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0"/>
  </p:notesMasterIdLst>
  <p:sldIdLst>
    <p:sldId id="256" r:id="rId2"/>
    <p:sldId id="258" r:id="rId3"/>
    <p:sldId id="462" r:id="rId4"/>
    <p:sldId id="463" r:id="rId5"/>
    <p:sldId id="259" r:id="rId6"/>
    <p:sldId id="290" r:id="rId7"/>
    <p:sldId id="291" r:id="rId8"/>
    <p:sldId id="292" r:id="rId9"/>
    <p:sldId id="262" r:id="rId10"/>
    <p:sldId id="263" r:id="rId11"/>
    <p:sldId id="283" r:id="rId12"/>
    <p:sldId id="284" r:id="rId13"/>
    <p:sldId id="285" r:id="rId14"/>
    <p:sldId id="286" r:id="rId15"/>
    <p:sldId id="287" r:id="rId16"/>
    <p:sldId id="288" r:id="rId17"/>
    <p:sldId id="289" r:id="rId18"/>
    <p:sldId id="268" r:id="rId19"/>
    <p:sldId id="269" r:id="rId20"/>
    <p:sldId id="294" r:id="rId21"/>
    <p:sldId id="270" r:id="rId22"/>
    <p:sldId id="293" r:id="rId23"/>
    <p:sldId id="272" r:id="rId24"/>
    <p:sldId id="273" r:id="rId25"/>
    <p:sldId id="274" r:id="rId26"/>
    <p:sldId id="275" r:id="rId27"/>
    <p:sldId id="276" r:id="rId28"/>
    <p:sldId id="277" r:id="rId29"/>
    <p:sldId id="278" r:id="rId30"/>
    <p:sldId id="279" r:id="rId31"/>
    <p:sldId id="298" r:id="rId32"/>
    <p:sldId id="296" r:id="rId33"/>
    <p:sldId id="295" r:id="rId34"/>
    <p:sldId id="297" r:id="rId35"/>
    <p:sldId id="299" r:id="rId36"/>
    <p:sldId id="300" r:id="rId37"/>
    <p:sldId id="301" r:id="rId38"/>
    <p:sldId id="304" r:id="rId39"/>
    <p:sldId id="303" r:id="rId40"/>
    <p:sldId id="465" r:id="rId41"/>
    <p:sldId id="466" r:id="rId42"/>
    <p:sldId id="543" r:id="rId43"/>
    <p:sldId id="467" r:id="rId44"/>
    <p:sldId id="468" r:id="rId45"/>
    <p:sldId id="469" r:id="rId46"/>
    <p:sldId id="470" r:id="rId47"/>
    <p:sldId id="471" r:id="rId48"/>
    <p:sldId id="472" r:id="rId49"/>
    <p:sldId id="473" r:id="rId50"/>
    <p:sldId id="474" r:id="rId51"/>
    <p:sldId id="475" r:id="rId52"/>
    <p:sldId id="476" r:id="rId53"/>
    <p:sldId id="477" r:id="rId54"/>
    <p:sldId id="478" r:id="rId55"/>
    <p:sldId id="479" r:id="rId56"/>
    <p:sldId id="480" r:id="rId57"/>
    <p:sldId id="481" r:id="rId58"/>
    <p:sldId id="482" r:id="rId59"/>
    <p:sldId id="483" r:id="rId60"/>
    <p:sldId id="484" r:id="rId61"/>
    <p:sldId id="650" r:id="rId62"/>
    <p:sldId id="651" r:id="rId63"/>
    <p:sldId id="652" r:id="rId64"/>
    <p:sldId id="653" r:id="rId65"/>
    <p:sldId id="654" r:id="rId66"/>
    <p:sldId id="655" r:id="rId67"/>
    <p:sldId id="485" r:id="rId68"/>
    <p:sldId id="486" r:id="rId69"/>
    <p:sldId id="487" r:id="rId70"/>
    <p:sldId id="488" r:id="rId71"/>
    <p:sldId id="489" r:id="rId72"/>
    <p:sldId id="490" r:id="rId73"/>
    <p:sldId id="491" r:id="rId74"/>
    <p:sldId id="492" r:id="rId75"/>
    <p:sldId id="493" r:id="rId76"/>
    <p:sldId id="494" r:id="rId77"/>
    <p:sldId id="495" r:id="rId78"/>
    <p:sldId id="496" r:id="rId79"/>
    <p:sldId id="497" r:id="rId80"/>
    <p:sldId id="498" r:id="rId81"/>
    <p:sldId id="499" r:id="rId82"/>
    <p:sldId id="500" r:id="rId83"/>
    <p:sldId id="501" r:id="rId84"/>
    <p:sldId id="502" r:id="rId85"/>
    <p:sldId id="503" r:id="rId86"/>
    <p:sldId id="504" r:id="rId87"/>
    <p:sldId id="505" r:id="rId88"/>
    <p:sldId id="506" r:id="rId89"/>
    <p:sldId id="507" r:id="rId90"/>
    <p:sldId id="508" r:id="rId91"/>
    <p:sldId id="656" r:id="rId92"/>
    <p:sldId id="657" r:id="rId93"/>
    <p:sldId id="509" r:id="rId94"/>
    <p:sldId id="510" r:id="rId95"/>
    <p:sldId id="511" r:id="rId96"/>
    <p:sldId id="512" r:id="rId97"/>
    <p:sldId id="513" r:id="rId98"/>
    <p:sldId id="550" r:id="rId99"/>
    <p:sldId id="514" r:id="rId100"/>
    <p:sldId id="515" r:id="rId101"/>
    <p:sldId id="516" r:id="rId102"/>
    <p:sldId id="517" r:id="rId103"/>
    <p:sldId id="518" r:id="rId104"/>
    <p:sldId id="519" r:id="rId105"/>
    <p:sldId id="520" r:id="rId106"/>
    <p:sldId id="521" r:id="rId107"/>
    <p:sldId id="522" r:id="rId108"/>
    <p:sldId id="523" r:id="rId109"/>
    <p:sldId id="524" r:id="rId110"/>
    <p:sldId id="525" r:id="rId111"/>
    <p:sldId id="544" r:id="rId112"/>
    <p:sldId id="545" r:id="rId113"/>
    <p:sldId id="546" r:id="rId114"/>
    <p:sldId id="547" r:id="rId115"/>
    <p:sldId id="548" r:id="rId116"/>
    <p:sldId id="549" r:id="rId117"/>
    <p:sldId id="535" r:id="rId118"/>
    <p:sldId id="532" r:id="rId119"/>
    <p:sldId id="533" r:id="rId120"/>
    <p:sldId id="534" r:id="rId121"/>
    <p:sldId id="536" r:id="rId122"/>
    <p:sldId id="537" r:id="rId123"/>
    <p:sldId id="538" r:id="rId124"/>
    <p:sldId id="539" r:id="rId125"/>
    <p:sldId id="540" r:id="rId126"/>
    <p:sldId id="541" r:id="rId127"/>
    <p:sldId id="542" r:id="rId128"/>
    <p:sldId id="551" r:id="rId129"/>
    <p:sldId id="552" r:id="rId130"/>
    <p:sldId id="553" r:id="rId131"/>
    <p:sldId id="554" r:id="rId132"/>
    <p:sldId id="555" r:id="rId133"/>
    <p:sldId id="556" r:id="rId134"/>
    <p:sldId id="561" r:id="rId135"/>
    <p:sldId id="562" r:id="rId136"/>
    <p:sldId id="563" r:id="rId137"/>
    <p:sldId id="564" r:id="rId138"/>
    <p:sldId id="565" r:id="rId139"/>
    <p:sldId id="566" r:id="rId140"/>
    <p:sldId id="567" r:id="rId141"/>
    <p:sldId id="568" r:id="rId142"/>
    <p:sldId id="606" r:id="rId143"/>
    <p:sldId id="644" r:id="rId144"/>
    <p:sldId id="607" r:id="rId145"/>
    <p:sldId id="608" r:id="rId146"/>
    <p:sldId id="609" r:id="rId147"/>
    <p:sldId id="610" r:id="rId148"/>
    <p:sldId id="611" r:id="rId149"/>
    <p:sldId id="612" r:id="rId150"/>
    <p:sldId id="613" r:id="rId151"/>
    <p:sldId id="614" r:id="rId152"/>
    <p:sldId id="615" r:id="rId153"/>
    <p:sldId id="638" r:id="rId154"/>
    <p:sldId id="639" r:id="rId155"/>
    <p:sldId id="640" r:id="rId156"/>
    <p:sldId id="643" r:id="rId157"/>
    <p:sldId id="633" r:id="rId158"/>
    <p:sldId id="634" r:id="rId159"/>
    <p:sldId id="635" r:id="rId160"/>
    <p:sldId id="636" r:id="rId161"/>
    <p:sldId id="637" r:id="rId162"/>
    <p:sldId id="645" r:id="rId163"/>
    <p:sldId id="647" r:id="rId164"/>
    <p:sldId id="646" r:id="rId165"/>
    <p:sldId id="569" r:id="rId166"/>
    <p:sldId id="570" r:id="rId167"/>
    <p:sldId id="571" r:id="rId168"/>
    <p:sldId id="572" r:id="rId169"/>
    <p:sldId id="573" r:id="rId170"/>
    <p:sldId id="574" r:id="rId171"/>
    <p:sldId id="575" r:id="rId172"/>
    <p:sldId id="576" r:id="rId173"/>
    <p:sldId id="577" r:id="rId174"/>
    <p:sldId id="578" r:id="rId175"/>
    <p:sldId id="579" r:id="rId176"/>
    <p:sldId id="580" r:id="rId177"/>
    <p:sldId id="581" r:id="rId178"/>
    <p:sldId id="582" r:id="rId179"/>
    <p:sldId id="583" r:id="rId180"/>
    <p:sldId id="584" r:id="rId181"/>
    <p:sldId id="585" r:id="rId182"/>
    <p:sldId id="586" r:id="rId183"/>
    <p:sldId id="587" r:id="rId184"/>
    <p:sldId id="588" r:id="rId185"/>
    <p:sldId id="589" r:id="rId186"/>
    <p:sldId id="590" r:id="rId187"/>
    <p:sldId id="649" r:id="rId188"/>
    <p:sldId id="648" r:id="rId189"/>
    <p:sldId id="591" r:id="rId190"/>
    <p:sldId id="592" r:id="rId191"/>
    <p:sldId id="593" r:id="rId192"/>
    <p:sldId id="594" r:id="rId193"/>
    <p:sldId id="595" r:id="rId194"/>
    <p:sldId id="596" r:id="rId195"/>
    <p:sldId id="597" r:id="rId196"/>
    <p:sldId id="598" r:id="rId197"/>
    <p:sldId id="599" r:id="rId198"/>
    <p:sldId id="601" r:id="rId199"/>
    <p:sldId id="602" r:id="rId200"/>
    <p:sldId id="603" r:id="rId201"/>
    <p:sldId id="604" r:id="rId202"/>
    <p:sldId id="605" r:id="rId203"/>
    <p:sldId id="658" r:id="rId204"/>
    <p:sldId id="659" r:id="rId205"/>
    <p:sldId id="660" r:id="rId206"/>
    <p:sldId id="616" r:id="rId207"/>
    <p:sldId id="617" r:id="rId208"/>
    <p:sldId id="618" r:id="rId209"/>
    <p:sldId id="619" r:id="rId210"/>
    <p:sldId id="621" r:id="rId211"/>
    <p:sldId id="622" r:id="rId212"/>
    <p:sldId id="623" r:id="rId213"/>
    <p:sldId id="620" r:id="rId214"/>
    <p:sldId id="628" r:id="rId215"/>
    <p:sldId id="629" r:id="rId216"/>
    <p:sldId id="630" r:id="rId217"/>
    <p:sldId id="631" r:id="rId218"/>
    <p:sldId id="632" r:id="rId219"/>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217" autoAdjust="0"/>
  </p:normalViewPr>
  <p:slideViewPr>
    <p:cSldViewPr>
      <p:cViewPr varScale="1">
        <p:scale>
          <a:sx n="89" d="100"/>
          <a:sy n="89" d="100"/>
        </p:scale>
        <p:origin x="2244" y="78"/>
      </p:cViewPr>
      <p:guideLst>
        <p:guide orient="horz" pos="2160"/>
        <p:guide pos="2880"/>
      </p:guideLst>
    </p:cSldViewPr>
  </p:slideViewPr>
  <p:notesTextViewPr>
    <p:cViewPr>
      <p:scale>
        <a:sx n="1" d="1"/>
        <a:sy n="1" d="1"/>
      </p:scale>
      <p:origin x="0" y="0"/>
    </p:cViewPr>
  </p:notesTextViewPr>
  <p:sorterViewPr>
    <p:cViewPr varScale="1">
      <p:scale>
        <a:sx n="100" d="100"/>
        <a:sy n="100" d="100"/>
      </p:scale>
      <p:origin x="0" y="-3132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tableStyles" Target="tableStyles.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5" Type="http://schemas.openxmlformats.org/officeDocument/2006/relationships/image" Target="../media/image60.wmf"/><Relationship Id="rId4" Type="http://schemas.openxmlformats.org/officeDocument/2006/relationships/image" Target="../media/image5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image" Target="../media/image61.wmf"/><Relationship Id="rId6" Type="http://schemas.openxmlformats.org/officeDocument/2006/relationships/image" Target="../media/image66.emf"/><Relationship Id="rId5" Type="http://schemas.openxmlformats.org/officeDocument/2006/relationships/image" Target="../media/image65.emf"/><Relationship Id="rId4" Type="http://schemas.openxmlformats.org/officeDocument/2006/relationships/image" Target="../media/image6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75.wmf"/><Relationship Id="rId1" Type="http://schemas.openxmlformats.org/officeDocument/2006/relationships/image" Target="../media/image74.wmf"/><Relationship Id="rId6" Type="http://schemas.openxmlformats.org/officeDocument/2006/relationships/image" Target="../media/image79.wmf"/><Relationship Id="rId5" Type="http://schemas.openxmlformats.org/officeDocument/2006/relationships/image" Target="../media/image78.wmf"/><Relationship Id="rId4" Type="http://schemas.openxmlformats.org/officeDocument/2006/relationships/image" Target="../media/image77.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image" Target="../media/image80.emf"/><Relationship Id="rId4" Type="http://schemas.openxmlformats.org/officeDocument/2006/relationships/image" Target="../media/image83.e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85.emf"/><Relationship Id="rId1" Type="http://schemas.openxmlformats.org/officeDocument/2006/relationships/image" Target="../media/image84.emf"/><Relationship Id="rId5" Type="http://schemas.openxmlformats.org/officeDocument/2006/relationships/image" Target="../media/image88.emf"/><Relationship Id="rId4" Type="http://schemas.openxmlformats.org/officeDocument/2006/relationships/image" Target="../media/image87.e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image" Target="../media/image90.emf"/><Relationship Id="rId1" Type="http://schemas.openxmlformats.org/officeDocument/2006/relationships/image" Target="../media/image89.emf"/><Relationship Id="rId6" Type="http://schemas.openxmlformats.org/officeDocument/2006/relationships/image" Target="../media/image94.emf"/><Relationship Id="rId5" Type="http://schemas.openxmlformats.org/officeDocument/2006/relationships/image" Target="../media/image93.emf"/><Relationship Id="rId4" Type="http://schemas.openxmlformats.org/officeDocument/2006/relationships/image" Target="../media/image92.emf"/></Relationships>
</file>

<file path=ppt/drawings/_rels/vmlDrawing18.vml.rels><?xml version="1.0" encoding="UTF-8" standalone="yes"?>
<Relationships xmlns="http://schemas.openxmlformats.org/package/2006/relationships"><Relationship Id="rId8" Type="http://schemas.openxmlformats.org/officeDocument/2006/relationships/image" Target="../media/image102.emf"/><Relationship Id="rId3" Type="http://schemas.openxmlformats.org/officeDocument/2006/relationships/image" Target="../media/image97.emf"/><Relationship Id="rId7" Type="http://schemas.openxmlformats.org/officeDocument/2006/relationships/image" Target="../media/image101.emf"/><Relationship Id="rId2" Type="http://schemas.openxmlformats.org/officeDocument/2006/relationships/image" Target="../media/image96.emf"/><Relationship Id="rId1" Type="http://schemas.openxmlformats.org/officeDocument/2006/relationships/image" Target="../media/image95.emf"/><Relationship Id="rId6" Type="http://schemas.openxmlformats.org/officeDocument/2006/relationships/image" Target="../media/image100.emf"/><Relationship Id="rId5" Type="http://schemas.openxmlformats.org/officeDocument/2006/relationships/image" Target="../media/image99.emf"/><Relationship Id="rId4" Type="http://schemas.openxmlformats.org/officeDocument/2006/relationships/image" Target="../media/image9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image" Target="../media/image6.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image" Target="../media/image122.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4.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28.wmf"/><Relationship Id="rId2" Type="http://schemas.openxmlformats.org/officeDocument/2006/relationships/image" Target="../media/image127.wmf"/><Relationship Id="rId1" Type="http://schemas.openxmlformats.org/officeDocument/2006/relationships/image" Target="../media/image126.wmf"/><Relationship Id="rId5" Type="http://schemas.openxmlformats.org/officeDocument/2006/relationships/image" Target="../media/image130.wmf"/><Relationship Id="rId4" Type="http://schemas.openxmlformats.org/officeDocument/2006/relationships/image" Target="../media/image129.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31.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33.wmf"/><Relationship Id="rId1" Type="http://schemas.openxmlformats.org/officeDocument/2006/relationships/image" Target="../media/image132.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5.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149.wmf"/><Relationship Id="rId2" Type="http://schemas.openxmlformats.org/officeDocument/2006/relationships/image" Target="../media/image148.wmf"/><Relationship Id="rId1" Type="http://schemas.openxmlformats.org/officeDocument/2006/relationships/image" Target="../media/image147.wmf"/><Relationship Id="rId4" Type="http://schemas.openxmlformats.org/officeDocument/2006/relationships/image" Target="../media/image150.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5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52.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154.emf"/><Relationship Id="rId1" Type="http://schemas.openxmlformats.org/officeDocument/2006/relationships/image" Target="../media/image153.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30.v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image" Target="../media/image157.emf"/><Relationship Id="rId1" Type="http://schemas.openxmlformats.org/officeDocument/2006/relationships/image" Target="../media/image156.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161.emf"/><Relationship Id="rId2" Type="http://schemas.openxmlformats.org/officeDocument/2006/relationships/image" Target="../media/image160.emf"/><Relationship Id="rId1" Type="http://schemas.openxmlformats.org/officeDocument/2006/relationships/image" Target="../media/image159.emf"/><Relationship Id="rId5" Type="http://schemas.openxmlformats.org/officeDocument/2006/relationships/image" Target="../media/image163.emf"/><Relationship Id="rId4" Type="http://schemas.openxmlformats.org/officeDocument/2006/relationships/image" Target="../media/image162.emf"/></Relationships>
</file>

<file path=ppt/drawings/_rels/vmlDrawing32.vml.rels><?xml version="1.0" encoding="UTF-8" standalone="yes"?>
<Relationships xmlns="http://schemas.openxmlformats.org/package/2006/relationships"><Relationship Id="rId3" Type="http://schemas.openxmlformats.org/officeDocument/2006/relationships/image" Target="../media/image166.emf"/><Relationship Id="rId2" Type="http://schemas.openxmlformats.org/officeDocument/2006/relationships/image" Target="../media/image165.emf"/><Relationship Id="rId1" Type="http://schemas.openxmlformats.org/officeDocument/2006/relationships/image" Target="../media/image164.emf"/></Relationships>
</file>

<file path=ppt/drawings/_rels/vmlDrawing33.vml.rels><?xml version="1.0" encoding="UTF-8" standalone="yes"?>
<Relationships xmlns="http://schemas.openxmlformats.org/package/2006/relationships"><Relationship Id="rId8" Type="http://schemas.openxmlformats.org/officeDocument/2006/relationships/image" Target="../media/image174.emf"/><Relationship Id="rId3" Type="http://schemas.openxmlformats.org/officeDocument/2006/relationships/image" Target="../media/image169.emf"/><Relationship Id="rId7" Type="http://schemas.openxmlformats.org/officeDocument/2006/relationships/image" Target="../media/image173.emf"/><Relationship Id="rId2" Type="http://schemas.openxmlformats.org/officeDocument/2006/relationships/image" Target="../media/image168.emf"/><Relationship Id="rId1" Type="http://schemas.openxmlformats.org/officeDocument/2006/relationships/image" Target="../media/image167.emf"/><Relationship Id="rId6" Type="http://schemas.openxmlformats.org/officeDocument/2006/relationships/image" Target="../media/image172.emf"/><Relationship Id="rId5" Type="http://schemas.openxmlformats.org/officeDocument/2006/relationships/image" Target="../media/image171.emf"/><Relationship Id="rId4" Type="http://schemas.openxmlformats.org/officeDocument/2006/relationships/image" Target="../media/image170.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75.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79.emf"/><Relationship Id="rId1" Type="http://schemas.openxmlformats.org/officeDocument/2006/relationships/image" Target="../media/image178.emf"/></Relationships>
</file>

<file path=ppt/drawings/_rels/vmlDrawing36.vml.rels><?xml version="1.0" encoding="UTF-8" standalone="yes"?>
<Relationships xmlns="http://schemas.openxmlformats.org/package/2006/relationships"><Relationship Id="rId3" Type="http://schemas.openxmlformats.org/officeDocument/2006/relationships/image" Target="../media/image182.emf"/><Relationship Id="rId7" Type="http://schemas.openxmlformats.org/officeDocument/2006/relationships/image" Target="../media/image186.emf"/><Relationship Id="rId2" Type="http://schemas.openxmlformats.org/officeDocument/2006/relationships/image" Target="../media/image181.emf"/><Relationship Id="rId1" Type="http://schemas.openxmlformats.org/officeDocument/2006/relationships/image" Target="../media/image180.emf"/><Relationship Id="rId6" Type="http://schemas.openxmlformats.org/officeDocument/2006/relationships/image" Target="../media/image185.emf"/><Relationship Id="rId5" Type="http://schemas.openxmlformats.org/officeDocument/2006/relationships/image" Target="../media/image184.emf"/><Relationship Id="rId4" Type="http://schemas.openxmlformats.org/officeDocument/2006/relationships/image" Target="../media/image183.emf"/></Relationships>
</file>

<file path=ppt/drawings/_rels/vmlDrawing37.v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image" Target="../media/image187.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91.emf"/><Relationship Id="rId2" Type="http://schemas.openxmlformats.org/officeDocument/2006/relationships/image" Target="../media/image190.emf"/><Relationship Id="rId1" Type="http://schemas.openxmlformats.org/officeDocument/2006/relationships/image" Target="../media/image189.emf"/><Relationship Id="rId5" Type="http://schemas.openxmlformats.org/officeDocument/2006/relationships/image" Target="../media/image193.emf"/><Relationship Id="rId4" Type="http://schemas.openxmlformats.org/officeDocument/2006/relationships/image" Target="../media/image192.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94.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12.emf"/><Relationship Id="rId7" Type="http://schemas.openxmlformats.org/officeDocument/2006/relationships/image" Target="../media/image16.emf"/><Relationship Id="rId2" Type="http://schemas.openxmlformats.org/officeDocument/2006/relationships/image" Target="../media/image11.emf"/><Relationship Id="rId1" Type="http://schemas.openxmlformats.org/officeDocument/2006/relationships/image" Target="../media/image10.emf"/><Relationship Id="rId6" Type="http://schemas.openxmlformats.org/officeDocument/2006/relationships/image" Target="../media/image15.emf"/><Relationship Id="rId5" Type="http://schemas.openxmlformats.org/officeDocument/2006/relationships/image" Target="../media/image14.emf"/><Relationship Id="rId10" Type="http://schemas.openxmlformats.org/officeDocument/2006/relationships/image" Target="../media/image19.emf"/><Relationship Id="rId4" Type="http://schemas.openxmlformats.org/officeDocument/2006/relationships/image" Target="../media/image13.emf"/><Relationship Id="rId9" Type="http://schemas.openxmlformats.org/officeDocument/2006/relationships/image" Target="../media/image18.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95.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98.emf"/><Relationship Id="rId2" Type="http://schemas.openxmlformats.org/officeDocument/2006/relationships/image" Target="../media/image197.emf"/><Relationship Id="rId1" Type="http://schemas.openxmlformats.org/officeDocument/2006/relationships/image" Target="../media/image196.emf"/></Relationships>
</file>

<file path=ppt/drawings/_rels/vmlDrawing42.v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image" Target="../media/image200.emf"/><Relationship Id="rId1" Type="http://schemas.openxmlformats.org/officeDocument/2006/relationships/image" Target="../media/image199.emf"/><Relationship Id="rId4" Type="http://schemas.openxmlformats.org/officeDocument/2006/relationships/image" Target="../media/image202.emf"/></Relationships>
</file>

<file path=ppt/drawings/_rels/vmlDrawing43.vml.rels><?xml version="1.0" encoding="UTF-8" standalone="yes"?>
<Relationships xmlns="http://schemas.openxmlformats.org/package/2006/relationships"><Relationship Id="rId2" Type="http://schemas.openxmlformats.org/officeDocument/2006/relationships/image" Target="../media/image210.emf"/><Relationship Id="rId1" Type="http://schemas.openxmlformats.org/officeDocument/2006/relationships/image" Target="../media/image209.emf"/></Relationships>
</file>

<file path=ppt/drawings/_rels/vmlDrawing44.vml.rels><?xml version="1.0" encoding="UTF-8" standalone="yes"?>
<Relationships xmlns="http://schemas.openxmlformats.org/package/2006/relationships"><Relationship Id="rId2" Type="http://schemas.openxmlformats.org/officeDocument/2006/relationships/image" Target="../media/image212.wmf"/><Relationship Id="rId1" Type="http://schemas.openxmlformats.org/officeDocument/2006/relationships/image" Target="../media/image211.wmf"/></Relationships>
</file>

<file path=ppt/drawings/_rels/vmlDrawing45.vml.rels><?xml version="1.0" encoding="UTF-8" standalone="yes"?>
<Relationships xmlns="http://schemas.openxmlformats.org/package/2006/relationships"><Relationship Id="rId2" Type="http://schemas.openxmlformats.org/officeDocument/2006/relationships/image" Target="../media/image214.wmf"/><Relationship Id="rId1" Type="http://schemas.openxmlformats.org/officeDocument/2006/relationships/image" Target="../media/image213.wmf"/></Relationships>
</file>

<file path=ppt/drawings/_rels/vmlDrawing46.vml.rels><?xml version="1.0" encoding="UTF-8" standalone="yes"?>
<Relationships xmlns="http://schemas.openxmlformats.org/package/2006/relationships"><Relationship Id="rId2" Type="http://schemas.openxmlformats.org/officeDocument/2006/relationships/image" Target="../media/image218.wmf"/><Relationship Id="rId1" Type="http://schemas.openxmlformats.org/officeDocument/2006/relationships/image" Target="../media/image217.w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19.png"/></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232.emf"/><Relationship Id="rId1" Type="http://schemas.openxmlformats.org/officeDocument/2006/relationships/image" Target="../media/image23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33.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image" Target="../media/image20.emf"/><Relationship Id="rId4" Type="http://schemas.openxmlformats.org/officeDocument/2006/relationships/image" Target="../media/image23.e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243.emf"/><Relationship Id="rId2" Type="http://schemas.openxmlformats.org/officeDocument/2006/relationships/image" Target="../media/image242.emf"/><Relationship Id="rId1" Type="http://schemas.openxmlformats.org/officeDocument/2006/relationships/image" Target="../media/image241.emf"/><Relationship Id="rId5" Type="http://schemas.openxmlformats.org/officeDocument/2006/relationships/image" Target="../media/image245.emf"/><Relationship Id="rId4" Type="http://schemas.openxmlformats.org/officeDocument/2006/relationships/image" Target="../media/image244.emf"/></Relationships>
</file>

<file path=ppt/drawings/_rels/vmlDrawing51.vml.rels><?xml version="1.0" encoding="UTF-8" standalone="yes"?>
<Relationships xmlns="http://schemas.openxmlformats.org/package/2006/relationships"><Relationship Id="rId3" Type="http://schemas.openxmlformats.org/officeDocument/2006/relationships/image" Target="../media/image248.wmf"/><Relationship Id="rId7" Type="http://schemas.openxmlformats.org/officeDocument/2006/relationships/image" Target="../media/image252.wmf"/><Relationship Id="rId2" Type="http://schemas.openxmlformats.org/officeDocument/2006/relationships/image" Target="../media/image247.wmf"/><Relationship Id="rId1" Type="http://schemas.openxmlformats.org/officeDocument/2006/relationships/image" Target="../media/image246.wmf"/><Relationship Id="rId6" Type="http://schemas.openxmlformats.org/officeDocument/2006/relationships/image" Target="../media/image251.wmf"/><Relationship Id="rId5" Type="http://schemas.openxmlformats.org/officeDocument/2006/relationships/image" Target="../media/image250.wmf"/><Relationship Id="rId4" Type="http://schemas.openxmlformats.org/officeDocument/2006/relationships/image" Target="../media/image249.w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255.emf"/><Relationship Id="rId2" Type="http://schemas.openxmlformats.org/officeDocument/2006/relationships/image" Target="../media/image254.emf"/><Relationship Id="rId1" Type="http://schemas.openxmlformats.org/officeDocument/2006/relationships/image" Target="../media/image253.emf"/><Relationship Id="rId6" Type="http://schemas.openxmlformats.org/officeDocument/2006/relationships/image" Target="../media/image258.emf"/><Relationship Id="rId5" Type="http://schemas.openxmlformats.org/officeDocument/2006/relationships/image" Target="../media/image257.emf"/><Relationship Id="rId4" Type="http://schemas.openxmlformats.org/officeDocument/2006/relationships/image" Target="../media/image256.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59.emf"/></Relationships>
</file>

<file path=ppt/drawings/_rels/vmlDrawing54.vml.rels><?xml version="1.0" encoding="UTF-8" standalone="yes"?>
<Relationships xmlns="http://schemas.openxmlformats.org/package/2006/relationships"><Relationship Id="rId3" Type="http://schemas.openxmlformats.org/officeDocument/2006/relationships/image" Target="../media/image262.emf"/><Relationship Id="rId2" Type="http://schemas.openxmlformats.org/officeDocument/2006/relationships/image" Target="../media/image261.emf"/><Relationship Id="rId1" Type="http://schemas.openxmlformats.org/officeDocument/2006/relationships/image" Target="../media/image260.emf"/><Relationship Id="rId5" Type="http://schemas.openxmlformats.org/officeDocument/2006/relationships/image" Target="../media/image264.emf"/><Relationship Id="rId4" Type="http://schemas.openxmlformats.org/officeDocument/2006/relationships/image" Target="../media/image263.e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271.emf"/><Relationship Id="rId2" Type="http://schemas.openxmlformats.org/officeDocument/2006/relationships/image" Target="../media/image270.emf"/><Relationship Id="rId1" Type="http://schemas.openxmlformats.org/officeDocument/2006/relationships/image" Target="../media/image269.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79.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282.wmf"/><Relationship Id="rId2" Type="http://schemas.openxmlformats.org/officeDocument/2006/relationships/image" Target="../media/image281.wmf"/><Relationship Id="rId1" Type="http://schemas.openxmlformats.org/officeDocument/2006/relationships/image" Target="../media/image280.wmf"/><Relationship Id="rId6" Type="http://schemas.openxmlformats.org/officeDocument/2006/relationships/image" Target="../media/image285.wmf"/><Relationship Id="rId5" Type="http://schemas.openxmlformats.org/officeDocument/2006/relationships/image" Target="../media/image284.wmf"/><Relationship Id="rId4" Type="http://schemas.openxmlformats.org/officeDocument/2006/relationships/image" Target="../media/image283.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86.w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300.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image" Target="../media/image26.emf"/><Relationship Id="rId7" Type="http://schemas.openxmlformats.org/officeDocument/2006/relationships/image" Target="../media/image30.emf"/><Relationship Id="rId2" Type="http://schemas.openxmlformats.org/officeDocument/2006/relationships/image" Target="../media/image25.emf"/><Relationship Id="rId1" Type="http://schemas.openxmlformats.org/officeDocument/2006/relationships/image" Target="../media/image24.emf"/><Relationship Id="rId6" Type="http://schemas.openxmlformats.org/officeDocument/2006/relationships/image" Target="../media/image29.emf"/><Relationship Id="rId11" Type="http://schemas.openxmlformats.org/officeDocument/2006/relationships/image" Target="../media/image34.emf"/><Relationship Id="rId5" Type="http://schemas.openxmlformats.org/officeDocument/2006/relationships/image" Target="../media/image28.emf"/><Relationship Id="rId10" Type="http://schemas.openxmlformats.org/officeDocument/2006/relationships/image" Target="../media/image33.emf"/><Relationship Id="rId4" Type="http://schemas.openxmlformats.org/officeDocument/2006/relationships/image" Target="../media/image27.emf"/><Relationship Id="rId9" Type="http://schemas.openxmlformats.org/officeDocument/2006/relationships/image" Target="../media/image32.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301.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42.emf"/><Relationship Id="rId13" Type="http://schemas.openxmlformats.org/officeDocument/2006/relationships/image" Target="../media/image47.emf"/><Relationship Id="rId3" Type="http://schemas.openxmlformats.org/officeDocument/2006/relationships/image" Target="../media/image37.emf"/><Relationship Id="rId7" Type="http://schemas.openxmlformats.org/officeDocument/2006/relationships/image" Target="../media/image41.wmf"/><Relationship Id="rId12" Type="http://schemas.openxmlformats.org/officeDocument/2006/relationships/image" Target="../media/image46.emf"/><Relationship Id="rId2" Type="http://schemas.openxmlformats.org/officeDocument/2006/relationships/image" Target="../media/image36.emf"/><Relationship Id="rId1" Type="http://schemas.openxmlformats.org/officeDocument/2006/relationships/image" Target="../media/image35.emf"/><Relationship Id="rId6" Type="http://schemas.openxmlformats.org/officeDocument/2006/relationships/image" Target="../media/image40.emf"/><Relationship Id="rId11" Type="http://schemas.openxmlformats.org/officeDocument/2006/relationships/image" Target="../media/image45.emf"/><Relationship Id="rId5" Type="http://schemas.openxmlformats.org/officeDocument/2006/relationships/image" Target="../media/image39.emf"/><Relationship Id="rId10" Type="http://schemas.openxmlformats.org/officeDocument/2006/relationships/image" Target="../media/image44.emf"/><Relationship Id="rId4" Type="http://schemas.openxmlformats.org/officeDocument/2006/relationships/image" Target="../media/image38.emf"/><Relationship Id="rId9" Type="http://schemas.openxmlformats.org/officeDocument/2006/relationships/image" Target="../media/image43.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image" Target="../media/image48.emf"/><Relationship Id="rId6" Type="http://schemas.openxmlformats.org/officeDocument/2006/relationships/image" Target="../media/image53.emf"/><Relationship Id="rId5" Type="http://schemas.openxmlformats.org/officeDocument/2006/relationships/image" Target="../media/image52.emf"/><Relationship Id="rId4" Type="http://schemas.openxmlformats.org/officeDocument/2006/relationships/image" Target="../media/image51.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0534CB93-9B02-409C-853B-59AFE3A18B06}" type="datetimeFigureOut">
              <a:rPr lang="zh-CN" altLang="en-US"/>
              <a:pPr>
                <a:defRPr/>
              </a:pPr>
              <a:t>2024/5/9</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422F9EA8-2C2E-4BBF-A7FD-F76A62A8B688}" type="slidenum">
              <a:rPr lang="zh-CN" altLang="en-US"/>
              <a:pPr>
                <a:defRPr/>
              </a:pPr>
              <a:t>‹#›</a:t>
            </a:fld>
            <a:endParaRPr lang="zh-CN" altLang="en-US"/>
          </a:p>
        </p:txBody>
      </p:sp>
    </p:spTree>
    <p:extLst>
      <p:ext uri="{BB962C8B-B14F-4D97-AF65-F5344CB8AC3E}">
        <p14:creationId xmlns:p14="http://schemas.microsoft.com/office/powerpoint/2010/main" val="119072519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能否仅凭这两个平均数的</a:t>
            </a:r>
            <a:r>
              <a:rPr lang="zh-CN" altLang="en-US" smtClean="0"/>
              <a:t>差值</a:t>
            </a:r>
            <a:r>
              <a:rPr lang="en-US" altLang="zh-CN" smtClean="0"/>
              <a:t>1.8</a:t>
            </a:r>
            <a:r>
              <a:rPr lang="zh-CN" altLang="en-US" smtClean="0"/>
              <a:t>头，立即</a:t>
            </a:r>
            <a:r>
              <a:rPr lang="zh-CN" altLang="en-US" dirty="0" smtClean="0"/>
              <a:t>得出长白与大白两品种经产母猪产仔数不同的结论呢？</a:t>
            </a:r>
            <a:r>
              <a:rPr lang="zh-CN" altLang="en-US" smtClean="0"/>
              <a:t>统计学</a:t>
            </a:r>
            <a:r>
              <a:rPr lang="zh-CN" altLang="en-US" smtClean="0"/>
              <a:t>认为，这样</a:t>
            </a:r>
            <a:r>
              <a:rPr lang="zh-CN" altLang="en-US" dirty="0" smtClean="0"/>
              <a:t>得出的结论是不可靠的 。这是因为如果 我们再分别随机抽测</a:t>
            </a:r>
            <a:r>
              <a:rPr lang="en-US" altLang="zh-CN" dirty="0" smtClean="0"/>
              <a:t>10 </a:t>
            </a:r>
            <a:r>
              <a:rPr lang="zh-CN" altLang="en-US" dirty="0" smtClean="0"/>
              <a:t>头长白猪和</a:t>
            </a:r>
            <a:r>
              <a:rPr lang="en-US" altLang="zh-CN" dirty="0" smtClean="0"/>
              <a:t>10</a:t>
            </a:r>
            <a:r>
              <a:rPr lang="zh-CN" altLang="en-US" dirty="0" smtClean="0"/>
              <a:t>头大白猪经产母猪的</a:t>
            </a:r>
            <a:r>
              <a:rPr lang="zh-CN" altLang="en-US" smtClean="0"/>
              <a:t>产仔</a:t>
            </a:r>
            <a:r>
              <a:rPr lang="zh-CN" altLang="en-US" smtClean="0"/>
              <a:t>数，又</a:t>
            </a:r>
            <a:r>
              <a:rPr lang="zh-CN" altLang="en-US" dirty="0" smtClean="0"/>
              <a:t>可得到两个样本资料 。由于 抽样误差</a:t>
            </a:r>
            <a:r>
              <a:rPr lang="zh-CN" altLang="en-US" smtClean="0"/>
              <a:t>的 </a:t>
            </a:r>
            <a:r>
              <a:rPr lang="zh-CN" altLang="en-US" smtClean="0"/>
              <a:t>随机性，两</a:t>
            </a:r>
            <a:r>
              <a:rPr lang="zh-CN" altLang="en-US" dirty="0" smtClean="0"/>
              <a:t>样本平均数就不一定是</a:t>
            </a:r>
            <a:r>
              <a:rPr lang="en-US" altLang="zh-CN" dirty="0" smtClean="0"/>
              <a:t>11</a:t>
            </a:r>
            <a:r>
              <a:rPr lang="zh-CN" altLang="en-US" dirty="0" smtClean="0"/>
              <a:t>头</a:t>
            </a:r>
            <a:r>
              <a:rPr lang="zh-CN" altLang="en-US" smtClean="0"/>
              <a:t>和</a:t>
            </a:r>
            <a:r>
              <a:rPr lang="en-US" altLang="zh-CN" smtClean="0"/>
              <a:t>9.2</a:t>
            </a:r>
            <a:r>
              <a:rPr lang="zh-CN" altLang="en-US" smtClean="0"/>
              <a:t>头，其</a:t>
            </a:r>
            <a:r>
              <a:rPr lang="zh-CN" altLang="en-US" dirty="0" smtClean="0"/>
              <a:t>差值也不一定</a:t>
            </a:r>
            <a:r>
              <a:rPr lang="zh-CN" altLang="en-US" smtClean="0"/>
              <a:t>是</a:t>
            </a:r>
            <a:r>
              <a:rPr lang="en-US" altLang="zh-CN" smtClean="0"/>
              <a:t>1.8</a:t>
            </a:r>
            <a:r>
              <a:rPr lang="zh-CN" altLang="en-US" dirty="0" smtClean="0"/>
              <a:t>头 。造成这种差异可能有</a:t>
            </a:r>
            <a:r>
              <a:rPr lang="zh-CN" altLang="en-US" smtClean="0"/>
              <a:t>两种</a:t>
            </a:r>
            <a:r>
              <a:rPr lang="zh-CN" altLang="en-US" smtClean="0"/>
              <a:t>原因，一</a:t>
            </a:r>
            <a:r>
              <a:rPr lang="zh-CN" altLang="en-US" dirty="0" smtClean="0"/>
              <a:t>是品种造成</a:t>
            </a:r>
            <a:r>
              <a:rPr lang="zh-CN" altLang="en-US" smtClean="0"/>
              <a:t>的</a:t>
            </a:r>
            <a:r>
              <a:rPr lang="zh-CN" altLang="en-US" smtClean="0"/>
              <a:t>差异，即</a:t>
            </a:r>
            <a:r>
              <a:rPr lang="zh-CN" altLang="en-US" dirty="0" smtClean="0"/>
              <a:t>是长白猪与大白猪本质不同</a:t>
            </a:r>
            <a:r>
              <a:rPr lang="zh-CN" altLang="en-US" smtClean="0"/>
              <a:t>所</a:t>
            </a:r>
            <a:r>
              <a:rPr lang="zh-CN" altLang="en-US" smtClean="0"/>
              <a:t>致，另</a:t>
            </a:r>
            <a:r>
              <a:rPr lang="zh-CN" altLang="en-US" dirty="0" smtClean="0"/>
              <a:t>一可能是试验误差（或抽样误差）。</a:t>
            </a:r>
          </a:p>
          <a:p>
            <a:endParaRPr lang="zh-CN" altLang="en-US" dirty="0"/>
          </a:p>
        </p:txBody>
      </p:sp>
      <p:sp>
        <p:nvSpPr>
          <p:cNvPr id="4" name="灯片编号占位符 3"/>
          <p:cNvSpPr>
            <a:spLocks noGrp="1"/>
          </p:cNvSpPr>
          <p:nvPr>
            <p:ph type="sldNum" sz="quarter" idx="10"/>
          </p:nvPr>
        </p:nvSpPr>
        <p:spPr/>
        <p:txBody>
          <a:bodyPr/>
          <a:lstStyle/>
          <a:p>
            <a:pPr>
              <a:defRPr/>
            </a:pPr>
            <a:fld id="{422F9EA8-2C2E-4BBF-A7FD-F76A62A8B688}" type="slidenum">
              <a:rPr lang="zh-CN" altLang="en-US" smtClean="0"/>
              <a:pPr>
                <a:defRPr/>
              </a:pPr>
              <a:t>11</a:t>
            </a:fld>
            <a:endParaRPr lang="zh-CN" altLang="en-US"/>
          </a:p>
        </p:txBody>
      </p:sp>
    </p:spTree>
    <p:extLst>
      <p:ext uri="{BB962C8B-B14F-4D97-AF65-F5344CB8AC3E}">
        <p14:creationId xmlns:p14="http://schemas.microsoft.com/office/powerpoint/2010/main" val="3883325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54A2A11-F51E-4A64-B0FB-07BE40BDE034}" type="slidenum">
              <a:rPr lang="zh-CN" altLang="en-US" smtClean="0">
                <a:latin typeface="Calibri" panose="020F0502020204030204" pitchFamily="34" charset="0"/>
              </a:rPr>
              <a:pPr/>
              <a:t>43</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515328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BBC6E71-15F1-4834-B5CF-6167037DE3C1}" type="slidenum">
              <a:rPr lang="zh-CN" altLang="en-US" smtClean="0">
                <a:latin typeface="Calibri" panose="020F0502020204030204" pitchFamily="34" charset="0"/>
              </a:rPr>
              <a:pPr/>
              <a:t>55</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279855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A1FBDB6-BFBA-41AE-96B1-08F3E07AC9ED}" type="slidenum">
              <a:rPr lang="zh-CN" altLang="en-US" smtClean="0">
                <a:latin typeface="Calibri" panose="020F0502020204030204" pitchFamily="34" charset="0"/>
              </a:rPr>
              <a:pPr/>
              <a:t>57</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686062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22F9EA8-2C2E-4BBF-A7FD-F76A62A8B688}" type="slidenum">
              <a:rPr lang="zh-CN" altLang="en-US" smtClean="0"/>
              <a:pPr>
                <a:defRPr/>
              </a:pPr>
              <a:t>64</a:t>
            </a:fld>
            <a:endParaRPr lang="zh-CN" altLang="en-US"/>
          </a:p>
        </p:txBody>
      </p:sp>
    </p:spTree>
    <p:extLst>
      <p:ext uri="{BB962C8B-B14F-4D97-AF65-F5344CB8AC3E}">
        <p14:creationId xmlns:p14="http://schemas.microsoft.com/office/powerpoint/2010/main" val="2389840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err="1" smtClean="0"/>
              <a:t>qqline</a:t>
            </a:r>
            <a:r>
              <a:rPr lang="zh-CN" altLang="en-US" dirty="0" smtClean="0"/>
              <a:t>的默认算法为向量</a:t>
            </a:r>
            <a:r>
              <a:rPr lang="en-US" altLang="zh-CN" dirty="0" smtClean="0"/>
              <a:t>a</a:t>
            </a:r>
            <a:r>
              <a:rPr lang="zh-CN" altLang="en-US" dirty="0" smtClean="0"/>
              <a:t>上四分位数和下四分位数对应两个点的</a:t>
            </a:r>
            <a:r>
              <a:rPr lang="zh-CN" altLang="en-US" smtClean="0"/>
              <a:t>连</a:t>
            </a:r>
            <a:r>
              <a:rPr lang="zh-CN" altLang="en-US" smtClean="0"/>
              <a:t>线</a:t>
            </a:r>
            <a:r>
              <a:rPr lang="en-US" altLang="zh-CN" smtClean="0"/>
              <a:t>.</a:t>
            </a:r>
            <a:endParaRPr lang="zh-CN" altLang="en-US" dirty="0" smtClean="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E87A7AC-51D7-4E6C-903C-25D2CA9698D0}" type="slidenum">
              <a:rPr lang="zh-CN" altLang="en-US" smtClean="0">
                <a:latin typeface="Calibri" panose="020F0502020204030204" pitchFamily="34" charset="0"/>
              </a:rPr>
              <a:pPr/>
              <a:t>66</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39955042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8BBC15C-CDDF-46ED-910F-22E6062856E6}" type="slidenum">
              <a:rPr lang="zh-CN" altLang="en-US" smtClean="0">
                <a:latin typeface="Calibri" panose="020F0502020204030204" pitchFamily="34" charset="0"/>
              </a:rPr>
              <a:pPr/>
              <a:t>99</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4171980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5EA38DF-7D76-4096-9132-04A67D29C28A}" type="slidenum">
              <a:rPr lang="zh-CN" altLang="en-US" smtClean="0">
                <a:latin typeface="Calibri" panose="020F0502020204030204" pitchFamily="34" charset="0"/>
              </a:rPr>
              <a:pPr/>
              <a:t>103</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422501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931C551-A8E4-480E-A96B-5BDE5AA2B60D}" type="slidenum">
              <a:rPr lang="zh-CN" altLang="en-US" smtClean="0">
                <a:latin typeface="Calibri" panose="020F0502020204030204" pitchFamily="34" charset="0"/>
              </a:rPr>
              <a:pPr/>
              <a:t>109</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33091374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265B11E-1B64-4FBB-8424-2EECE7C1F2F6}" type="slidenum">
              <a:rPr lang="zh-CN" altLang="en-US" smtClean="0">
                <a:latin typeface="Calibri" panose="020F0502020204030204" pitchFamily="34" charset="0"/>
              </a:rPr>
              <a:pPr/>
              <a:t>132</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20332741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dirty="0" smtClean="0"/>
          </a:p>
        </p:txBody>
      </p:sp>
      <p:sp>
        <p:nvSpPr>
          <p:cNvPr id="1075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9D357FB-C802-4F25-82A4-B7E62808CE1B}" type="slidenum">
              <a:rPr lang="zh-CN" altLang="en-US" smtClean="0">
                <a:latin typeface="Calibri" panose="020F0502020204030204" pitchFamily="34" charset="0"/>
              </a:rPr>
              <a:pPr/>
              <a:t>136</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1532430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DA87FC6-A7EA-4A4D-90B1-B4AE176CC784}" type="slidenum">
              <a:rPr lang="zh-CN" altLang="en-US" smtClean="0">
                <a:latin typeface="Calibri" panose="020F0502020204030204" pitchFamily="34" charset="0"/>
              </a:rPr>
              <a:pPr/>
              <a:t>13</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2731440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095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1DC653D-1837-4FC5-AD86-4FAA4A7BD809}" type="slidenum">
              <a:rPr lang="zh-CN" altLang="en-US" smtClean="0">
                <a:latin typeface="Calibri" panose="020F0502020204030204" pitchFamily="34" charset="0"/>
              </a:rPr>
              <a:pPr/>
              <a:t>137</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998011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smtClean="0">
                <a:solidFill>
                  <a:schemeClr val="tx1"/>
                </a:solidFill>
                <a:effectLst/>
                <a:latin typeface="+mn-lt"/>
                <a:ea typeface="+mn-ea"/>
                <a:cs typeface="+mn-cs"/>
              </a:rPr>
              <a:t>离群点的判断：</a:t>
            </a:r>
          </a:p>
          <a:p>
            <a:r>
              <a:rPr lang="zh-CN" altLang="en-US" sz="1200" b="1" i="0" kern="1200" dirty="0" smtClean="0">
                <a:solidFill>
                  <a:schemeClr val="tx1"/>
                </a:solidFill>
                <a:effectLst/>
                <a:latin typeface="+mn-lt"/>
                <a:ea typeface="+mn-ea"/>
                <a:cs typeface="+mn-cs"/>
              </a:rPr>
              <a:t>残差大小</a:t>
            </a:r>
            <a:r>
              <a:rPr lang="zh-CN" altLang="en-US" sz="1200" b="0" i="0" kern="1200" dirty="0" smtClean="0">
                <a:solidFill>
                  <a:schemeClr val="tx1"/>
                </a:solidFill>
                <a:effectLst/>
                <a:latin typeface="+mn-lt"/>
                <a:ea typeface="+mn-ea"/>
                <a:cs typeface="+mn-cs"/>
              </a:rPr>
              <a:t>：通常通过检查残差的大小来判断离群点。残差是观测值与由模型预测的值之间的差异。一个非常大的正残差或负残差可能表明一个离群点。</a:t>
            </a:r>
          </a:p>
          <a:p>
            <a:r>
              <a:rPr lang="zh-CN" altLang="en-US" sz="1200" b="1" i="0" kern="1200" dirty="0" smtClean="0">
                <a:solidFill>
                  <a:schemeClr val="tx1"/>
                </a:solidFill>
                <a:effectLst/>
                <a:latin typeface="+mn-lt"/>
                <a:ea typeface="+mn-ea"/>
                <a:cs typeface="+mn-cs"/>
              </a:rPr>
              <a:t>标准化残差</a:t>
            </a:r>
            <a:r>
              <a:rPr lang="zh-CN" altLang="en-US" sz="1200" b="0" i="0" kern="1200" dirty="0" smtClean="0">
                <a:solidFill>
                  <a:schemeClr val="tx1"/>
                </a:solidFill>
                <a:effectLst/>
                <a:latin typeface="+mn-lt"/>
                <a:ea typeface="+mn-ea"/>
                <a:cs typeface="+mn-cs"/>
              </a:rPr>
              <a:t>：标准化残差是通过将残差除以残差的标准差来获得的。较大的标准化残差（通常大于</a:t>
            </a:r>
            <a:r>
              <a:rPr lang="en-US" altLang="zh-CN" sz="1200" b="0" i="0" kern="1200" dirty="0" smtClean="0">
                <a:solidFill>
                  <a:schemeClr val="tx1"/>
                </a:solidFill>
                <a:effectLst/>
                <a:latin typeface="+mn-lt"/>
                <a:ea typeface="+mn-ea"/>
                <a:cs typeface="+mn-cs"/>
              </a:rPr>
              <a:t>2</a:t>
            </a:r>
            <a:r>
              <a:rPr lang="zh-CN" altLang="en-US" sz="1200" b="0" i="0" kern="1200" dirty="0" smtClean="0">
                <a:solidFill>
                  <a:schemeClr val="tx1"/>
                </a:solidFill>
                <a:effectLst/>
                <a:latin typeface="+mn-lt"/>
                <a:ea typeface="+mn-ea"/>
                <a:cs typeface="+mn-cs"/>
              </a:rPr>
              <a:t>或</a:t>
            </a:r>
            <a:r>
              <a:rPr lang="en-US" altLang="zh-CN" sz="1200" b="0" i="0" kern="1200" dirty="0" smtClean="0">
                <a:solidFill>
                  <a:schemeClr val="tx1"/>
                </a:solidFill>
                <a:effectLst/>
                <a:latin typeface="+mn-lt"/>
                <a:ea typeface="+mn-ea"/>
                <a:cs typeface="+mn-cs"/>
              </a:rPr>
              <a:t>3</a:t>
            </a:r>
            <a:r>
              <a:rPr lang="zh-CN" altLang="en-US" sz="1200" b="0" i="0" kern="1200" dirty="0" smtClean="0">
                <a:solidFill>
                  <a:schemeClr val="tx1"/>
                </a:solidFill>
                <a:effectLst/>
                <a:latin typeface="+mn-lt"/>
                <a:ea typeface="+mn-ea"/>
                <a:cs typeface="+mn-cs"/>
              </a:rPr>
              <a:t>）可能指示离群点。</a:t>
            </a:r>
          </a:p>
          <a:p>
            <a:r>
              <a:rPr lang="en-US" altLang="zh-CN" sz="1200" b="1" i="0" kern="1200" dirty="0" smtClean="0">
                <a:solidFill>
                  <a:schemeClr val="tx1"/>
                </a:solidFill>
                <a:effectLst/>
                <a:latin typeface="+mn-lt"/>
                <a:ea typeface="+mn-ea"/>
                <a:cs typeface="+mn-cs"/>
              </a:rPr>
              <a:t>Cook's</a:t>
            </a:r>
            <a:r>
              <a:rPr lang="zh-CN" altLang="en-US" sz="1200" b="1" i="0" kern="1200" dirty="0" smtClean="0">
                <a:solidFill>
                  <a:schemeClr val="tx1"/>
                </a:solidFill>
                <a:effectLst/>
                <a:latin typeface="+mn-lt"/>
                <a:ea typeface="+mn-ea"/>
                <a:cs typeface="+mn-cs"/>
              </a:rPr>
              <a:t>距离</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Cook's</a:t>
            </a:r>
            <a:r>
              <a:rPr lang="zh-CN" altLang="en-US" sz="1200" b="0" i="0" kern="1200" dirty="0" smtClean="0">
                <a:solidFill>
                  <a:schemeClr val="tx1"/>
                </a:solidFill>
                <a:effectLst/>
                <a:latin typeface="+mn-lt"/>
                <a:ea typeface="+mn-ea"/>
                <a:cs typeface="+mn-cs"/>
              </a:rPr>
              <a:t>距离是一种衡量观测值对模型拟合影响大小的统计量。</a:t>
            </a:r>
            <a:r>
              <a:rPr lang="en-US" altLang="zh-CN" sz="1200" b="0" i="0" kern="1200" dirty="0" smtClean="0">
                <a:solidFill>
                  <a:schemeClr val="tx1"/>
                </a:solidFill>
                <a:effectLst/>
                <a:latin typeface="+mn-lt"/>
                <a:ea typeface="+mn-ea"/>
                <a:cs typeface="+mn-cs"/>
              </a:rPr>
              <a:t>Cook's</a:t>
            </a:r>
            <a:r>
              <a:rPr lang="zh-CN" altLang="en-US" sz="1200" b="0" i="0" kern="1200" dirty="0" smtClean="0">
                <a:solidFill>
                  <a:schemeClr val="tx1"/>
                </a:solidFill>
                <a:effectLst/>
                <a:latin typeface="+mn-lt"/>
                <a:ea typeface="+mn-ea"/>
                <a:cs typeface="+mn-cs"/>
              </a:rPr>
              <a:t>距离较大的点可能对模型有较大</a:t>
            </a:r>
            <a:r>
              <a:rPr lang="zh-CN" altLang="en-US" sz="1200" b="0" i="0" kern="1200" smtClean="0">
                <a:solidFill>
                  <a:schemeClr val="tx1"/>
                </a:solidFill>
                <a:effectLst/>
                <a:latin typeface="+mn-lt"/>
                <a:ea typeface="+mn-ea"/>
                <a:cs typeface="+mn-cs"/>
              </a:rPr>
              <a:t>的影响，可能</a:t>
            </a:r>
            <a:r>
              <a:rPr lang="zh-CN" altLang="en-US" sz="1200" b="0" i="0" kern="1200" dirty="0" smtClean="0">
                <a:solidFill>
                  <a:schemeClr val="tx1"/>
                </a:solidFill>
                <a:effectLst/>
                <a:latin typeface="+mn-lt"/>
                <a:ea typeface="+mn-ea"/>
                <a:cs typeface="+mn-cs"/>
              </a:rPr>
              <a:t>是离群点或影响点。</a:t>
            </a:r>
          </a:p>
          <a:p>
            <a:r>
              <a:rPr lang="zh-CN" altLang="en-US" sz="1200" b="1" i="0" kern="1200" dirty="0" smtClean="0">
                <a:solidFill>
                  <a:schemeClr val="tx1"/>
                </a:solidFill>
                <a:effectLst/>
                <a:latin typeface="+mn-lt"/>
                <a:ea typeface="+mn-ea"/>
                <a:cs typeface="+mn-cs"/>
              </a:rPr>
              <a:t>图形方法</a:t>
            </a:r>
            <a:r>
              <a:rPr lang="zh-CN" altLang="en-US" sz="1200" b="0" i="0" kern="1200" dirty="0" smtClean="0">
                <a:solidFill>
                  <a:schemeClr val="tx1"/>
                </a:solidFill>
                <a:effectLst/>
                <a:latin typeface="+mn-lt"/>
                <a:ea typeface="+mn-ea"/>
                <a:cs typeface="+mn-cs"/>
              </a:rPr>
              <a:t>：残差图、散点图和杠杆图（</a:t>
            </a:r>
            <a:r>
              <a:rPr lang="en-US" altLang="zh-CN" sz="1200" b="0" i="0" kern="1200" dirty="0" smtClean="0">
                <a:solidFill>
                  <a:schemeClr val="tx1"/>
                </a:solidFill>
                <a:effectLst/>
                <a:latin typeface="+mn-lt"/>
                <a:ea typeface="+mn-ea"/>
                <a:cs typeface="+mn-cs"/>
              </a:rPr>
              <a:t>Leverage plot</a:t>
            </a:r>
            <a:r>
              <a:rPr lang="zh-CN" altLang="en-US" sz="1200" b="0" i="0" kern="1200" dirty="0" smtClean="0">
                <a:solidFill>
                  <a:schemeClr val="tx1"/>
                </a:solidFill>
                <a:effectLst/>
                <a:latin typeface="+mn-lt"/>
                <a:ea typeface="+mn-ea"/>
                <a:cs typeface="+mn-cs"/>
              </a:rPr>
              <a:t>）等图形工具可以帮助识别离群点。</a:t>
            </a:r>
          </a:p>
          <a:p>
            <a:r>
              <a:rPr lang="zh-CN" altLang="en-US" sz="1200" b="1" i="0" kern="1200" dirty="0" smtClean="0">
                <a:solidFill>
                  <a:schemeClr val="tx1"/>
                </a:solidFill>
                <a:effectLst/>
                <a:latin typeface="+mn-lt"/>
                <a:ea typeface="+mn-ea"/>
                <a:cs typeface="+mn-cs"/>
              </a:rPr>
              <a:t>离群点对模型的影响：</a:t>
            </a:r>
          </a:p>
          <a:p>
            <a:r>
              <a:rPr lang="zh-CN" altLang="en-US" sz="1200" b="1" i="0" kern="1200" dirty="0" smtClean="0">
                <a:solidFill>
                  <a:schemeClr val="tx1"/>
                </a:solidFill>
                <a:effectLst/>
                <a:latin typeface="+mn-lt"/>
                <a:ea typeface="+mn-ea"/>
                <a:cs typeface="+mn-cs"/>
              </a:rPr>
              <a:t>参数估计的偏差</a:t>
            </a:r>
            <a:r>
              <a:rPr lang="zh-CN" altLang="en-US" sz="1200" b="0" i="0" kern="1200" dirty="0" smtClean="0">
                <a:solidFill>
                  <a:schemeClr val="tx1"/>
                </a:solidFill>
                <a:effectLst/>
                <a:latin typeface="+mn-lt"/>
                <a:ea typeface="+mn-ea"/>
                <a:cs typeface="+mn-cs"/>
              </a:rPr>
              <a:t>：离群点可能导致回归系数的估计出现偏差。</a:t>
            </a:r>
          </a:p>
          <a:p>
            <a:r>
              <a:rPr lang="zh-CN" altLang="en-US" sz="1200" b="1" i="0" kern="1200" dirty="0" smtClean="0">
                <a:solidFill>
                  <a:schemeClr val="tx1"/>
                </a:solidFill>
                <a:effectLst/>
                <a:latin typeface="+mn-lt"/>
                <a:ea typeface="+mn-ea"/>
                <a:cs typeface="+mn-cs"/>
              </a:rPr>
              <a:t>标准误差的增大</a:t>
            </a:r>
            <a:r>
              <a:rPr lang="zh-CN" altLang="en-US" sz="1200" b="0" i="0" kern="1200" dirty="0" smtClean="0">
                <a:solidFill>
                  <a:schemeClr val="tx1"/>
                </a:solidFill>
                <a:effectLst/>
                <a:latin typeface="+mn-lt"/>
                <a:ea typeface="+mn-ea"/>
                <a:cs typeface="+mn-cs"/>
              </a:rPr>
              <a:t>：离群点可能增大模型</a:t>
            </a:r>
            <a:r>
              <a:rPr lang="zh-CN" altLang="en-US" sz="1200" b="0" i="0" kern="1200" smtClean="0">
                <a:solidFill>
                  <a:schemeClr val="tx1"/>
                </a:solidFill>
                <a:effectLst/>
                <a:latin typeface="+mn-lt"/>
                <a:ea typeface="+mn-ea"/>
                <a:cs typeface="+mn-cs"/>
              </a:rPr>
              <a:t>的标准误差，影响</a:t>
            </a:r>
            <a:r>
              <a:rPr lang="zh-CN" altLang="en-US" sz="1200" b="0" i="0" kern="1200" dirty="0" smtClean="0">
                <a:solidFill>
                  <a:schemeClr val="tx1"/>
                </a:solidFill>
                <a:effectLst/>
                <a:latin typeface="+mn-lt"/>
                <a:ea typeface="+mn-ea"/>
                <a:cs typeface="+mn-cs"/>
              </a:rPr>
              <a:t>统计推断的可靠性。</a:t>
            </a:r>
          </a:p>
          <a:p>
            <a:r>
              <a:rPr lang="zh-CN" altLang="en-US" sz="1200" b="1" i="0" kern="1200" dirty="0" smtClean="0">
                <a:solidFill>
                  <a:schemeClr val="tx1"/>
                </a:solidFill>
                <a:effectLst/>
                <a:latin typeface="+mn-lt"/>
                <a:ea typeface="+mn-ea"/>
                <a:cs typeface="+mn-cs"/>
              </a:rPr>
              <a:t>模型拟合度下降</a:t>
            </a:r>
            <a:r>
              <a:rPr lang="zh-CN" altLang="en-US" sz="1200" b="0" i="0" kern="1200" dirty="0" smtClean="0">
                <a:solidFill>
                  <a:schemeClr val="tx1"/>
                </a:solidFill>
                <a:effectLst/>
                <a:latin typeface="+mn-lt"/>
                <a:ea typeface="+mn-ea"/>
                <a:cs typeface="+mn-cs"/>
              </a:rPr>
              <a:t>：离群点可能降低模型的整体拟合优度。</a:t>
            </a:r>
          </a:p>
          <a:p>
            <a:r>
              <a:rPr lang="zh-CN" altLang="en-US" sz="1200" b="1" i="0" kern="1200" dirty="0" smtClean="0">
                <a:solidFill>
                  <a:schemeClr val="tx1"/>
                </a:solidFill>
                <a:effectLst/>
                <a:latin typeface="+mn-lt"/>
                <a:ea typeface="+mn-ea"/>
                <a:cs typeface="+mn-cs"/>
              </a:rPr>
              <a:t>预测能力下降</a:t>
            </a:r>
            <a:r>
              <a:rPr lang="zh-CN" altLang="en-US" sz="1200" b="0" i="0" kern="1200" dirty="0" smtClean="0">
                <a:solidFill>
                  <a:schemeClr val="tx1"/>
                </a:solidFill>
                <a:effectLst/>
                <a:latin typeface="+mn-lt"/>
                <a:ea typeface="+mn-ea"/>
                <a:cs typeface="+mn-cs"/>
              </a:rPr>
              <a:t>：如果模型中包含离</a:t>
            </a:r>
            <a:r>
              <a:rPr lang="zh-CN" altLang="en-US" sz="1200" b="0" i="0" kern="1200" smtClean="0">
                <a:solidFill>
                  <a:schemeClr val="tx1"/>
                </a:solidFill>
                <a:effectLst/>
                <a:latin typeface="+mn-lt"/>
                <a:ea typeface="+mn-ea"/>
                <a:cs typeface="+mn-cs"/>
              </a:rPr>
              <a:t>群点，其</a:t>
            </a:r>
            <a:r>
              <a:rPr lang="zh-CN" altLang="en-US" sz="1200" b="0" i="0" kern="1200" dirty="0" smtClean="0">
                <a:solidFill>
                  <a:schemeClr val="tx1"/>
                </a:solidFill>
                <a:effectLst/>
                <a:latin typeface="+mn-lt"/>
                <a:ea typeface="+mn-ea"/>
                <a:cs typeface="+mn-cs"/>
              </a:rPr>
              <a:t>对未来数据的预测能力可能会下降。</a:t>
            </a:r>
          </a:p>
          <a:p>
            <a:r>
              <a:rPr lang="zh-CN" altLang="en-US" sz="1200" b="1" i="0" kern="1200" dirty="0" smtClean="0">
                <a:solidFill>
                  <a:schemeClr val="tx1"/>
                </a:solidFill>
                <a:effectLst/>
                <a:latin typeface="+mn-lt"/>
                <a:ea typeface="+mn-ea"/>
                <a:cs typeface="+mn-cs"/>
              </a:rPr>
              <a:t>处理离群点的方法：</a:t>
            </a:r>
          </a:p>
          <a:p>
            <a:r>
              <a:rPr lang="zh-CN" altLang="en-US" sz="1200" b="1" i="0" kern="1200" dirty="0" smtClean="0">
                <a:solidFill>
                  <a:schemeClr val="tx1"/>
                </a:solidFill>
                <a:effectLst/>
                <a:latin typeface="+mn-lt"/>
                <a:ea typeface="+mn-ea"/>
                <a:cs typeface="+mn-cs"/>
              </a:rPr>
              <a:t>数据检查</a:t>
            </a:r>
            <a:r>
              <a:rPr lang="zh-CN" altLang="en-US" sz="1200" b="0" i="0" kern="1200" dirty="0" smtClean="0">
                <a:solidFill>
                  <a:schemeClr val="tx1"/>
                </a:solidFill>
                <a:effectLst/>
                <a:latin typeface="+mn-lt"/>
                <a:ea typeface="+mn-ea"/>
                <a:cs typeface="+mn-cs"/>
              </a:rPr>
              <a:t>：首先检查数据的录入和测量是否有错误。</a:t>
            </a:r>
          </a:p>
          <a:p>
            <a:r>
              <a:rPr lang="zh-CN" altLang="en-US" sz="1200" b="1" i="0" kern="1200" dirty="0" smtClean="0">
                <a:solidFill>
                  <a:schemeClr val="tx1"/>
                </a:solidFill>
                <a:effectLst/>
                <a:latin typeface="+mn-lt"/>
                <a:ea typeface="+mn-ea"/>
                <a:cs typeface="+mn-cs"/>
              </a:rPr>
              <a:t>理解业务逻辑</a:t>
            </a:r>
            <a:r>
              <a:rPr lang="zh-CN" altLang="en-US" sz="1200" b="0" i="0" kern="1200" dirty="0" smtClean="0">
                <a:solidFill>
                  <a:schemeClr val="tx1"/>
                </a:solidFill>
                <a:effectLst/>
                <a:latin typeface="+mn-lt"/>
                <a:ea typeface="+mn-ea"/>
                <a:cs typeface="+mn-cs"/>
              </a:rPr>
              <a:t>：考虑业务逻辑</a:t>
            </a:r>
            <a:r>
              <a:rPr lang="zh-CN" altLang="en-US" sz="1200" b="0" i="0" kern="1200" smtClean="0">
                <a:solidFill>
                  <a:schemeClr val="tx1"/>
                </a:solidFill>
                <a:effectLst/>
                <a:latin typeface="+mn-lt"/>
                <a:ea typeface="+mn-ea"/>
                <a:cs typeface="+mn-cs"/>
              </a:rPr>
              <a:t>和实际情况，判断</a:t>
            </a:r>
            <a:r>
              <a:rPr lang="zh-CN" altLang="en-US" sz="1200" b="0" i="0" kern="1200" dirty="0" smtClean="0">
                <a:solidFill>
                  <a:schemeClr val="tx1"/>
                </a:solidFill>
                <a:effectLst/>
                <a:latin typeface="+mn-lt"/>
                <a:ea typeface="+mn-ea"/>
                <a:cs typeface="+mn-cs"/>
              </a:rPr>
              <a:t>离群点是否有合理的解释。</a:t>
            </a:r>
          </a:p>
          <a:p>
            <a:r>
              <a:rPr lang="zh-CN" altLang="en-US" sz="1200" b="1" i="0" kern="1200" dirty="0" smtClean="0">
                <a:solidFill>
                  <a:schemeClr val="tx1"/>
                </a:solidFill>
                <a:effectLst/>
                <a:latin typeface="+mn-lt"/>
                <a:ea typeface="+mn-ea"/>
                <a:cs typeface="+mn-cs"/>
              </a:rPr>
              <a:t>模型修正</a:t>
            </a:r>
            <a:r>
              <a:rPr lang="zh-CN" altLang="en-US" sz="1200" b="0" i="0" kern="1200" dirty="0" smtClean="0">
                <a:solidFill>
                  <a:schemeClr val="tx1"/>
                </a:solidFill>
                <a:effectLst/>
                <a:latin typeface="+mn-lt"/>
                <a:ea typeface="+mn-ea"/>
                <a:cs typeface="+mn-cs"/>
              </a:rPr>
              <a:t>：如果离群点是由于模型未能捕捉到的变量或非线性关系</a:t>
            </a:r>
            <a:r>
              <a:rPr lang="zh-CN" altLang="en-US" sz="1200" b="0" i="0" kern="1200" smtClean="0">
                <a:solidFill>
                  <a:schemeClr val="tx1"/>
                </a:solidFill>
                <a:effectLst/>
                <a:latin typeface="+mn-lt"/>
                <a:ea typeface="+mn-ea"/>
                <a:cs typeface="+mn-cs"/>
              </a:rPr>
              <a:t>造成的，可以</a:t>
            </a:r>
            <a:r>
              <a:rPr lang="zh-CN" altLang="en-US" sz="1200" b="0" i="0" kern="1200" dirty="0" smtClean="0">
                <a:solidFill>
                  <a:schemeClr val="tx1"/>
                </a:solidFill>
                <a:effectLst/>
                <a:latin typeface="+mn-lt"/>
                <a:ea typeface="+mn-ea"/>
                <a:cs typeface="+mn-cs"/>
              </a:rPr>
              <a:t>考虑修改模型。</a:t>
            </a:r>
          </a:p>
          <a:p>
            <a:r>
              <a:rPr lang="zh-CN" altLang="en-US" sz="1200" b="1" i="0" kern="1200" dirty="0" smtClean="0">
                <a:solidFill>
                  <a:schemeClr val="tx1"/>
                </a:solidFill>
                <a:effectLst/>
                <a:latin typeface="+mn-lt"/>
                <a:ea typeface="+mn-ea"/>
                <a:cs typeface="+mn-cs"/>
              </a:rPr>
              <a:t>删除</a:t>
            </a:r>
            <a:r>
              <a:rPr lang="zh-CN" altLang="en-US" sz="1200" b="0" i="0" kern="1200" dirty="0" smtClean="0">
                <a:solidFill>
                  <a:schemeClr val="tx1"/>
                </a:solidFill>
                <a:effectLst/>
                <a:latin typeface="+mn-lt"/>
                <a:ea typeface="+mn-ea"/>
                <a:cs typeface="+mn-cs"/>
              </a:rPr>
              <a:t>：如果离群点是明显</a:t>
            </a:r>
            <a:r>
              <a:rPr lang="zh-CN" altLang="en-US" sz="1200" b="0" i="0" kern="1200" smtClean="0">
                <a:solidFill>
                  <a:schemeClr val="tx1"/>
                </a:solidFill>
                <a:effectLst/>
                <a:latin typeface="+mn-lt"/>
                <a:ea typeface="+mn-ea"/>
                <a:cs typeface="+mn-cs"/>
              </a:rPr>
              <a:t>的误差，可以</a:t>
            </a:r>
            <a:r>
              <a:rPr lang="zh-CN" altLang="en-US" sz="1200" b="0" i="0" kern="1200" dirty="0" smtClean="0">
                <a:solidFill>
                  <a:schemeClr val="tx1"/>
                </a:solidFill>
                <a:effectLst/>
                <a:latin typeface="+mn-lt"/>
                <a:ea typeface="+mn-ea"/>
                <a:cs typeface="+mn-cs"/>
              </a:rPr>
              <a:t>考虑删除这些点。但</a:t>
            </a:r>
            <a:r>
              <a:rPr lang="zh-CN" altLang="en-US" sz="1200" b="0" i="0" kern="1200" smtClean="0">
                <a:solidFill>
                  <a:schemeClr val="tx1"/>
                </a:solidFill>
                <a:effectLst/>
                <a:latin typeface="+mn-lt"/>
                <a:ea typeface="+mn-ea"/>
                <a:cs typeface="+mn-cs"/>
              </a:rPr>
              <a:t>要注意，删除</a:t>
            </a:r>
            <a:r>
              <a:rPr lang="zh-CN" altLang="en-US" sz="1200" b="0" i="0" kern="1200" dirty="0" smtClean="0">
                <a:solidFill>
                  <a:schemeClr val="tx1"/>
                </a:solidFill>
                <a:effectLst/>
                <a:latin typeface="+mn-lt"/>
                <a:ea typeface="+mn-ea"/>
                <a:cs typeface="+mn-cs"/>
              </a:rPr>
              <a:t>数据应</a:t>
            </a:r>
            <a:r>
              <a:rPr lang="zh-CN" altLang="en-US" sz="1200" b="0" i="0" kern="1200" smtClean="0">
                <a:solidFill>
                  <a:schemeClr val="tx1"/>
                </a:solidFill>
                <a:effectLst/>
                <a:latin typeface="+mn-lt"/>
                <a:ea typeface="+mn-ea"/>
                <a:cs typeface="+mn-cs"/>
              </a:rPr>
              <a:t>谨慎进行，因为</a:t>
            </a:r>
            <a:r>
              <a:rPr lang="zh-CN" altLang="en-US" sz="1200" b="0" i="0" kern="1200" dirty="0" smtClean="0">
                <a:solidFill>
                  <a:schemeClr val="tx1"/>
                </a:solidFill>
                <a:effectLst/>
                <a:latin typeface="+mn-lt"/>
                <a:ea typeface="+mn-ea"/>
                <a:cs typeface="+mn-cs"/>
              </a:rPr>
              <a:t>这可能会引入选择偏差。</a:t>
            </a:r>
          </a:p>
          <a:p>
            <a:r>
              <a:rPr lang="zh-CN" altLang="en-US" sz="1200" b="1" i="0" kern="1200" dirty="0" smtClean="0">
                <a:solidFill>
                  <a:schemeClr val="tx1"/>
                </a:solidFill>
                <a:effectLst/>
                <a:latin typeface="+mn-lt"/>
                <a:ea typeface="+mn-ea"/>
                <a:cs typeface="+mn-cs"/>
              </a:rPr>
              <a:t>变换变量</a:t>
            </a:r>
            <a:r>
              <a:rPr lang="zh-CN" altLang="en-US" sz="1200" b="0" i="0" kern="1200" dirty="0" smtClean="0">
                <a:solidFill>
                  <a:schemeClr val="tx1"/>
                </a:solidFill>
                <a:effectLst/>
                <a:latin typeface="+mn-lt"/>
                <a:ea typeface="+mn-ea"/>
                <a:cs typeface="+mn-cs"/>
              </a:rPr>
              <a:t>：对变量</a:t>
            </a:r>
            <a:r>
              <a:rPr lang="zh-CN" altLang="en-US" sz="1200" b="0" i="0" kern="1200" smtClean="0">
                <a:solidFill>
                  <a:schemeClr val="tx1"/>
                </a:solidFill>
                <a:effectLst/>
                <a:latin typeface="+mn-lt"/>
                <a:ea typeface="+mn-ea"/>
                <a:cs typeface="+mn-cs"/>
              </a:rPr>
              <a:t>进行变换，如</a:t>
            </a:r>
            <a:r>
              <a:rPr lang="zh-CN" altLang="en-US" sz="1200" b="0" i="0" kern="1200" dirty="0" smtClean="0">
                <a:solidFill>
                  <a:schemeClr val="tx1"/>
                </a:solidFill>
                <a:effectLst/>
                <a:latin typeface="+mn-lt"/>
                <a:ea typeface="+mn-ea"/>
                <a:cs typeface="+mn-cs"/>
              </a:rPr>
              <a:t>对数变换或</a:t>
            </a:r>
            <a:r>
              <a:rPr lang="en-US" altLang="zh-CN" sz="1200" b="0" i="0" kern="1200" smtClean="0">
                <a:solidFill>
                  <a:schemeClr val="tx1"/>
                </a:solidFill>
                <a:effectLst/>
                <a:latin typeface="+mn-lt"/>
                <a:ea typeface="+mn-ea"/>
                <a:cs typeface="+mn-cs"/>
              </a:rPr>
              <a:t>Box-Cox</a:t>
            </a:r>
            <a:r>
              <a:rPr lang="zh-CN" altLang="en-US" sz="1200" b="0" i="0" kern="1200" smtClean="0">
                <a:solidFill>
                  <a:schemeClr val="tx1"/>
                </a:solidFill>
                <a:effectLst/>
                <a:latin typeface="+mn-lt"/>
                <a:ea typeface="+mn-ea"/>
                <a:cs typeface="+mn-cs"/>
              </a:rPr>
              <a:t>变换，有时</a:t>
            </a:r>
            <a:r>
              <a:rPr lang="zh-CN" altLang="en-US" sz="1200" b="0" i="0" kern="1200" dirty="0" smtClean="0">
                <a:solidFill>
                  <a:schemeClr val="tx1"/>
                </a:solidFill>
                <a:effectLst/>
                <a:latin typeface="+mn-lt"/>
                <a:ea typeface="+mn-ea"/>
                <a:cs typeface="+mn-cs"/>
              </a:rPr>
              <a:t>可以减少离群点的影响。</a:t>
            </a:r>
          </a:p>
          <a:p>
            <a:r>
              <a:rPr lang="zh-CN" altLang="en-US" sz="1200" b="1" i="0" kern="1200" dirty="0" smtClean="0">
                <a:solidFill>
                  <a:schemeClr val="tx1"/>
                </a:solidFill>
                <a:effectLst/>
                <a:latin typeface="+mn-lt"/>
                <a:ea typeface="+mn-ea"/>
                <a:cs typeface="+mn-cs"/>
              </a:rPr>
              <a:t>稳健回归</a:t>
            </a:r>
            <a:r>
              <a:rPr lang="zh-CN" altLang="en-US" sz="1200" b="0" i="0" kern="1200" dirty="0" smtClean="0">
                <a:solidFill>
                  <a:schemeClr val="tx1"/>
                </a:solidFill>
                <a:effectLst/>
                <a:latin typeface="+mn-lt"/>
                <a:ea typeface="+mn-ea"/>
                <a:cs typeface="+mn-cs"/>
              </a:rPr>
              <a:t>：使用</a:t>
            </a:r>
            <a:r>
              <a:rPr lang="zh-CN" altLang="en-US" sz="1200" b="0" i="0" kern="1200" smtClean="0">
                <a:solidFill>
                  <a:schemeClr val="tx1"/>
                </a:solidFill>
                <a:effectLst/>
                <a:latin typeface="+mn-lt"/>
                <a:ea typeface="+mn-ea"/>
                <a:cs typeface="+mn-cs"/>
              </a:rPr>
              <a:t>稳健回归方法，如</a:t>
            </a:r>
            <a:r>
              <a:rPr lang="en-US" altLang="zh-CN" sz="1200" b="0" i="0" kern="1200" dirty="0" smtClean="0">
                <a:solidFill>
                  <a:schemeClr val="tx1"/>
                </a:solidFill>
                <a:effectLst/>
                <a:latin typeface="+mn-lt"/>
                <a:ea typeface="+mn-ea"/>
                <a:cs typeface="+mn-cs"/>
              </a:rPr>
              <a:t>Huber</a:t>
            </a:r>
            <a:r>
              <a:rPr lang="zh-CN" altLang="en-US" sz="1200" b="0" i="0" kern="1200" dirty="0" smtClean="0">
                <a:solidFill>
                  <a:schemeClr val="tx1"/>
                </a:solidFill>
                <a:effectLst/>
                <a:latin typeface="+mn-lt"/>
                <a:ea typeface="+mn-ea"/>
                <a:cs typeface="+mn-cs"/>
              </a:rPr>
              <a:t>估计或</a:t>
            </a:r>
            <a:r>
              <a:rPr lang="en-US" altLang="zh-CN" sz="1200" b="0" i="0" kern="1200" smtClean="0">
                <a:solidFill>
                  <a:schemeClr val="tx1"/>
                </a:solidFill>
                <a:effectLst/>
                <a:latin typeface="+mn-lt"/>
                <a:ea typeface="+mn-ea"/>
                <a:cs typeface="+mn-cs"/>
              </a:rPr>
              <a:t>MM</a:t>
            </a:r>
            <a:r>
              <a:rPr lang="zh-CN" altLang="en-US" sz="1200" b="0" i="0" kern="1200" smtClean="0">
                <a:solidFill>
                  <a:schemeClr val="tx1"/>
                </a:solidFill>
                <a:effectLst/>
                <a:latin typeface="+mn-lt"/>
                <a:ea typeface="+mn-ea"/>
                <a:cs typeface="+mn-cs"/>
              </a:rPr>
              <a:t>估计，这些</a:t>
            </a:r>
            <a:r>
              <a:rPr lang="zh-CN" altLang="en-US" sz="1200" b="0" i="0" kern="1200" dirty="0" smtClean="0">
                <a:solidFill>
                  <a:schemeClr val="tx1"/>
                </a:solidFill>
                <a:effectLst/>
                <a:latin typeface="+mn-lt"/>
                <a:ea typeface="+mn-ea"/>
                <a:cs typeface="+mn-cs"/>
              </a:rPr>
              <a:t>方法对离群点不敏感。</a:t>
            </a:r>
          </a:p>
          <a:p>
            <a:r>
              <a:rPr lang="zh-CN" altLang="en-US" sz="1200" b="1" i="0" kern="1200" dirty="0" smtClean="0">
                <a:solidFill>
                  <a:schemeClr val="tx1"/>
                </a:solidFill>
                <a:effectLst/>
                <a:latin typeface="+mn-lt"/>
                <a:ea typeface="+mn-ea"/>
                <a:cs typeface="+mn-cs"/>
              </a:rPr>
              <a:t>使用影响图</a:t>
            </a:r>
            <a:r>
              <a:rPr lang="zh-CN" altLang="en-US" sz="1200" b="0" i="0" kern="1200" dirty="0" smtClean="0">
                <a:solidFill>
                  <a:schemeClr val="tx1"/>
                </a:solidFill>
                <a:effectLst/>
                <a:latin typeface="+mn-lt"/>
                <a:ea typeface="+mn-ea"/>
                <a:cs typeface="+mn-cs"/>
              </a:rPr>
              <a:t>：通过影响图（</a:t>
            </a:r>
            <a:r>
              <a:rPr lang="en-US" altLang="zh-CN" sz="1200" b="0" i="0" kern="1200" dirty="0" smtClean="0">
                <a:solidFill>
                  <a:schemeClr val="tx1"/>
                </a:solidFill>
                <a:effectLst/>
                <a:latin typeface="+mn-lt"/>
                <a:ea typeface="+mn-ea"/>
                <a:cs typeface="+mn-cs"/>
              </a:rPr>
              <a:t>Influence plot</a:t>
            </a:r>
            <a:r>
              <a:rPr lang="zh-CN" altLang="en-US" sz="1200" b="0" i="0" kern="1200" dirty="0" smtClean="0">
                <a:solidFill>
                  <a:schemeClr val="tx1"/>
                </a:solidFill>
                <a:effectLst/>
                <a:latin typeface="+mn-lt"/>
                <a:ea typeface="+mn-ea"/>
                <a:cs typeface="+mn-cs"/>
              </a:rPr>
              <a:t>）和杠杆图（</a:t>
            </a:r>
            <a:r>
              <a:rPr lang="en-US" altLang="zh-CN" sz="1200" b="0" i="0" kern="1200" dirty="0" smtClean="0">
                <a:solidFill>
                  <a:schemeClr val="tx1"/>
                </a:solidFill>
                <a:effectLst/>
                <a:latin typeface="+mn-lt"/>
                <a:ea typeface="+mn-ea"/>
                <a:cs typeface="+mn-cs"/>
              </a:rPr>
              <a:t>Leverage plot</a:t>
            </a:r>
            <a:r>
              <a:rPr lang="zh-CN" altLang="en-US" sz="1200" b="0" i="0" kern="1200" dirty="0" smtClean="0">
                <a:solidFill>
                  <a:schemeClr val="tx1"/>
                </a:solidFill>
                <a:effectLst/>
                <a:latin typeface="+mn-lt"/>
                <a:ea typeface="+mn-ea"/>
                <a:cs typeface="+mn-cs"/>
              </a:rPr>
              <a:t>）来识别对模型影响最大</a:t>
            </a:r>
            <a:r>
              <a:rPr lang="zh-CN" altLang="en-US" sz="1200" b="0" i="0" kern="1200" smtClean="0">
                <a:solidFill>
                  <a:schemeClr val="tx1"/>
                </a:solidFill>
                <a:effectLst/>
                <a:latin typeface="+mn-lt"/>
                <a:ea typeface="+mn-ea"/>
                <a:cs typeface="+mn-cs"/>
              </a:rPr>
              <a:t>的点，并</a:t>
            </a:r>
            <a:r>
              <a:rPr lang="zh-CN" altLang="en-US" sz="1200" b="0" i="0" kern="1200" dirty="0" smtClean="0">
                <a:solidFill>
                  <a:schemeClr val="tx1"/>
                </a:solidFill>
                <a:effectLst/>
                <a:latin typeface="+mn-lt"/>
                <a:ea typeface="+mn-ea"/>
                <a:cs typeface="+mn-cs"/>
              </a:rPr>
              <a:t>决定是否保留或删除。</a:t>
            </a:r>
          </a:p>
          <a:p>
            <a:r>
              <a:rPr lang="zh-CN" altLang="en-US" sz="1200" b="1" i="0" kern="1200" dirty="0" smtClean="0">
                <a:solidFill>
                  <a:schemeClr val="tx1"/>
                </a:solidFill>
                <a:effectLst/>
                <a:latin typeface="+mn-lt"/>
                <a:ea typeface="+mn-ea"/>
                <a:cs typeface="+mn-cs"/>
              </a:rPr>
              <a:t>加权</a:t>
            </a:r>
            <a:r>
              <a:rPr lang="zh-CN" altLang="en-US" sz="1200" b="0" i="0" kern="1200" dirty="0" smtClean="0">
                <a:solidFill>
                  <a:schemeClr val="tx1"/>
                </a:solidFill>
                <a:effectLst/>
                <a:latin typeface="+mn-lt"/>
                <a:ea typeface="+mn-ea"/>
                <a:cs typeface="+mn-cs"/>
              </a:rPr>
              <a:t>：对离群点</a:t>
            </a:r>
            <a:r>
              <a:rPr lang="zh-CN" altLang="en-US" sz="1200" b="0" i="0" kern="1200" smtClean="0">
                <a:solidFill>
                  <a:schemeClr val="tx1"/>
                </a:solidFill>
                <a:effectLst/>
                <a:latin typeface="+mn-lt"/>
                <a:ea typeface="+mn-ea"/>
                <a:cs typeface="+mn-cs"/>
              </a:rPr>
              <a:t>进行加权，减少</a:t>
            </a:r>
            <a:r>
              <a:rPr lang="zh-CN" altLang="en-US" sz="1200" b="0" i="0" kern="1200" dirty="0" smtClean="0">
                <a:solidFill>
                  <a:schemeClr val="tx1"/>
                </a:solidFill>
                <a:effectLst/>
                <a:latin typeface="+mn-lt"/>
                <a:ea typeface="+mn-ea"/>
                <a:cs typeface="+mn-cs"/>
              </a:rPr>
              <a:t>其对模型的影响。</a:t>
            </a:r>
          </a:p>
          <a:p>
            <a:r>
              <a:rPr lang="zh-CN" altLang="en-US" sz="1200" b="0" i="0" kern="1200" dirty="0" smtClean="0">
                <a:solidFill>
                  <a:schemeClr val="tx1"/>
                </a:solidFill>
                <a:effectLst/>
                <a:latin typeface="+mn-lt"/>
                <a:ea typeface="+mn-ea"/>
                <a:cs typeface="+mn-cs"/>
              </a:rPr>
              <a:t>处理离群点没有统一</a:t>
            </a:r>
            <a:r>
              <a:rPr lang="zh-CN" altLang="en-US" sz="1200" b="0" i="0" kern="1200" smtClean="0">
                <a:solidFill>
                  <a:schemeClr val="tx1"/>
                </a:solidFill>
                <a:effectLst/>
                <a:latin typeface="+mn-lt"/>
                <a:ea typeface="+mn-ea"/>
                <a:cs typeface="+mn-cs"/>
              </a:rPr>
              <a:t>的规则，需要</a:t>
            </a:r>
            <a:r>
              <a:rPr lang="zh-CN" altLang="en-US" sz="1200" b="0" i="0" kern="1200" dirty="0" smtClean="0">
                <a:solidFill>
                  <a:schemeClr val="tx1"/>
                </a:solidFill>
                <a:effectLst/>
                <a:latin typeface="+mn-lt"/>
                <a:ea typeface="+mn-ea"/>
                <a:cs typeface="+mn-cs"/>
              </a:rPr>
              <a:t>根据具体情况和数据的业务背景来决定最合适的方法。重要的是要理解离群点产生</a:t>
            </a:r>
            <a:r>
              <a:rPr lang="zh-CN" altLang="en-US" sz="1200" b="0" i="0" kern="1200" smtClean="0">
                <a:solidFill>
                  <a:schemeClr val="tx1"/>
                </a:solidFill>
                <a:effectLst/>
                <a:latin typeface="+mn-lt"/>
                <a:ea typeface="+mn-ea"/>
                <a:cs typeface="+mn-cs"/>
              </a:rPr>
              <a:t>的原因，并</a:t>
            </a:r>
            <a:r>
              <a:rPr lang="zh-CN" altLang="en-US" sz="1200" b="0" i="0" kern="1200" dirty="0" smtClean="0">
                <a:solidFill>
                  <a:schemeClr val="tx1"/>
                </a:solidFill>
                <a:effectLst/>
                <a:latin typeface="+mn-lt"/>
                <a:ea typeface="+mn-ea"/>
                <a:cs typeface="+mn-cs"/>
              </a:rPr>
              <a:t>评估它们对模型的影响。</a:t>
            </a:r>
          </a:p>
          <a:p>
            <a:endParaRPr lang="zh-CN" altLang="en-US" dirty="0"/>
          </a:p>
        </p:txBody>
      </p:sp>
      <p:sp>
        <p:nvSpPr>
          <p:cNvPr id="4" name="灯片编号占位符 3"/>
          <p:cNvSpPr>
            <a:spLocks noGrp="1"/>
          </p:cNvSpPr>
          <p:nvPr>
            <p:ph type="sldNum" sz="quarter" idx="10"/>
          </p:nvPr>
        </p:nvSpPr>
        <p:spPr/>
        <p:txBody>
          <a:bodyPr/>
          <a:lstStyle/>
          <a:p>
            <a:pPr>
              <a:defRPr/>
            </a:pPr>
            <a:fld id="{422F9EA8-2C2E-4BBF-A7FD-F76A62A8B688}" type="slidenum">
              <a:rPr lang="zh-CN" altLang="en-US" smtClean="0"/>
              <a:pPr>
                <a:defRPr/>
              </a:pPr>
              <a:t>139</a:t>
            </a:fld>
            <a:endParaRPr lang="zh-CN" altLang="en-US"/>
          </a:p>
        </p:txBody>
      </p:sp>
    </p:spTree>
    <p:extLst>
      <p:ext uri="{BB962C8B-B14F-4D97-AF65-F5344CB8AC3E}">
        <p14:creationId xmlns:p14="http://schemas.microsoft.com/office/powerpoint/2010/main" val="2870441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线性回归模型的回归诊断是统计学中用于评估模型拟合好坏的一系列方法。回归诊断的主要作用包括：</a:t>
            </a:r>
          </a:p>
          <a:p>
            <a:endParaRPr lang="zh-CN" altLang="en-US" dirty="0" smtClean="0"/>
          </a:p>
          <a:p>
            <a:r>
              <a:rPr lang="zh-CN" altLang="en-US" dirty="0" smtClean="0"/>
              <a:t>检查线性关系：确保因变量和自变量之间</a:t>
            </a:r>
            <a:r>
              <a:rPr lang="zh-CN" altLang="en-US" smtClean="0"/>
              <a:t>存在线性关系，这</a:t>
            </a:r>
            <a:r>
              <a:rPr lang="zh-CN" altLang="en-US" dirty="0" smtClean="0"/>
              <a:t>是线性回归模型的基本假设。</a:t>
            </a:r>
          </a:p>
          <a:p>
            <a:endParaRPr lang="zh-CN" altLang="en-US" dirty="0" smtClean="0"/>
          </a:p>
          <a:p>
            <a:r>
              <a:rPr lang="zh-CN" altLang="en-US" dirty="0" smtClean="0"/>
              <a:t>检查独立性：确保误差项</a:t>
            </a:r>
            <a:r>
              <a:rPr lang="zh-CN" altLang="en-US" smtClean="0"/>
              <a:t>相互独立，即</a:t>
            </a:r>
            <a:r>
              <a:rPr lang="zh-CN" altLang="en-US" dirty="0" smtClean="0"/>
              <a:t>没有自相关性。</a:t>
            </a:r>
          </a:p>
          <a:p>
            <a:endParaRPr lang="zh-CN" altLang="en-US" dirty="0" smtClean="0"/>
          </a:p>
          <a:p>
            <a:r>
              <a:rPr lang="zh-CN" altLang="en-US" dirty="0" smtClean="0"/>
              <a:t>同方差性（</a:t>
            </a:r>
            <a:r>
              <a:rPr lang="en-US" altLang="zh-CN" dirty="0" smtClean="0"/>
              <a:t>Homoscedasticity</a:t>
            </a:r>
            <a:r>
              <a:rPr lang="zh-CN" altLang="en-US" dirty="0" smtClean="0"/>
              <a:t>）：确保误差项具有恒定</a:t>
            </a:r>
            <a:r>
              <a:rPr lang="zh-CN" altLang="en-US" smtClean="0"/>
              <a:t>的方差，即</a:t>
            </a:r>
            <a:r>
              <a:rPr lang="zh-CN" altLang="en-US" dirty="0" smtClean="0"/>
              <a:t>方差不随自变量的变化而变化。</a:t>
            </a:r>
          </a:p>
          <a:p>
            <a:endParaRPr lang="zh-CN" altLang="en-US" dirty="0" smtClean="0"/>
          </a:p>
          <a:p>
            <a:r>
              <a:rPr lang="zh-CN" altLang="en-US" dirty="0" smtClean="0"/>
              <a:t>正态性：检查误差项是否</a:t>
            </a:r>
            <a:r>
              <a:rPr lang="zh-CN" altLang="en-US" smtClean="0"/>
              <a:t>呈正态分布，这</a:t>
            </a:r>
            <a:r>
              <a:rPr lang="zh-CN" altLang="en-US" dirty="0" smtClean="0"/>
              <a:t>通常与模型的有效性相关。</a:t>
            </a:r>
          </a:p>
          <a:p>
            <a:endParaRPr lang="zh-CN" altLang="en-US" dirty="0" smtClean="0"/>
          </a:p>
          <a:p>
            <a:r>
              <a:rPr lang="zh-CN" altLang="en-US" dirty="0" smtClean="0"/>
              <a:t>异常值检测：识别可能影响模型估计的异常值。</a:t>
            </a:r>
          </a:p>
          <a:p>
            <a:endParaRPr lang="zh-CN" altLang="en-US" dirty="0" smtClean="0"/>
          </a:p>
          <a:p>
            <a:r>
              <a:rPr lang="zh-CN" altLang="en-US" dirty="0" smtClean="0"/>
              <a:t>影响点检测：识别对模型拟合有重大影响的观测点。</a:t>
            </a:r>
          </a:p>
          <a:p>
            <a:endParaRPr lang="zh-CN" altLang="en-US" dirty="0" smtClean="0"/>
          </a:p>
          <a:p>
            <a:r>
              <a:rPr lang="zh-CN" altLang="en-US" dirty="0" smtClean="0"/>
              <a:t>多重共线性：检查自变量之间是否存在</a:t>
            </a:r>
            <a:r>
              <a:rPr lang="zh-CN" altLang="en-US" smtClean="0"/>
              <a:t>高度相关性，这</a:t>
            </a:r>
            <a:r>
              <a:rPr lang="zh-CN" altLang="en-US" dirty="0" smtClean="0"/>
              <a:t>可能导致参数估计不稳定。</a:t>
            </a:r>
          </a:p>
          <a:p>
            <a:endParaRPr lang="zh-CN" altLang="en-US" dirty="0" smtClean="0"/>
          </a:p>
          <a:p>
            <a:r>
              <a:rPr lang="zh-CN" altLang="en-US" dirty="0" smtClean="0"/>
              <a:t>模型选择：通过比较不同模型的</a:t>
            </a:r>
            <a:r>
              <a:rPr lang="zh-CN" altLang="en-US" smtClean="0"/>
              <a:t>诊断结果，帮助</a:t>
            </a:r>
            <a:r>
              <a:rPr lang="zh-CN" altLang="en-US" dirty="0" smtClean="0"/>
              <a:t>选择最合适的模型。</a:t>
            </a:r>
          </a:p>
          <a:p>
            <a:endParaRPr lang="zh-CN" altLang="en-US" dirty="0" smtClean="0"/>
          </a:p>
          <a:p>
            <a:r>
              <a:rPr lang="zh-CN" altLang="en-US" dirty="0" smtClean="0"/>
              <a:t>模型改进：根据诊断结果</a:t>
            </a:r>
            <a:r>
              <a:rPr lang="zh-CN" altLang="en-US" smtClean="0"/>
              <a:t>调整模型，比如</a:t>
            </a:r>
            <a:r>
              <a:rPr lang="zh-CN" altLang="en-US" dirty="0" smtClean="0"/>
              <a:t>添加或</a:t>
            </a:r>
            <a:r>
              <a:rPr lang="zh-CN" altLang="en-US" smtClean="0"/>
              <a:t>删除变量，变换变量，或</a:t>
            </a:r>
            <a:r>
              <a:rPr lang="zh-CN" altLang="en-US" dirty="0" smtClean="0"/>
              <a:t>使用不同的模型类型。</a:t>
            </a:r>
          </a:p>
          <a:p>
            <a:endParaRPr lang="zh-CN" altLang="en-US" dirty="0" smtClean="0"/>
          </a:p>
          <a:p>
            <a:r>
              <a:rPr lang="zh-CN" altLang="en-US" dirty="0" smtClean="0"/>
              <a:t>预测能力评估：评估模型对新数据的预测能力。</a:t>
            </a:r>
          </a:p>
          <a:p>
            <a:endParaRPr lang="zh-CN" altLang="en-US" dirty="0" smtClean="0"/>
          </a:p>
          <a:p>
            <a:r>
              <a:rPr lang="zh-CN" altLang="en-US" dirty="0" smtClean="0"/>
              <a:t>通过</a:t>
            </a:r>
            <a:r>
              <a:rPr lang="zh-CN" altLang="en-US" smtClean="0"/>
              <a:t>这些诊断，可以</a:t>
            </a:r>
            <a:r>
              <a:rPr lang="zh-CN" altLang="en-US" dirty="0" smtClean="0"/>
              <a:t>提高模型的可靠性和预测的准确性。常用的回归诊断工具包括残差图、</a:t>
            </a:r>
            <a:r>
              <a:rPr lang="en-US" altLang="zh-CN" dirty="0" smtClean="0"/>
              <a:t>Q-Q</a:t>
            </a:r>
            <a:r>
              <a:rPr lang="zh-CN" altLang="en-US" dirty="0" smtClean="0"/>
              <a:t>图、方差膨胀因子（</a:t>
            </a:r>
            <a:r>
              <a:rPr lang="en-US" altLang="zh-CN" dirty="0" smtClean="0"/>
              <a:t>VIF</a:t>
            </a:r>
            <a:r>
              <a:rPr lang="zh-CN" altLang="en-US" dirty="0" smtClean="0"/>
              <a:t>）等。</a:t>
            </a:r>
            <a:endParaRPr lang="en-US" altLang="zh-CN" dirty="0" smtClean="0"/>
          </a:p>
          <a:p>
            <a:endParaRPr lang="en-US" altLang="zh-CN" dirty="0" smtClean="0"/>
          </a:p>
          <a:p>
            <a:r>
              <a:rPr lang="zh-CN" altLang="en-US" dirty="0" smtClean="0"/>
              <a:t>在</a:t>
            </a:r>
            <a:r>
              <a:rPr lang="zh-CN" altLang="en-US" smtClean="0"/>
              <a:t>回归分析中，同方差性</a:t>
            </a:r>
            <a:r>
              <a:rPr lang="zh-CN" altLang="en-US" dirty="0" smtClean="0"/>
              <a:t>（</a:t>
            </a:r>
            <a:r>
              <a:rPr lang="en-US" altLang="zh-CN" dirty="0" smtClean="0"/>
              <a:t>Homoscedasticity</a:t>
            </a:r>
            <a:r>
              <a:rPr lang="zh-CN" altLang="en-US" dirty="0" smtClean="0"/>
              <a:t>）是一个重要</a:t>
            </a:r>
            <a:r>
              <a:rPr lang="zh-CN" altLang="en-US" smtClean="0"/>
              <a:t>的假设，它</a:t>
            </a:r>
            <a:r>
              <a:rPr lang="zh-CN" altLang="en-US" dirty="0" smtClean="0"/>
              <a:t>指的是模型中误差项的方差不随自变量的变化而变化。这个假设基于以下几个关键原理和原因：</a:t>
            </a:r>
          </a:p>
          <a:p>
            <a:endParaRPr lang="zh-CN" altLang="en-US" dirty="0" smtClean="0"/>
          </a:p>
          <a:p>
            <a:r>
              <a:rPr lang="zh-CN" altLang="en-US" dirty="0" smtClean="0"/>
              <a:t>参数估计的准确性：在普通最小二乘法（</a:t>
            </a:r>
            <a:r>
              <a:rPr lang="en-US" altLang="zh-CN" dirty="0" smtClean="0"/>
              <a:t>OLS</a:t>
            </a:r>
            <a:r>
              <a:rPr lang="zh-CN" altLang="en-US" dirty="0" smtClean="0"/>
              <a:t>）</a:t>
            </a:r>
            <a:r>
              <a:rPr lang="zh-CN" altLang="en-US" smtClean="0"/>
              <a:t>回归中，参数</a:t>
            </a:r>
            <a:r>
              <a:rPr lang="zh-CN" altLang="en-US" dirty="0" smtClean="0"/>
              <a:t>的估计量是基于误差项的方差进行的。如果</a:t>
            </a:r>
            <a:r>
              <a:rPr lang="zh-CN" altLang="en-US" smtClean="0"/>
              <a:t>方差恒定，</a:t>
            </a:r>
            <a:r>
              <a:rPr lang="en-US" altLang="zh-CN" smtClean="0"/>
              <a:t>OLS</a:t>
            </a:r>
            <a:r>
              <a:rPr lang="zh-CN" altLang="en-US" dirty="0" smtClean="0"/>
              <a:t>估计量是最佳线性无偏估计（</a:t>
            </a:r>
            <a:r>
              <a:rPr lang="en-US" altLang="zh-CN" smtClean="0"/>
              <a:t>BLUE</a:t>
            </a:r>
            <a:r>
              <a:rPr lang="zh-CN" altLang="en-US" smtClean="0"/>
              <a:t>），即</a:t>
            </a:r>
            <a:r>
              <a:rPr lang="zh-CN" altLang="en-US" dirty="0" smtClean="0"/>
              <a:t>它们具有最小的方差。如果存在异方差性（</a:t>
            </a:r>
            <a:r>
              <a:rPr lang="en-US" altLang="zh-CN" smtClean="0"/>
              <a:t>Heteroscedasticity</a:t>
            </a:r>
            <a:r>
              <a:rPr lang="zh-CN" altLang="en-US" smtClean="0"/>
              <a:t>），</a:t>
            </a:r>
            <a:r>
              <a:rPr lang="en-US" altLang="zh-CN" smtClean="0"/>
              <a:t>OLS</a:t>
            </a:r>
            <a:r>
              <a:rPr lang="zh-CN" altLang="en-US" dirty="0" smtClean="0"/>
              <a:t>估计量可能不再是</a:t>
            </a:r>
            <a:r>
              <a:rPr lang="zh-CN" altLang="en-US" smtClean="0"/>
              <a:t>最佳的，并且</a:t>
            </a:r>
            <a:r>
              <a:rPr lang="zh-CN" altLang="en-US" dirty="0" smtClean="0"/>
              <a:t>可能会导致不准确的估计。</a:t>
            </a:r>
          </a:p>
          <a:p>
            <a:endParaRPr lang="zh-CN" altLang="en-US" dirty="0" smtClean="0"/>
          </a:p>
          <a:p>
            <a:r>
              <a:rPr lang="zh-CN" altLang="en-US" dirty="0" smtClean="0"/>
              <a:t>标准误差的计算：同方差性假设允许我们使用基于总体方差的简化形式来计算标准误差。如果</a:t>
            </a:r>
            <a:r>
              <a:rPr lang="zh-CN" altLang="en-US" smtClean="0"/>
              <a:t>存在异方差性，标准误差</a:t>
            </a:r>
            <a:r>
              <a:rPr lang="zh-CN" altLang="en-US" dirty="0" smtClean="0"/>
              <a:t>的估计可能会</a:t>
            </a:r>
            <a:r>
              <a:rPr lang="zh-CN" altLang="en-US" smtClean="0"/>
              <a:t>不准确，从而影响统计推断，如</a:t>
            </a:r>
            <a:r>
              <a:rPr lang="zh-CN" altLang="en-US" dirty="0" smtClean="0"/>
              <a:t>置信区间的计算和假设检验。</a:t>
            </a:r>
          </a:p>
          <a:p>
            <a:endParaRPr lang="zh-CN" altLang="en-US" dirty="0" smtClean="0"/>
          </a:p>
          <a:p>
            <a:r>
              <a:rPr lang="zh-CN" altLang="en-US" dirty="0" smtClean="0"/>
              <a:t>统计推断的有效性：同方差性是许多统计检验有效性</a:t>
            </a:r>
            <a:r>
              <a:rPr lang="zh-CN" altLang="en-US" smtClean="0"/>
              <a:t>的前提，包括</a:t>
            </a:r>
            <a:r>
              <a:rPr lang="en-US" altLang="zh-CN" dirty="0" smtClean="0"/>
              <a:t>t</a:t>
            </a:r>
            <a:r>
              <a:rPr lang="zh-CN" altLang="en-US" dirty="0" smtClean="0"/>
              <a:t>检验和</a:t>
            </a:r>
            <a:r>
              <a:rPr lang="en-US" altLang="zh-CN" dirty="0" smtClean="0"/>
              <a:t>F</a:t>
            </a:r>
            <a:r>
              <a:rPr lang="zh-CN" altLang="en-US" dirty="0" smtClean="0"/>
              <a:t>检验。如果</a:t>
            </a:r>
            <a:r>
              <a:rPr lang="zh-CN" altLang="en-US" smtClean="0"/>
              <a:t>存在异方差性，这些</a:t>
            </a:r>
            <a:r>
              <a:rPr lang="zh-CN" altLang="en-US" dirty="0" smtClean="0"/>
              <a:t>检验的结果可能</a:t>
            </a:r>
            <a:r>
              <a:rPr lang="zh-CN" altLang="en-US" smtClean="0"/>
              <a:t>不再有效，导致</a:t>
            </a:r>
            <a:r>
              <a:rPr lang="zh-CN" altLang="en-US" dirty="0" smtClean="0"/>
              <a:t>对模型系数显著性的误判。</a:t>
            </a:r>
          </a:p>
          <a:p>
            <a:endParaRPr lang="zh-CN" altLang="en-US" dirty="0" smtClean="0"/>
          </a:p>
          <a:p>
            <a:r>
              <a:rPr lang="zh-CN" altLang="en-US" dirty="0" smtClean="0"/>
              <a:t>模型的稳定性：同方差性假设确保了模型在不同水平的自变量下都是稳定的。如果方差随自变量的变化</a:t>
            </a:r>
            <a:r>
              <a:rPr lang="zh-CN" altLang="en-US" smtClean="0"/>
              <a:t>而变化，模型</a:t>
            </a:r>
            <a:r>
              <a:rPr lang="zh-CN" altLang="en-US" dirty="0" smtClean="0"/>
              <a:t>的预测能力可能会受到影响。</a:t>
            </a:r>
          </a:p>
          <a:p>
            <a:endParaRPr lang="zh-CN" altLang="en-US" dirty="0" smtClean="0"/>
          </a:p>
          <a:p>
            <a:r>
              <a:rPr lang="zh-CN" altLang="en-US" dirty="0" smtClean="0"/>
              <a:t>预测的可靠性：在进行</a:t>
            </a:r>
            <a:r>
              <a:rPr lang="zh-CN" altLang="en-US" smtClean="0"/>
              <a:t>预测时，我们</a:t>
            </a:r>
            <a:r>
              <a:rPr lang="zh-CN" altLang="en-US" dirty="0" smtClean="0"/>
              <a:t>通常假设未来的数据遵循与过去相同的分布。如果</a:t>
            </a:r>
            <a:r>
              <a:rPr lang="zh-CN" altLang="en-US" smtClean="0"/>
              <a:t>存在异方差性，那么</a:t>
            </a:r>
            <a:r>
              <a:rPr lang="zh-CN" altLang="en-US" dirty="0" smtClean="0"/>
              <a:t>预测的不确定性可能会随着自变量的变化</a:t>
            </a:r>
            <a:r>
              <a:rPr lang="zh-CN" altLang="en-US" smtClean="0"/>
              <a:t>而变化，这</a:t>
            </a:r>
            <a:r>
              <a:rPr lang="zh-CN" altLang="en-US" dirty="0" smtClean="0"/>
              <a:t>可能会影响预测的可靠性。</a:t>
            </a:r>
          </a:p>
          <a:p>
            <a:endParaRPr lang="zh-CN" altLang="en-US" dirty="0" smtClean="0"/>
          </a:p>
          <a:p>
            <a:r>
              <a:rPr lang="zh-CN" altLang="en-US" dirty="0" smtClean="0"/>
              <a:t>模型的可解释性：同方差性假设使得模型的系数具有清晰的</a:t>
            </a:r>
            <a:r>
              <a:rPr lang="zh-CN" altLang="en-US" smtClean="0"/>
              <a:t>解释性，即</a:t>
            </a:r>
            <a:r>
              <a:rPr lang="zh-CN" altLang="en-US" dirty="0" smtClean="0"/>
              <a:t>每个自变量的系数表示在控制其他变量不变的</a:t>
            </a:r>
            <a:r>
              <a:rPr lang="zh-CN" altLang="en-US" smtClean="0"/>
              <a:t>情况下，该</a:t>
            </a:r>
            <a:r>
              <a:rPr lang="zh-CN" altLang="en-US" dirty="0" smtClean="0"/>
              <a:t>变量每变化一</a:t>
            </a:r>
            <a:r>
              <a:rPr lang="zh-CN" altLang="en-US" smtClean="0"/>
              <a:t>个单位，因变量</a:t>
            </a:r>
            <a:r>
              <a:rPr lang="zh-CN" altLang="en-US" dirty="0" smtClean="0"/>
              <a:t>预期的变化量。如果</a:t>
            </a:r>
            <a:r>
              <a:rPr lang="zh-CN" altLang="en-US" smtClean="0"/>
              <a:t>存在异方差性，这种</a:t>
            </a:r>
            <a:r>
              <a:rPr lang="zh-CN" altLang="en-US" dirty="0" smtClean="0"/>
              <a:t>解释可能会变得复杂。</a:t>
            </a:r>
          </a:p>
          <a:p>
            <a:endParaRPr lang="zh-CN" altLang="en-US" dirty="0" smtClean="0"/>
          </a:p>
          <a:p>
            <a:r>
              <a:rPr lang="zh-CN" altLang="en-US" dirty="0" smtClean="0"/>
              <a:t>基于</a:t>
            </a:r>
            <a:r>
              <a:rPr lang="zh-CN" altLang="en-US" smtClean="0"/>
              <a:t>这些原因，回归诊断</a:t>
            </a:r>
            <a:r>
              <a:rPr lang="zh-CN" altLang="en-US" dirty="0" smtClean="0"/>
              <a:t>中检查同方差性是非常重要的。如果发现</a:t>
            </a:r>
            <a:r>
              <a:rPr lang="zh-CN" altLang="en-US" smtClean="0"/>
              <a:t>存在异方差性，可能</a:t>
            </a:r>
            <a:r>
              <a:rPr lang="zh-CN" altLang="en-US" dirty="0" smtClean="0"/>
              <a:t>需要采取一些措施</a:t>
            </a:r>
            <a:r>
              <a:rPr lang="zh-CN" altLang="en-US" smtClean="0"/>
              <a:t>来纠正，如</a:t>
            </a:r>
            <a:r>
              <a:rPr lang="zh-CN" altLang="en-US" dirty="0" smtClean="0"/>
              <a:t>使用加权最小二乘法（</a:t>
            </a:r>
            <a:r>
              <a:rPr lang="en-US" altLang="zh-CN" dirty="0" smtClean="0"/>
              <a:t>WLS</a:t>
            </a:r>
            <a:r>
              <a:rPr lang="zh-CN" altLang="en-US" dirty="0" smtClean="0"/>
              <a:t>）、变换变量、添加交互项或使用其他类型的回归模型。</a:t>
            </a:r>
            <a:endParaRPr lang="en-US" altLang="zh-CN"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422F9EA8-2C2E-4BBF-A7FD-F76A62A8B688}" type="slidenum">
              <a:rPr lang="zh-CN" altLang="en-US" smtClean="0"/>
              <a:pPr>
                <a:defRPr/>
              </a:pPr>
              <a:t>153</a:t>
            </a:fld>
            <a:endParaRPr lang="zh-CN" altLang="en-US"/>
          </a:p>
        </p:txBody>
      </p:sp>
    </p:spTree>
    <p:extLst>
      <p:ext uri="{BB962C8B-B14F-4D97-AF65-F5344CB8AC3E}">
        <p14:creationId xmlns:p14="http://schemas.microsoft.com/office/powerpoint/2010/main" val="37799008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83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983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3AF0799-E512-4382-BC15-D97F6C6F3C53}" type="slidenum">
              <a:rPr lang="zh-CN" altLang="en-US" smtClean="0">
                <a:latin typeface="Calibri" panose="020F0502020204030204" pitchFamily="34" charset="0"/>
              </a:rPr>
              <a:pPr/>
              <a:t>157</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3731589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3050A3C-CA45-4D14-A283-6FC83C4192B2}" type="slidenum">
              <a:rPr lang="zh-CN" altLang="en-US" smtClean="0">
                <a:latin typeface="Calibri" panose="020F0502020204030204" pitchFamily="34" charset="0"/>
              </a:rPr>
              <a:pPr/>
              <a:t>159</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32700397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smtClean="0"/>
              <a:t>通过残差图检查误差项的独立性（即自相关性）的原理基于对残差模式的观察。残差图是将模型的残差（实际观测值与模型预测值之差）绘制</a:t>
            </a:r>
            <a:r>
              <a:rPr lang="zh-CN" altLang="en-US" smtClean="0"/>
              <a:t>成图形，以</a:t>
            </a:r>
            <a:r>
              <a:rPr lang="zh-CN" altLang="en-US" dirty="0" smtClean="0"/>
              <a:t>检查模型是否满足某些关键的统计假设。在理想</a:t>
            </a:r>
            <a:r>
              <a:rPr lang="zh-CN" altLang="en-US" smtClean="0"/>
              <a:t>情况下，残差</a:t>
            </a:r>
            <a:r>
              <a:rPr lang="zh-CN" altLang="en-US" dirty="0" smtClean="0"/>
              <a:t>应该表现</a:t>
            </a:r>
            <a:r>
              <a:rPr lang="zh-CN" altLang="en-US" smtClean="0"/>
              <a:t>出随机性，即</a:t>
            </a:r>
            <a:r>
              <a:rPr lang="zh-CN" altLang="en-US" dirty="0" smtClean="0"/>
              <a:t>它们应该是独立同分布的</a:t>
            </a:r>
            <a:r>
              <a:rPr lang="zh-CN" altLang="en-US" smtClean="0"/>
              <a:t>（</a:t>
            </a:r>
            <a:r>
              <a:rPr lang="en-US" altLang="zh-CN" smtClean="0"/>
              <a:t>i.i.d.</a:t>
            </a:r>
            <a:r>
              <a:rPr lang="zh-CN" altLang="en-US" smtClean="0"/>
              <a:t>），并且</a:t>
            </a:r>
            <a:r>
              <a:rPr lang="zh-CN" altLang="en-US" dirty="0" smtClean="0"/>
              <a:t>围绕零随机分布。</a:t>
            </a:r>
          </a:p>
          <a:p>
            <a:endParaRPr lang="zh-CN" altLang="en-US" dirty="0" smtClean="0"/>
          </a:p>
          <a:p>
            <a:r>
              <a:rPr lang="zh-CN" altLang="en-US" dirty="0" smtClean="0"/>
              <a:t>以下是通过残差图检查误差项独立性的几个关键步骤和原理：</a:t>
            </a:r>
          </a:p>
          <a:p>
            <a:endParaRPr lang="zh-CN" altLang="en-US" dirty="0" smtClean="0"/>
          </a:p>
          <a:p>
            <a:r>
              <a:rPr lang="zh-CN" altLang="en-US" dirty="0" smtClean="0"/>
              <a:t>随机性：残差图中的点</a:t>
            </a:r>
            <a:r>
              <a:rPr lang="zh-CN" altLang="en-US" smtClean="0"/>
              <a:t>应该随机分布，没有</a:t>
            </a:r>
            <a:r>
              <a:rPr lang="zh-CN" altLang="en-US" dirty="0" smtClean="0"/>
              <a:t>明显的模式或趋势。如果残差显示出某种</a:t>
            </a:r>
            <a:r>
              <a:rPr lang="zh-CN" altLang="en-US" smtClean="0"/>
              <a:t>系统性模式，比如</a:t>
            </a:r>
            <a:r>
              <a:rPr lang="zh-CN" altLang="en-US" dirty="0" smtClean="0"/>
              <a:t>残差随时间增加而增加</a:t>
            </a:r>
            <a:r>
              <a:rPr lang="zh-CN" altLang="en-US" smtClean="0"/>
              <a:t>或减少，或者</a:t>
            </a:r>
            <a:r>
              <a:rPr lang="zh-CN" altLang="en-US" dirty="0" smtClean="0"/>
              <a:t>残差随某个自变量增加而增加</a:t>
            </a:r>
            <a:r>
              <a:rPr lang="zh-CN" altLang="en-US" smtClean="0"/>
              <a:t>或减少，这</a:t>
            </a:r>
            <a:r>
              <a:rPr lang="zh-CN" altLang="en-US" dirty="0" smtClean="0"/>
              <a:t>可能表明存在自相关性。</a:t>
            </a:r>
          </a:p>
          <a:p>
            <a:endParaRPr lang="zh-CN" altLang="en-US" dirty="0" smtClean="0"/>
          </a:p>
          <a:p>
            <a:r>
              <a:rPr lang="zh-CN" altLang="en-US" dirty="0" smtClean="0"/>
              <a:t>零均值：残差的均值应该</a:t>
            </a:r>
            <a:r>
              <a:rPr lang="zh-CN" altLang="en-US" smtClean="0"/>
              <a:t>接近零，表明</a:t>
            </a:r>
            <a:r>
              <a:rPr lang="zh-CN" altLang="en-US" dirty="0" smtClean="0"/>
              <a:t>模型没有系统性偏差。</a:t>
            </a:r>
          </a:p>
          <a:p>
            <a:endParaRPr lang="zh-CN" altLang="en-US" dirty="0" smtClean="0"/>
          </a:p>
          <a:p>
            <a:r>
              <a:rPr lang="zh-CN" altLang="en-US" dirty="0" smtClean="0"/>
              <a:t>同方差性：残差图中的点应该显示出恒定的</a:t>
            </a:r>
            <a:r>
              <a:rPr lang="zh-CN" altLang="en-US" smtClean="0"/>
              <a:t>离散程度，即</a:t>
            </a:r>
            <a:r>
              <a:rPr lang="zh-CN" altLang="en-US" dirty="0" smtClean="0"/>
              <a:t>方差不随时间或自变量的变化而变化。如果残差的离散程度随时间或自变量的变化而变化（比如形成“扇形”或“圆锥”</a:t>
            </a:r>
            <a:r>
              <a:rPr lang="zh-CN" altLang="en-US" smtClean="0"/>
              <a:t>形状），这</a:t>
            </a:r>
            <a:r>
              <a:rPr lang="zh-CN" altLang="en-US" dirty="0" smtClean="0"/>
              <a:t>可能表明存在异方差性。</a:t>
            </a:r>
          </a:p>
          <a:p>
            <a:endParaRPr lang="zh-CN" altLang="en-US" dirty="0" smtClean="0"/>
          </a:p>
          <a:p>
            <a:r>
              <a:rPr lang="zh-CN" altLang="en-US" dirty="0" smtClean="0"/>
              <a:t>正态性：尽管这不是独立性的</a:t>
            </a:r>
            <a:r>
              <a:rPr lang="zh-CN" altLang="en-US" smtClean="0"/>
              <a:t>直接指标，但</a:t>
            </a:r>
            <a:r>
              <a:rPr lang="zh-CN" altLang="en-US" dirty="0" smtClean="0"/>
              <a:t>残差图还可以帮助我们检查残差是否近似正态分布。如果残差明显</a:t>
            </a:r>
            <a:r>
              <a:rPr lang="zh-CN" altLang="en-US" smtClean="0"/>
              <a:t>偏离正态分布，这</a:t>
            </a:r>
            <a:r>
              <a:rPr lang="zh-CN" altLang="en-US" dirty="0" smtClean="0"/>
              <a:t>可能影响模型的有效性。</a:t>
            </a:r>
            <a:endParaRPr lang="zh-CN" altLang="en-US" dirty="0" smtClean="0"/>
          </a:p>
        </p:txBody>
      </p:sp>
      <p:sp>
        <p:nvSpPr>
          <p:cNvPr id="1024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D251ADB-0651-42BE-99C5-5E3E98C5CD8B}" type="slidenum">
              <a:rPr lang="zh-CN" altLang="en-US" smtClean="0">
                <a:latin typeface="Calibri" panose="020F0502020204030204" pitchFamily="34" charset="0"/>
              </a:rPr>
              <a:pPr/>
              <a:t>160</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3384820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177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0ACB775-3FD7-4AFA-9191-48D2D7388A06}" type="slidenum">
              <a:rPr lang="zh-CN" altLang="en-US" smtClean="0">
                <a:latin typeface="Calibri" panose="020F0502020204030204" pitchFamily="34" charset="0"/>
              </a:rPr>
              <a:pPr/>
              <a:t>167</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26940734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8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1228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FFAB2E7-9427-4BA1-98C4-90907E4D00A6}" type="slidenum">
              <a:rPr lang="zh-CN" altLang="en-US" smtClean="0">
                <a:latin typeface="Calibri" panose="020F0502020204030204" pitchFamily="34" charset="0"/>
              </a:rPr>
              <a:pPr/>
              <a:t>171</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22202998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22F9EA8-2C2E-4BBF-A7FD-F76A62A8B688}" type="slidenum">
              <a:rPr lang="zh-CN" altLang="en-US" smtClean="0"/>
              <a:pPr>
                <a:defRPr/>
              </a:pPr>
              <a:t>187</a:t>
            </a:fld>
            <a:endParaRPr lang="zh-CN" altLang="en-US"/>
          </a:p>
        </p:txBody>
      </p:sp>
    </p:spTree>
    <p:extLst>
      <p:ext uri="{BB962C8B-B14F-4D97-AF65-F5344CB8AC3E}">
        <p14:creationId xmlns:p14="http://schemas.microsoft.com/office/powerpoint/2010/main" val="30746545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2"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桑基图中上层标签代表各个专业</a:t>
            </a:r>
            <a:r>
              <a:rPr lang="zh-CN" altLang="en-US" smtClean="0"/>
              <a:t>借阅</a:t>
            </a:r>
            <a:r>
              <a:rPr lang="zh-CN" altLang="en-US" smtClean="0"/>
              <a:t>总量，底层</a:t>
            </a:r>
            <a:r>
              <a:rPr lang="zh-CN" altLang="en-US" dirty="0" smtClean="0"/>
              <a:t>标签是</a:t>
            </a:r>
            <a:r>
              <a:rPr lang="en-US" altLang="zh-CN" dirty="0" smtClean="0"/>
              <a:t>22 </a:t>
            </a:r>
            <a:r>
              <a:rPr lang="zh-CN" altLang="en-US" dirty="0" smtClean="0"/>
              <a:t>类图书</a:t>
            </a:r>
            <a:r>
              <a:rPr lang="zh-CN" altLang="en-US" smtClean="0"/>
              <a:t>流通</a:t>
            </a:r>
            <a:r>
              <a:rPr lang="zh-CN" altLang="en-US" smtClean="0"/>
              <a:t>总量，上层</a:t>
            </a:r>
            <a:r>
              <a:rPr lang="zh-CN" altLang="en-US" dirty="0" smtClean="0"/>
              <a:t>和下层的</a:t>
            </a:r>
            <a:r>
              <a:rPr lang="zh-CN" altLang="en-US" smtClean="0"/>
              <a:t>数量</a:t>
            </a:r>
            <a:r>
              <a:rPr lang="zh-CN" altLang="en-US" smtClean="0"/>
              <a:t>相等，中间</a:t>
            </a:r>
            <a:r>
              <a:rPr lang="zh-CN" altLang="en-US" dirty="0" smtClean="0"/>
              <a:t>的连线反映不同专业方向读者和图书分类之间的</a:t>
            </a:r>
            <a:r>
              <a:rPr lang="zh-CN" altLang="en-US" smtClean="0"/>
              <a:t>阅读</a:t>
            </a:r>
            <a:r>
              <a:rPr lang="zh-CN" altLang="en-US" smtClean="0"/>
              <a:t>偏好，连</a:t>
            </a:r>
            <a:r>
              <a:rPr lang="zh-CN" altLang="en-US" dirty="0" smtClean="0"/>
              <a:t>线的宽度反映了不同专业读者和不同图书分类之间的借阅数量。</a:t>
            </a:r>
            <a:endParaRPr lang="en-US" altLang="zh-CN" dirty="0" smtClean="0"/>
          </a:p>
          <a:p>
            <a:r>
              <a:rPr lang="zh-CN" altLang="en-US" sz="1200" b="0" i="0" u="none" strike="noStrike" kern="1200" baseline="0" dirty="0" smtClean="0">
                <a:solidFill>
                  <a:schemeClr val="tx1"/>
                </a:solidFill>
                <a:latin typeface="+mn-lt"/>
                <a:ea typeface="+mn-ea"/>
                <a:cs typeface="+mn-cs"/>
              </a:rPr>
              <a:t>读者的专业方向与图书分类流通之间具有某种必然的联系。然而由于读者的专业方向并不能直接与图书分类之间建立起必然</a:t>
            </a:r>
            <a:r>
              <a:rPr lang="zh-CN" altLang="en-US" sz="1200" b="0" i="0" u="none" strike="noStrike" kern="1200" baseline="0" smtClean="0">
                <a:solidFill>
                  <a:schemeClr val="tx1"/>
                </a:solidFill>
                <a:latin typeface="+mn-lt"/>
                <a:ea typeface="+mn-ea"/>
                <a:cs typeface="+mn-cs"/>
              </a:rPr>
              <a:t>的</a:t>
            </a:r>
            <a:r>
              <a:rPr lang="zh-CN" altLang="en-US" sz="1200" b="0" i="0" u="none" strike="noStrike" kern="1200" baseline="0" smtClean="0">
                <a:solidFill>
                  <a:schemeClr val="tx1"/>
                </a:solidFill>
                <a:latin typeface="+mn-lt"/>
                <a:ea typeface="+mn-ea"/>
                <a:cs typeface="+mn-cs"/>
              </a:rPr>
              <a:t>联系，还</a:t>
            </a:r>
            <a:r>
              <a:rPr lang="zh-CN" altLang="en-US" sz="1200" b="0" i="0" u="none" strike="noStrike" kern="1200" baseline="0" dirty="0" smtClean="0">
                <a:solidFill>
                  <a:schemeClr val="tx1"/>
                </a:solidFill>
                <a:latin typeface="+mn-lt"/>
                <a:ea typeface="+mn-ea"/>
                <a:cs typeface="+mn-cs"/>
              </a:rPr>
              <a:t>需要深入读者专业方向学</a:t>
            </a:r>
          </a:p>
          <a:p>
            <a:r>
              <a:rPr lang="zh-CN" altLang="en-US" sz="1200" b="0" i="0" u="none" strike="noStrike" kern="1200" baseline="0" dirty="0" smtClean="0">
                <a:solidFill>
                  <a:schemeClr val="tx1"/>
                </a:solidFill>
                <a:latin typeface="+mn-lt"/>
                <a:ea typeface="+mn-ea"/>
                <a:cs typeface="+mn-cs"/>
              </a:rPr>
              <a:t>习</a:t>
            </a:r>
            <a:r>
              <a:rPr lang="zh-CN" altLang="en-US" sz="1200" b="0" i="0" u="none" strike="noStrike" kern="1200" baseline="0" smtClean="0">
                <a:solidFill>
                  <a:schemeClr val="tx1"/>
                </a:solidFill>
                <a:latin typeface="+mn-lt"/>
                <a:ea typeface="+mn-ea"/>
                <a:cs typeface="+mn-cs"/>
              </a:rPr>
              <a:t>内容</a:t>
            </a:r>
            <a:r>
              <a:rPr lang="zh-CN" altLang="en-US" sz="1200" b="0" i="0" u="none" strike="noStrike" kern="1200" baseline="0" smtClean="0">
                <a:solidFill>
                  <a:schemeClr val="tx1"/>
                </a:solidFill>
                <a:latin typeface="+mn-lt"/>
                <a:ea typeface="+mn-ea"/>
                <a:cs typeface="+mn-cs"/>
              </a:rPr>
              <a:t>层面，寻找</a:t>
            </a:r>
            <a:r>
              <a:rPr lang="zh-CN" altLang="en-US" sz="1200" b="0" i="0" u="none" strike="noStrike" kern="1200" baseline="0" dirty="0" smtClean="0">
                <a:solidFill>
                  <a:schemeClr val="tx1"/>
                </a:solidFill>
                <a:latin typeface="+mn-lt"/>
                <a:ea typeface="+mn-ea"/>
                <a:cs typeface="+mn-cs"/>
              </a:rPr>
              <a:t>更加可靠的证据和关联关系。</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422F9EA8-2C2E-4BBF-A7FD-F76A62A8B688}" type="slidenum">
              <a:rPr lang="zh-CN" altLang="en-US" smtClean="0"/>
              <a:pPr>
                <a:defRPr/>
              </a:pPr>
              <a:t>209</a:t>
            </a:fld>
            <a:endParaRPr lang="zh-CN" altLang="en-US"/>
          </a:p>
        </p:txBody>
      </p:sp>
    </p:spTree>
    <p:extLst>
      <p:ext uri="{BB962C8B-B14F-4D97-AF65-F5344CB8AC3E}">
        <p14:creationId xmlns:p14="http://schemas.microsoft.com/office/powerpoint/2010/main" val="1951389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AEA9008-632B-42EA-ABBC-C6ACD7688C53}" type="slidenum">
              <a:rPr lang="zh-CN" altLang="en-US" smtClean="0">
                <a:latin typeface="Calibri" panose="020F0502020204030204" pitchFamily="34" charset="0"/>
              </a:rPr>
              <a:pPr/>
              <a:t>15</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3431741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依据该校</a:t>
            </a:r>
            <a:r>
              <a:rPr lang="en-US" altLang="zh-CN" dirty="0" smtClean="0"/>
              <a:t>57 </a:t>
            </a:r>
            <a:r>
              <a:rPr lang="zh-CN" altLang="en-US" dirty="0" smtClean="0"/>
              <a:t>个专业的</a:t>
            </a:r>
            <a:r>
              <a:rPr lang="en-US" altLang="zh-CN" dirty="0" smtClean="0"/>
              <a:t>《</a:t>
            </a:r>
            <a:r>
              <a:rPr lang="zh-CN" altLang="en-US" dirty="0" smtClean="0"/>
              <a:t>本科专业人才培养</a:t>
            </a:r>
            <a:r>
              <a:rPr lang="zh-CN" altLang="en-US" smtClean="0"/>
              <a:t>方案</a:t>
            </a:r>
            <a:r>
              <a:rPr lang="en-US" altLang="zh-CN" smtClean="0"/>
              <a:t>》</a:t>
            </a:r>
            <a:r>
              <a:rPr lang="zh-CN" altLang="en-US" smtClean="0"/>
              <a:t>，包括</a:t>
            </a:r>
            <a:r>
              <a:rPr lang="zh-CN" altLang="en-US" dirty="0" smtClean="0"/>
              <a:t>通识必修课程、学科基础课程、专业</a:t>
            </a:r>
            <a:r>
              <a:rPr lang="zh-CN" altLang="en-US" smtClean="0"/>
              <a:t>必修</a:t>
            </a:r>
            <a:r>
              <a:rPr lang="zh-CN" altLang="en-US" smtClean="0"/>
              <a:t>课程，将</a:t>
            </a:r>
            <a:r>
              <a:rPr lang="zh-CN" altLang="en-US" dirty="0" smtClean="0"/>
              <a:t>每个专业课程用课程使用教材的图书分类方式</a:t>
            </a:r>
            <a:r>
              <a:rPr lang="zh-CN" altLang="en-US" smtClean="0"/>
              <a:t>进行</a:t>
            </a:r>
            <a:r>
              <a:rPr lang="zh-CN" altLang="en-US" smtClean="0"/>
              <a:t>归类，最后，在</a:t>
            </a:r>
            <a:r>
              <a:rPr lang="zh-CN" altLang="en-US" dirty="0" smtClean="0"/>
              <a:t>图书</a:t>
            </a:r>
            <a:r>
              <a:rPr lang="en-US" altLang="zh-CN" dirty="0" smtClean="0"/>
              <a:t>22 </a:t>
            </a:r>
            <a:r>
              <a:rPr lang="zh-CN" altLang="en-US" smtClean="0"/>
              <a:t>类</a:t>
            </a:r>
            <a:r>
              <a:rPr lang="zh-CN" altLang="en-US" smtClean="0"/>
              <a:t>层面，汇总</a:t>
            </a:r>
            <a:r>
              <a:rPr lang="zh-CN" altLang="en-US" dirty="0" smtClean="0"/>
              <a:t>每一图书分类中包含的</a:t>
            </a:r>
            <a:r>
              <a:rPr lang="zh-CN" altLang="en-US" smtClean="0"/>
              <a:t>课程</a:t>
            </a:r>
            <a:r>
              <a:rPr lang="zh-CN" altLang="en-US" smtClean="0"/>
              <a:t>数量，得到</a:t>
            </a:r>
            <a:r>
              <a:rPr lang="en-US" altLang="zh-CN" dirty="0" smtClean="0"/>
              <a:t>22 </a:t>
            </a:r>
            <a:r>
              <a:rPr lang="zh-CN" altLang="en-US" dirty="0" smtClean="0"/>
              <a:t>类总计</a:t>
            </a:r>
            <a:r>
              <a:rPr lang="en-US" altLang="zh-CN" dirty="0" smtClean="0"/>
              <a:t>1 191</a:t>
            </a:r>
            <a:r>
              <a:rPr lang="zh-CN" altLang="en-US" smtClean="0"/>
              <a:t>门</a:t>
            </a:r>
            <a:r>
              <a:rPr lang="zh-CN" altLang="en-US" smtClean="0"/>
              <a:t>课程，按照</a:t>
            </a:r>
            <a:r>
              <a:rPr lang="zh-CN" altLang="en-US" dirty="0" smtClean="0"/>
              <a:t>图书每一分类的课程数量除以课程总量</a:t>
            </a:r>
            <a:r>
              <a:rPr lang="en-US" altLang="zh-CN" dirty="0" smtClean="0"/>
              <a:t>1 </a:t>
            </a:r>
            <a:r>
              <a:rPr lang="en-US" altLang="zh-CN" smtClean="0"/>
              <a:t>191</a:t>
            </a:r>
            <a:r>
              <a:rPr lang="zh-CN" altLang="en-US" smtClean="0"/>
              <a:t>门，得到</a:t>
            </a:r>
            <a:r>
              <a:rPr lang="zh-CN" altLang="en-US" dirty="0" smtClean="0"/>
              <a:t>课程分类比。图书流通比</a:t>
            </a:r>
            <a:r>
              <a:rPr lang="zh-CN" altLang="en-US" smtClean="0"/>
              <a:t>的</a:t>
            </a:r>
            <a:r>
              <a:rPr lang="zh-CN" altLang="en-US" smtClean="0"/>
              <a:t>计算方法，是</a:t>
            </a:r>
            <a:r>
              <a:rPr lang="zh-CN" altLang="en-US" dirty="0" smtClean="0"/>
              <a:t>在</a:t>
            </a:r>
            <a:r>
              <a:rPr lang="en-US" altLang="zh-CN" dirty="0" smtClean="0"/>
              <a:t>22 </a:t>
            </a:r>
            <a:r>
              <a:rPr lang="zh-CN" altLang="en-US" dirty="0" smtClean="0"/>
              <a:t>类图书</a:t>
            </a:r>
            <a:r>
              <a:rPr lang="zh-CN" altLang="en-US" smtClean="0"/>
              <a:t>分类</a:t>
            </a:r>
            <a:r>
              <a:rPr lang="zh-CN" altLang="en-US" smtClean="0"/>
              <a:t>层面，计算</a:t>
            </a:r>
            <a:r>
              <a:rPr lang="zh-CN" altLang="en-US" dirty="0" smtClean="0"/>
              <a:t>每一大类的图书流通数量和该图书馆全部的流通量</a:t>
            </a:r>
            <a:r>
              <a:rPr lang="zh-CN" altLang="en-US" smtClean="0"/>
              <a:t>之</a:t>
            </a:r>
            <a:r>
              <a:rPr lang="zh-CN" altLang="en-US" smtClean="0"/>
              <a:t>比，得到</a:t>
            </a:r>
            <a:r>
              <a:rPr lang="zh-CN" altLang="en-US" dirty="0" smtClean="0"/>
              <a:t>流通比。</a:t>
            </a:r>
            <a:endParaRPr lang="zh-CN" altLang="en-US" dirty="0"/>
          </a:p>
        </p:txBody>
      </p:sp>
      <p:sp>
        <p:nvSpPr>
          <p:cNvPr id="4" name="灯片编号占位符 3"/>
          <p:cNvSpPr>
            <a:spLocks noGrp="1"/>
          </p:cNvSpPr>
          <p:nvPr>
            <p:ph type="sldNum" sz="quarter" idx="10"/>
          </p:nvPr>
        </p:nvSpPr>
        <p:spPr/>
        <p:txBody>
          <a:bodyPr/>
          <a:lstStyle/>
          <a:p>
            <a:pPr>
              <a:defRPr/>
            </a:pPr>
            <a:fld id="{422F9EA8-2C2E-4BBF-A7FD-F76A62A8B688}" type="slidenum">
              <a:rPr lang="zh-CN" altLang="en-US" smtClean="0"/>
              <a:pPr>
                <a:defRPr/>
              </a:pPr>
              <a:t>210</a:t>
            </a:fld>
            <a:endParaRPr lang="zh-CN" altLang="en-US"/>
          </a:p>
        </p:txBody>
      </p:sp>
    </p:spTree>
    <p:extLst>
      <p:ext uri="{BB962C8B-B14F-4D97-AF65-F5344CB8AC3E}">
        <p14:creationId xmlns:p14="http://schemas.microsoft.com/office/powerpoint/2010/main" val="39806843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当训练时长小于</a:t>
            </a:r>
            <a:r>
              <a:rPr lang="en-US" altLang="zh-CN" sz="1200" b="0" i="0" u="none" strike="noStrike" kern="1200" baseline="0" dirty="0" smtClean="0">
                <a:solidFill>
                  <a:schemeClr val="tx1"/>
                </a:solidFill>
                <a:latin typeface="+mn-lt"/>
                <a:ea typeface="+mn-ea"/>
                <a:cs typeface="+mn-cs"/>
              </a:rPr>
              <a:t>13 </a:t>
            </a:r>
            <a:r>
              <a:rPr lang="en-US" altLang="zh-CN" sz="1200" b="0" i="0" u="none" strike="noStrike" kern="1200" baseline="0" smtClean="0">
                <a:solidFill>
                  <a:schemeClr val="tx1"/>
                </a:solidFill>
                <a:latin typeface="+mn-lt"/>
                <a:ea typeface="+mn-ea"/>
                <a:cs typeface="+mn-cs"/>
              </a:rPr>
              <a:t>d </a:t>
            </a:r>
            <a:r>
              <a:rPr lang="zh-CN" altLang="en-US" sz="1200" b="0" i="0" u="none" strike="noStrike" kern="1200" baseline="0" smtClean="0">
                <a:solidFill>
                  <a:schemeClr val="tx1"/>
                </a:solidFill>
                <a:latin typeface="+mn-lt"/>
                <a:ea typeface="+mn-ea"/>
                <a:cs typeface="+mn-cs"/>
              </a:rPr>
              <a:t>时，多元</a:t>
            </a:r>
            <a:r>
              <a:rPr lang="zh-CN" altLang="en-US" sz="1200" b="0" i="0" u="none" strike="noStrike" kern="1200" baseline="0" dirty="0" smtClean="0">
                <a:solidFill>
                  <a:schemeClr val="tx1"/>
                </a:solidFill>
                <a:latin typeface="+mn-lt"/>
                <a:ea typeface="+mn-ea"/>
                <a:cs typeface="+mn-cs"/>
              </a:rPr>
              <a:t>线性回归的</a:t>
            </a:r>
            <a:r>
              <a:rPr lang="en-US" altLang="zh-CN" sz="1200" b="0" i="0" u="none" strike="noStrike" kern="1200" baseline="0" dirty="0" smtClean="0">
                <a:solidFill>
                  <a:schemeClr val="tx1"/>
                </a:solidFill>
                <a:latin typeface="+mn-lt"/>
                <a:ea typeface="+mn-ea"/>
                <a:cs typeface="+mn-cs"/>
              </a:rPr>
              <a:t>r </a:t>
            </a:r>
            <a:r>
              <a:rPr lang="zh-CN" altLang="en-US" sz="1200" b="0" i="0" u="none" strike="noStrike" kern="1200" baseline="0" dirty="0" smtClean="0">
                <a:solidFill>
                  <a:schemeClr val="tx1"/>
                </a:solidFill>
                <a:latin typeface="+mn-lt"/>
                <a:ea typeface="+mn-ea"/>
                <a:cs typeface="+mn-cs"/>
              </a:rPr>
              <a:t>值</a:t>
            </a:r>
            <a:r>
              <a:rPr lang="zh-CN" altLang="en-US" sz="1200" b="0" i="0" u="none" strike="noStrike" kern="1200" baseline="0" smtClean="0">
                <a:solidFill>
                  <a:schemeClr val="tx1"/>
                </a:solidFill>
                <a:latin typeface="+mn-lt"/>
                <a:ea typeface="+mn-ea"/>
                <a:cs typeface="+mn-cs"/>
              </a:rPr>
              <a:t>低于</a:t>
            </a:r>
            <a:r>
              <a:rPr lang="en-US" altLang="zh-CN" sz="1200" b="0" i="0" u="none" strike="noStrike" kern="1200" baseline="0" smtClean="0">
                <a:solidFill>
                  <a:schemeClr val="tx1"/>
                </a:solidFill>
                <a:latin typeface="+mn-lt"/>
                <a:ea typeface="+mn-ea"/>
                <a:cs typeface="+mn-cs"/>
              </a:rPr>
              <a:t>0. 65</a:t>
            </a:r>
            <a:r>
              <a:rPr lang="zh-CN" altLang="en-US" sz="1200" b="0" i="0" u="none" strike="noStrike" kern="1200" baseline="0" smtClean="0">
                <a:solidFill>
                  <a:schemeClr val="tx1"/>
                </a:solidFill>
                <a:latin typeface="+mn-lt"/>
                <a:ea typeface="+mn-ea"/>
                <a:cs typeface="+mn-cs"/>
              </a:rPr>
              <a:t>，Ｒ</a:t>
            </a:r>
            <a:r>
              <a:rPr lang="en-US" altLang="zh-CN" sz="1200" b="0" i="0" u="none" strike="noStrike" kern="1200" baseline="0" dirty="0" smtClean="0">
                <a:solidFill>
                  <a:schemeClr val="tx1"/>
                </a:solidFill>
                <a:latin typeface="+mn-lt"/>
                <a:ea typeface="+mn-ea"/>
                <a:cs typeface="+mn-cs"/>
              </a:rPr>
              <a:t>MSE </a:t>
            </a:r>
            <a:r>
              <a:rPr lang="zh-CN" altLang="en-US" sz="1200" b="0" i="0" u="none" strike="noStrike" kern="1200" baseline="0" dirty="0" smtClean="0">
                <a:solidFill>
                  <a:schemeClr val="tx1"/>
                </a:solidFill>
                <a:latin typeface="+mn-lt"/>
                <a:ea typeface="+mn-ea"/>
                <a:cs typeface="+mn-cs"/>
              </a:rPr>
              <a:t>高于</a:t>
            </a:r>
            <a:r>
              <a:rPr lang="en-US" altLang="zh-CN" sz="1200" b="0" i="0" u="none" strike="noStrike" kern="1200" baseline="0" dirty="0" smtClean="0">
                <a:solidFill>
                  <a:schemeClr val="tx1"/>
                </a:solidFill>
                <a:latin typeface="+mn-lt"/>
                <a:ea typeface="+mn-ea"/>
                <a:cs typeface="+mn-cs"/>
              </a:rPr>
              <a:t>50 </a:t>
            </a:r>
            <a:r>
              <a:rPr lang="en-US" altLang="zh-CN" sz="1200" b="0" i="0" u="none" strike="noStrike" kern="1200" baseline="0" dirty="0" err="1" smtClean="0">
                <a:solidFill>
                  <a:schemeClr val="tx1"/>
                </a:solidFill>
                <a:latin typeface="+mn-lt"/>
                <a:ea typeface="+mn-ea"/>
                <a:cs typeface="+mn-cs"/>
              </a:rPr>
              <a:t>μg</a:t>
            </a:r>
            <a:r>
              <a:rPr lang="en-US" altLang="zh-CN" sz="1200" b="0" i="0" u="none" strike="noStrike" kern="1200" baseline="0" dirty="0" smtClean="0">
                <a:solidFill>
                  <a:schemeClr val="tx1"/>
                </a:solidFill>
                <a:latin typeface="+mn-lt"/>
                <a:ea typeface="+mn-ea"/>
                <a:cs typeface="+mn-cs"/>
              </a:rPr>
              <a:t> </a:t>
            </a:r>
            <a:r>
              <a:rPr lang="en-US" altLang="zh-CN" sz="1200" b="0" i="0" u="none" strike="noStrike" kern="1200" baseline="0" smtClean="0">
                <a:solidFill>
                  <a:schemeClr val="tx1"/>
                </a:solidFill>
                <a:latin typeface="+mn-lt"/>
                <a:ea typeface="+mn-ea"/>
                <a:cs typeface="+mn-cs"/>
              </a:rPr>
              <a:t>/</a:t>
            </a:r>
            <a:r>
              <a:rPr lang="en-US" altLang="zh-CN" sz="1200" b="0" i="0" u="none" strike="noStrike" kern="1200" baseline="0" smtClean="0">
                <a:solidFill>
                  <a:schemeClr val="tx1"/>
                </a:solidFill>
                <a:latin typeface="+mn-lt"/>
                <a:ea typeface="+mn-ea"/>
                <a:cs typeface="+mn-cs"/>
              </a:rPr>
              <a:t>m3</a:t>
            </a:r>
            <a:r>
              <a:rPr lang="zh-CN" altLang="en-US" sz="1200" b="0" i="0" u="none" strike="noStrike" kern="1200" baseline="0" smtClean="0">
                <a:solidFill>
                  <a:schemeClr val="tx1"/>
                </a:solidFill>
                <a:latin typeface="+mn-lt"/>
                <a:ea typeface="+mn-ea"/>
                <a:cs typeface="+mn-cs"/>
              </a:rPr>
              <a:t>，这</a:t>
            </a:r>
            <a:r>
              <a:rPr lang="zh-CN" altLang="en-US" sz="1200" b="0" i="0" u="none" strike="noStrike" kern="1200" baseline="0" dirty="0" smtClean="0">
                <a:solidFill>
                  <a:schemeClr val="tx1"/>
                </a:solidFill>
                <a:latin typeface="+mn-lt"/>
                <a:ea typeface="+mn-ea"/>
                <a:cs typeface="+mn-cs"/>
              </a:rPr>
              <a:t>表示在训练时长低于</a:t>
            </a:r>
            <a:r>
              <a:rPr lang="en-US" altLang="zh-CN" sz="1200" b="0" i="0" u="none" strike="noStrike" kern="1200" baseline="0" dirty="0" smtClean="0">
                <a:solidFill>
                  <a:schemeClr val="tx1"/>
                </a:solidFill>
                <a:latin typeface="+mn-lt"/>
                <a:ea typeface="+mn-ea"/>
                <a:cs typeface="+mn-cs"/>
              </a:rPr>
              <a:t>13 </a:t>
            </a:r>
            <a:r>
              <a:rPr lang="en-US" altLang="zh-CN" sz="1200" b="0" i="0" u="none" strike="noStrike" kern="1200" baseline="0" smtClean="0">
                <a:solidFill>
                  <a:schemeClr val="tx1"/>
                </a:solidFill>
                <a:latin typeface="+mn-lt"/>
                <a:ea typeface="+mn-ea"/>
                <a:cs typeface="+mn-cs"/>
              </a:rPr>
              <a:t>d </a:t>
            </a:r>
            <a:r>
              <a:rPr lang="zh-CN" altLang="en-US" sz="1200" b="0" i="0" u="none" strike="noStrike" kern="1200" baseline="0" smtClean="0">
                <a:solidFill>
                  <a:schemeClr val="tx1"/>
                </a:solidFill>
                <a:latin typeface="+mn-lt"/>
                <a:ea typeface="+mn-ea"/>
                <a:cs typeface="+mn-cs"/>
              </a:rPr>
              <a:t>时，多元</a:t>
            </a:r>
            <a:r>
              <a:rPr lang="zh-CN" altLang="en-US" sz="1200" b="0" i="0" u="none" strike="noStrike" kern="1200" baseline="0" dirty="0" smtClean="0">
                <a:solidFill>
                  <a:schemeClr val="tx1"/>
                </a:solidFill>
                <a:latin typeface="+mn-lt"/>
                <a:ea typeface="+mn-ea"/>
                <a:cs typeface="+mn-cs"/>
              </a:rPr>
              <a:t>线性回归方法并不能有效</a:t>
            </a:r>
            <a:r>
              <a:rPr lang="zh-CN" altLang="en-US" sz="1200" b="0" i="0" u="none" strike="noStrike" kern="1200" baseline="0" smtClean="0">
                <a:solidFill>
                  <a:schemeClr val="tx1"/>
                </a:solidFill>
                <a:latin typeface="+mn-lt"/>
                <a:ea typeface="+mn-ea"/>
                <a:cs typeface="+mn-cs"/>
              </a:rPr>
              <a:t>提高</a:t>
            </a:r>
            <a:r>
              <a:rPr lang="en-US" altLang="zh-CN" sz="1200" b="0" i="0" u="none" strike="noStrike" kern="1200" baseline="0" smtClean="0">
                <a:solidFill>
                  <a:schemeClr val="tx1"/>
                </a:solidFill>
                <a:latin typeface="+mn-lt"/>
                <a:ea typeface="+mn-ea"/>
                <a:cs typeface="+mn-cs"/>
              </a:rPr>
              <a:t>PM2. </a:t>
            </a:r>
            <a:r>
              <a:rPr lang="en-US" altLang="zh-CN" sz="1200" b="0" i="0" u="none" strike="noStrike" kern="1200" baseline="0" dirty="0" smtClean="0">
                <a:solidFill>
                  <a:schemeClr val="tx1"/>
                </a:solidFill>
                <a:latin typeface="+mn-lt"/>
                <a:ea typeface="+mn-ea"/>
                <a:cs typeface="+mn-cs"/>
              </a:rPr>
              <a:t>5</a:t>
            </a:r>
          </a:p>
          <a:p>
            <a:r>
              <a:rPr lang="zh-CN" altLang="en-US" sz="1200" b="0" i="0" u="none" strike="noStrike" kern="1200" baseline="0" dirty="0" smtClean="0">
                <a:solidFill>
                  <a:schemeClr val="tx1"/>
                </a:solidFill>
                <a:latin typeface="+mn-lt"/>
                <a:ea typeface="+mn-ea"/>
                <a:cs typeface="+mn-cs"/>
              </a:rPr>
              <a:t>的预报技巧。随着训练时长</a:t>
            </a:r>
            <a:r>
              <a:rPr lang="zh-CN" altLang="en-US" sz="1200" b="0" i="0" u="none" strike="noStrike" kern="1200" baseline="0" smtClean="0">
                <a:solidFill>
                  <a:schemeClr val="tx1"/>
                </a:solidFill>
                <a:latin typeface="+mn-lt"/>
                <a:ea typeface="+mn-ea"/>
                <a:cs typeface="+mn-cs"/>
              </a:rPr>
              <a:t>的</a:t>
            </a:r>
            <a:r>
              <a:rPr lang="zh-CN" altLang="en-US" sz="1200" b="0" i="0" u="none" strike="noStrike" kern="1200" baseline="0" smtClean="0">
                <a:solidFill>
                  <a:schemeClr val="tx1"/>
                </a:solidFill>
                <a:latin typeface="+mn-lt"/>
                <a:ea typeface="+mn-ea"/>
                <a:cs typeface="+mn-cs"/>
              </a:rPr>
              <a:t>增加，</a:t>
            </a:r>
            <a:r>
              <a:rPr lang="en-US" altLang="zh-CN" sz="1200" b="0" i="0" u="none" strike="noStrike" kern="1200" baseline="0" smtClean="0">
                <a:solidFill>
                  <a:schemeClr val="tx1"/>
                </a:solidFill>
                <a:latin typeface="+mn-lt"/>
                <a:ea typeface="+mn-ea"/>
                <a:cs typeface="+mn-cs"/>
              </a:rPr>
              <a:t>r </a:t>
            </a:r>
            <a:r>
              <a:rPr lang="zh-CN" altLang="en-US" sz="1200" b="0" i="0" u="none" strike="noStrike" kern="1200" baseline="0" smtClean="0">
                <a:solidFill>
                  <a:schemeClr val="tx1"/>
                </a:solidFill>
                <a:latin typeface="+mn-lt"/>
                <a:ea typeface="+mn-ea"/>
                <a:cs typeface="+mn-cs"/>
              </a:rPr>
              <a:t>不断</a:t>
            </a:r>
            <a:r>
              <a:rPr lang="zh-CN" altLang="en-US" sz="1200" b="0" i="0" u="none" strike="noStrike" kern="1200" baseline="0" smtClean="0">
                <a:solidFill>
                  <a:schemeClr val="tx1"/>
                </a:solidFill>
                <a:latin typeface="+mn-lt"/>
                <a:ea typeface="+mn-ea"/>
                <a:cs typeface="+mn-cs"/>
              </a:rPr>
              <a:t>增加，Ｒ</a:t>
            </a:r>
            <a:r>
              <a:rPr lang="en-US" altLang="zh-CN" sz="1200" b="0" i="0" u="none" strike="noStrike" kern="1200" baseline="0" dirty="0" smtClean="0">
                <a:solidFill>
                  <a:schemeClr val="tx1"/>
                </a:solidFill>
                <a:latin typeface="+mn-lt"/>
                <a:ea typeface="+mn-ea"/>
                <a:cs typeface="+mn-cs"/>
              </a:rPr>
              <a:t>MSE </a:t>
            </a:r>
            <a:r>
              <a:rPr lang="zh-CN" altLang="en-US" sz="1200" b="0" i="0" u="none" strike="noStrike" kern="1200" baseline="0" smtClean="0">
                <a:solidFill>
                  <a:schemeClr val="tx1"/>
                </a:solidFill>
                <a:latin typeface="+mn-lt"/>
                <a:ea typeface="+mn-ea"/>
                <a:cs typeface="+mn-cs"/>
              </a:rPr>
              <a:t>不断</a:t>
            </a:r>
            <a:r>
              <a:rPr lang="zh-CN" altLang="en-US" sz="1200" b="0" i="0" u="none" strike="noStrike" kern="1200" baseline="0" smtClean="0">
                <a:solidFill>
                  <a:schemeClr val="tx1"/>
                </a:solidFill>
                <a:latin typeface="+mn-lt"/>
                <a:ea typeface="+mn-ea"/>
                <a:cs typeface="+mn-cs"/>
              </a:rPr>
              <a:t>减小，这</a:t>
            </a:r>
            <a:r>
              <a:rPr lang="zh-CN" altLang="en-US" sz="1200" b="0" i="0" u="none" strike="noStrike" kern="1200" baseline="0" dirty="0" smtClean="0">
                <a:solidFill>
                  <a:schemeClr val="tx1"/>
                </a:solidFill>
                <a:latin typeface="+mn-lt"/>
                <a:ea typeface="+mn-ea"/>
                <a:cs typeface="+mn-cs"/>
              </a:rPr>
              <a:t>表示随着训练时长</a:t>
            </a:r>
            <a:r>
              <a:rPr lang="zh-CN" altLang="en-US" sz="1200" b="0" i="0" u="none" strike="noStrike" kern="1200" baseline="0" smtClean="0">
                <a:solidFill>
                  <a:schemeClr val="tx1"/>
                </a:solidFill>
                <a:latin typeface="+mn-lt"/>
                <a:ea typeface="+mn-ea"/>
                <a:cs typeface="+mn-cs"/>
              </a:rPr>
              <a:t>的</a:t>
            </a:r>
            <a:r>
              <a:rPr lang="zh-CN" altLang="en-US" sz="1200" b="0" i="0" u="none" strike="noStrike" kern="1200" baseline="0" smtClean="0">
                <a:solidFill>
                  <a:schemeClr val="tx1"/>
                </a:solidFill>
                <a:latin typeface="+mn-lt"/>
                <a:ea typeface="+mn-ea"/>
                <a:cs typeface="+mn-cs"/>
              </a:rPr>
              <a:t>增加，多元</a:t>
            </a:r>
            <a:r>
              <a:rPr lang="zh-CN" altLang="en-US" sz="1200" b="0" i="0" u="none" strike="noStrike" kern="1200" baseline="0" dirty="0" smtClean="0">
                <a:solidFill>
                  <a:schemeClr val="tx1"/>
                </a:solidFill>
                <a:latin typeface="+mn-lt"/>
                <a:ea typeface="+mn-ea"/>
                <a:cs typeface="+mn-cs"/>
              </a:rPr>
              <a:t>线性回归方法对预报的改进</a:t>
            </a:r>
            <a:r>
              <a:rPr lang="zh-CN" altLang="en-US" sz="1200" b="0" i="0" u="none" strike="noStrike" kern="1200" baseline="0" smtClean="0">
                <a:solidFill>
                  <a:schemeClr val="tx1"/>
                </a:solidFill>
                <a:latin typeface="+mn-lt"/>
                <a:ea typeface="+mn-ea"/>
                <a:cs typeface="+mn-cs"/>
              </a:rPr>
              <a:t>效果</a:t>
            </a:r>
            <a:r>
              <a:rPr lang="zh-CN" altLang="en-US" sz="1200" b="0" i="0" u="none" strike="noStrike" kern="1200" baseline="0" smtClean="0">
                <a:solidFill>
                  <a:schemeClr val="tx1"/>
                </a:solidFill>
                <a:latin typeface="+mn-lt"/>
                <a:ea typeface="+mn-ea"/>
                <a:cs typeface="+mn-cs"/>
              </a:rPr>
              <a:t>显著，当</a:t>
            </a:r>
            <a:r>
              <a:rPr lang="zh-CN" altLang="en-US" sz="1200" b="0" i="0" u="none" strike="noStrike" kern="1200" baseline="0" dirty="0" smtClean="0">
                <a:solidFill>
                  <a:schemeClr val="tx1"/>
                </a:solidFill>
                <a:latin typeface="+mn-lt"/>
                <a:ea typeface="+mn-ea"/>
                <a:cs typeface="+mn-cs"/>
              </a:rPr>
              <a:t>训练时长达到</a:t>
            </a:r>
          </a:p>
          <a:p>
            <a:r>
              <a:rPr lang="en-US" altLang="zh-CN" sz="1200" b="0" i="0" u="none" strike="noStrike" kern="1200" baseline="0" dirty="0" smtClean="0">
                <a:solidFill>
                  <a:schemeClr val="tx1"/>
                </a:solidFill>
                <a:latin typeface="+mn-lt"/>
                <a:ea typeface="+mn-ea"/>
                <a:cs typeface="+mn-cs"/>
              </a:rPr>
              <a:t>64 </a:t>
            </a:r>
            <a:r>
              <a:rPr lang="en-US" altLang="zh-CN" sz="1200" b="0" i="0" u="none" strike="noStrike" kern="1200" baseline="0" smtClean="0">
                <a:solidFill>
                  <a:schemeClr val="tx1"/>
                </a:solidFill>
                <a:latin typeface="+mn-lt"/>
                <a:ea typeface="+mn-ea"/>
                <a:cs typeface="+mn-cs"/>
              </a:rPr>
              <a:t>d </a:t>
            </a:r>
            <a:r>
              <a:rPr lang="zh-CN" altLang="en-US" sz="1200" b="0" i="0" u="none" strike="noStrike" kern="1200" baseline="0" smtClean="0">
                <a:solidFill>
                  <a:schemeClr val="tx1"/>
                </a:solidFill>
                <a:latin typeface="+mn-lt"/>
                <a:ea typeface="+mn-ea"/>
                <a:cs typeface="+mn-cs"/>
              </a:rPr>
              <a:t>后，</a:t>
            </a:r>
            <a:r>
              <a:rPr lang="en-US" altLang="zh-CN" sz="1200" b="0" i="0" u="none" strike="noStrike" kern="1200" baseline="0" smtClean="0">
                <a:solidFill>
                  <a:schemeClr val="tx1"/>
                </a:solidFill>
                <a:latin typeface="+mn-lt"/>
                <a:ea typeface="+mn-ea"/>
                <a:cs typeface="+mn-cs"/>
              </a:rPr>
              <a:t>r </a:t>
            </a:r>
            <a:r>
              <a:rPr lang="zh-CN" altLang="en-US" sz="1200" b="0" i="0" u="none" strike="noStrike" kern="1200" baseline="0" dirty="0" smtClean="0">
                <a:solidFill>
                  <a:schemeClr val="tx1"/>
                </a:solidFill>
                <a:latin typeface="+mn-lt"/>
                <a:ea typeface="+mn-ea"/>
                <a:cs typeface="+mn-cs"/>
              </a:rPr>
              <a:t>和Ｒ</a:t>
            </a:r>
            <a:r>
              <a:rPr lang="en-US" altLang="zh-CN" sz="1200" b="0" i="0" u="none" strike="noStrike" kern="1200" baseline="0" dirty="0" smtClean="0">
                <a:solidFill>
                  <a:schemeClr val="tx1"/>
                </a:solidFill>
                <a:latin typeface="+mn-lt"/>
                <a:ea typeface="+mn-ea"/>
                <a:cs typeface="+mn-cs"/>
              </a:rPr>
              <a:t>MSE </a:t>
            </a:r>
            <a:r>
              <a:rPr lang="zh-CN" altLang="en-US" sz="1200" b="0" i="0" u="none" strike="noStrike" kern="1200" baseline="0" dirty="0" smtClean="0">
                <a:solidFill>
                  <a:schemeClr val="tx1"/>
                </a:solidFill>
                <a:latin typeface="+mn-lt"/>
                <a:ea typeface="+mn-ea"/>
                <a:cs typeface="+mn-cs"/>
              </a:rPr>
              <a:t>的变化处于较平稳的</a:t>
            </a:r>
            <a:r>
              <a:rPr lang="zh-CN" altLang="en-US" sz="1200" b="0" i="0" u="none" strike="noStrike" kern="1200" baseline="0" smtClean="0">
                <a:solidFill>
                  <a:schemeClr val="tx1"/>
                </a:solidFill>
                <a:latin typeface="+mn-lt"/>
                <a:ea typeface="+mn-ea"/>
                <a:cs typeface="+mn-cs"/>
              </a:rPr>
              <a:t>变化</a:t>
            </a:r>
            <a:r>
              <a:rPr lang="zh-CN" altLang="en-US" sz="1200" b="0" i="0" u="none" strike="noStrike" kern="1200" baseline="0" smtClean="0">
                <a:solidFill>
                  <a:schemeClr val="tx1"/>
                </a:solidFill>
                <a:latin typeface="+mn-lt"/>
                <a:ea typeface="+mn-ea"/>
                <a:cs typeface="+mn-cs"/>
              </a:rPr>
              <a:t>中，敏感度下降，增加</a:t>
            </a:r>
            <a:r>
              <a:rPr lang="zh-CN" altLang="en-US" sz="1200" b="0" i="0" u="none" strike="noStrike" kern="1200" baseline="0" dirty="0" smtClean="0">
                <a:solidFill>
                  <a:schemeClr val="tx1"/>
                </a:solidFill>
                <a:latin typeface="+mn-lt"/>
                <a:ea typeface="+mn-ea"/>
                <a:cs typeface="+mn-cs"/>
              </a:rPr>
              <a:t>训练时长对预报技巧的</a:t>
            </a:r>
            <a:r>
              <a:rPr lang="zh-CN" altLang="en-US" sz="1200" b="0" i="0" u="none" strike="noStrike" kern="1200" baseline="0" smtClean="0">
                <a:solidFill>
                  <a:schemeClr val="tx1"/>
                </a:solidFill>
                <a:latin typeface="+mn-lt"/>
                <a:ea typeface="+mn-ea"/>
                <a:cs typeface="+mn-cs"/>
              </a:rPr>
              <a:t>影响</a:t>
            </a:r>
            <a:r>
              <a:rPr lang="zh-CN" altLang="en-US" sz="1200" b="0" i="0" u="none" strike="noStrike" kern="1200" baseline="0" smtClean="0">
                <a:solidFill>
                  <a:schemeClr val="tx1"/>
                </a:solidFill>
                <a:latin typeface="+mn-lt"/>
                <a:ea typeface="+mn-ea"/>
                <a:cs typeface="+mn-cs"/>
              </a:rPr>
              <a:t>较小，因此，该</a:t>
            </a:r>
            <a:r>
              <a:rPr lang="zh-CN" altLang="en-US" sz="1200" b="0" i="0" u="none" strike="noStrike" kern="1200" baseline="0" dirty="0" smtClean="0">
                <a:solidFill>
                  <a:schemeClr val="tx1"/>
                </a:solidFill>
                <a:latin typeface="+mn-lt"/>
                <a:ea typeface="+mn-ea"/>
                <a:cs typeface="+mn-cs"/>
              </a:rPr>
              <a:t>研究将训练时长设置为</a:t>
            </a:r>
            <a:r>
              <a:rPr lang="en-US" altLang="zh-CN" sz="1200" b="0" i="0" u="none" strike="noStrike" kern="1200" baseline="0" smtClean="0">
                <a:solidFill>
                  <a:schemeClr val="tx1"/>
                </a:solidFill>
                <a:latin typeface="+mn-lt"/>
                <a:ea typeface="+mn-ea"/>
                <a:cs typeface="+mn-cs"/>
              </a:rPr>
              <a:t>64 </a:t>
            </a:r>
            <a:r>
              <a:rPr lang="en-US" altLang="zh-CN" sz="1200" b="0" i="0" u="none" strike="noStrike" kern="1200" baseline="0" smtClean="0">
                <a:solidFill>
                  <a:schemeClr val="tx1"/>
                </a:solidFill>
                <a:latin typeface="+mn-lt"/>
                <a:ea typeface="+mn-ea"/>
                <a:cs typeface="+mn-cs"/>
              </a:rPr>
              <a:t>d</a:t>
            </a:r>
            <a:r>
              <a:rPr lang="zh-CN" altLang="en-US" sz="1200" b="0" i="0" u="none" strike="noStrike" kern="1200" baseline="0" smtClean="0">
                <a:solidFill>
                  <a:schemeClr val="tx1"/>
                </a:solidFill>
                <a:latin typeface="+mn-lt"/>
                <a:ea typeface="+mn-ea"/>
                <a:cs typeface="+mn-cs"/>
              </a:rPr>
              <a:t>，对</a:t>
            </a:r>
            <a:r>
              <a:rPr lang="zh-CN" altLang="en-US" sz="1200" b="0" i="0" u="none" strike="noStrike" kern="1200" baseline="0" smtClean="0">
                <a:solidFill>
                  <a:schemeClr val="tx1"/>
                </a:solidFill>
                <a:latin typeface="+mn-lt"/>
                <a:ea typeface="+mn-ea"/>
                <a:cs typeface="+mn-cs"/>
              </a:rPr>
              <a:t>北京市</a:t>
            </a:r>
            <a:r>
              <a:rPr lang="en-US" altLang="zh-CN" sz="1200" b="0" i="0" u="none" strike="noStrike" kern="1200" baseline="0" smtClean="0">
                <a:solidFill>
                  <a:schemeClr val="tx1"/>
                </a:solidFill>
                <a:latin typeface="+mn-lt"/>
                <a:ea typeface="+mn-ea"/>
                <a:cs typeface="+mn-cs"/>
              </a:rPr>
              <a:t>PM2. </a:t>
            </a:r>
            <a:r>
              <a:rPr lang="en-US" altLang="zh-CN" sz="1200" b="0" i="0" u="none" strike="noStrike" kern="1200" baseline="0" dirty="0" smtClean="0">
                <a:solidFill>
                  <a:schemeClr val="tx1"/>
                </a:solidFill>
                <a:latin typeface="+mn-lt"/>
                <a:ea typeface="+mn-ea"/>
                <a:cs typeface="+mn-cs"/>
              </a:rPr>
              <a:t>5</a:t>
            </a:r>
          </a:p>
          <a:p>
            <a:r>
              <a:rPr lang="zh-CN" altLang="en-US" sz="1200" b="0" i="0" u="none" strike="noStrike" kern="1200" baseline="0" dirty="0" smtClean="0">
                <a:solidFill>
                  <a:schemeClr val="tx1"/>
                </a:solidFill>
                <a:latin typeface="+mn-lt"/>
                <a:ea typeface="+mn-ea"/>
                <a:cs typeface="+mn-cs"/>
              </a:rPr>
              <a:t>的预报结果进行集合预报。</a:t>
            </a:r>
            <a:endParaRPr lang="zh-CN" altLang="en-US" dirty="0"/>
          </a:p>
        </p:txBody>
      </p:sp>
      <p:sp>
        <p:nvSpPr>
          <p:cNvPr id="4" name="灯片编号占位符 3"/>
          <p:cNvSpPr>
            <a:spLocks noGrp="1"/>
          </p:cNvSpPr>
          <p:nvPr>
            <p:ph type="sldNum" sz="quarter" idx="10"/>
          </p:nvPr>
        </p:nvSpPr>
        <p:spPr/>
        <p:txBody>
          <a:bodyPr/>
          <a:lstStyle/>
          <a:p>
            <a:pPr>
              <a:defRPr/>
            </a:pPr>
            <a:fld id="{422F9EA8-2C2E-4BBF-A7FD-F76A62A8B688}" type="slidenum">
              <a:rPr lang="zh-CN" altLang="en-US" smtClean="0"/>
              <a:pPr>
                <a:defRPr/>
              </a:pPr>
              <a:t>217</a:t>
            </a:fld>
            <a:endParaRPr lang="zh-CN" altLang="en-US"/>
          </a:p>
        </p:txBody>
      </p:sp>
    </p:spTree>
    <p:extLst>
      <p:ext uri="{BB962C8B-B14F-4D97-AF65-F5344CB8AC3E}">
        <p14:creationId xmlns:p14="http://schemas.microsoft.com/office/powerpoint/2010/main" val="28186108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42483FB-C489-4F83-8054-43B56F9D47B2}" type="slidenum">
              <a:rPr lang="zh-CN" altLang="en-US" smtClean="0">
                <a:latin typeface="Calibri" panose="020F0502020204030204" pitchFamily="34" charset="0"/>
              </a:rPr>
              <a:pPr/>
              <a:t>16</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2562861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3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63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091F65C-4111-4B3C-8A4D-C06B3ED707DB}" type="slidenum">
              <a:rPr lang="zh-CN" altLang="en-US" smtClean="0">
                <a:latin typeface="Calibri" panose="020F0502020204030204" pitchFamily="34" charset="0"/>
              </a:rPr>
              <a:pPr/>
              <a:t>20</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1370011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8E13441-A2F6-42CD-B1B4-7E97457B426D}" type="slidenum">
              <a:rPr lang="zh-CN" altLang="en-US" smtClean="0">
                <a:latin typeface="Calibri" panose="020F0502020204030204" pitchFamily="34" charset="0"/>
              </a:rPr>
              <a:pPr/>
              <a:t>30</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11949869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3049243-9AE7-4A0A-A881-39D9B0C0B745}" type="slidenum">
              <a:rPr lang="zh-CN" altLang="en-US" smtClean="0">
                <a:latin typeface="Calibri" panose="020F0502020204030204" pitchFamily="34" charset="0"/>
              </a:rPr>
              <a:pPr/>
              <a:t>33</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3295527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smtClean="0"/>
          </a:p>
        </p:txBody>
      </p:sp>
      <p:sp>
        <p:nvSpPr>
          <p:cNvPr id="81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E665A57-FC97-4F20-9159-70191CD150D1}" type="slidenum">
              <a:rPr lang="zh-CN" altLang="en-US" smtClean="0">
                <a:latin typeface="Calibri" panose="020F0502020204030204" pitchFamily="34" charset="0"/>
              </a:rPr>
              <a:pPr/>
              <a:t>35</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4070232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假设检验时选用的</a:t>
            </a:r>
            <a:r>
              <a:rPr lang="zh-CN" altLang="en-US" smtClean="0"/>
              <a:t>显著</a:t>
            </a:r>
            <a:r>
              <a:rPr lang="zh-CN" altLang="en-US" smtClean="0"/>
              <a:t>水平， </a:t>
            </a:r>
            <a:r>
              <a:rPr lang="zh-CN" altLang="en-US" smtClean="0"/>
              <a:t>除</a:t>
            </a:r>
            <a:r>
              <a:rPr lang="en-US" altLang="zh-CN" smtClean="0"/>
              <a:t>α=0.05</a:t>
            </a:r>
            <a:r>
              <a:rPr lang="zh-CN" altLang="en-US" smtClean="0"/>
              <a:t>和  </a:t>
            </a:r>
            <a:r>
              <a:rPr lang="en-US" altLang="zh-CN" smtClean="0"/>
              <a:t>0.01  </a:t>
            </a:r>
            <a:r>
              <a:rPr lang="zh-CN" altLang="en-US" dirty="0" smtClean="0"/>
              <a:t>为 常 用 </a:t>
            </a:r>
            <a:r>
              <a:rPr lang="zh-CN" altLang="en-US" smtClean="0"/>
              <a:t>外 </a:t>
            </a:r>
            <a:r>
              <a:rPr lang="zh-CN" altLang="en-US" smtClean="0"/>
              <a:t>，  </a:t>
            </a:r>
            <a:r>
              <a:rPr lang="zh-CN" altLang="en-US" dirty="0" smtClean="0"/>
              <a:t>也 可 选 </a:t>
            </a:r>
            <a:r>
              <a:rPr lang="en-US" altLang="zh-CN" dirty="0" smtClean="0"/>
              <a:t>α</a:t>
            </a:r>
            <a:r>
              <a:rPr lang="en-US" altLang="zh-CN" smtClean="0"/>
              <a:t>= </a:t>
            </a:r>
            <a:r>
              <a:rPr lang="en-US" altLang="zh-CN" smtClean="0"/>
              <a:t>0.10   </a:t>
            </a:r>
            <a:r>
              <a:rPr lang="zh-CN" altLang="en-US" smtClean="0"/>
              <a:t>或 </a:t>
            </a:r>
            <a:r>
              <a:rPr lang="en-US" altLang="zh-CN" smtClean="0"/>
              <a:t>α=0.001</a:t>
            </a:r>
            <a:r>
              <a:rPr lang="zh-CN" altLang="en-US" dirty="0" smtClean="0"/>
              <a:t>等等。到底选哪种</a:t>
            </a:r>
            <a:r>
              <a:rPr lang="zh-CN" altLang="en-US" smtClean="0"/>
              <a:t>显著</a:t>
            </a:r>
            <a:r>
              <a:rPr lang="zh-CN" altLang="en-US" smtClean="0"/>
              <a:t>水平， </a:t>
            </a:r>
            <a:r>
              <a:rPr lang="zh-CN" altLang="en-US" dirty="0" smtClean="0"/>
              <a:t>应根据试验的要求或试验结论的重要性而定。如果试验中难以控制的因素</a:t>
            </a:r>
            <a:r>
              <a:rPr lang="zh-CN" altLang="en-US" smtClean="0"/>
              <a:t>较多 </a:t>
            </a:r>
            <a:r>
              <a:rPr lang="zh-CN" altLang="en-US" smtClean="0"/>
              <a:t>， </a:t>
            </a:r>
            <a:r>
              <a:rPr lang="zh-CN" altLang="en-US" dirty="0" smtClean="0"/>
              <a:t>试验误差可能</a:t>
            </a:r>
            <a:r>
              <a:rPr lang="zh-CN" altLang="en-US" smtClean="0"/>
              <a:t>较大 </a:t>
            </a:r>
            <a:r>
              <a:rPr lang="zh-CN" altLang="en-US" smtClean="0"/>
              <a:t>，则</a:t>
            </a:r>
            <a:r>
              <a:rPr lang="zh-CN" altLang="en-US" dirty="0" smtClean="0"/>
              <a:t>显著水平可选低</a:t>
            </a:r>
            <a:r>
              <a:rPr lang="zh-CN" altLang="en-US" smtClean="0"/>
              <a:t>些 </a:t>
            </a:r>
            <a:r>
              <a:rPr lang="zh-CN" altLang="en-US" smtClean="0"/>
              <a:t>，即</a:t>
            </a:r>
            <a:r>
              <a:rPr lang="en-US" altLang="zh-CN" dirty="0" smtClean="0"/>
              <a:t>α</a:t>
            </a:r>
            <a:r>
              <a:rPr lang="zh-CN" altLang="en-US" dirty="0" smtClean="0"/>
              <a:t>值取大些。</a:t>
            </a:r>
            <a:r>
              <a:rPr lang="zh-CN" altLang="en-US" smtClean="0"/>
              <a:t>反之 </a:t>
            </a:r>
            <a:r>
              <a:rPr lang="zh-CN" altLang="en-US" smtClean="0"/>
              <a:t>，如</a:t>
            </a:r>
            <a:r>
              <a:rPr lang="zh-CN" altLang="en-US" dirty="0" smtClean="0"/>
              <a:t>试验耗费</a:t>
            </a:r>
            <a:r>
              <a:rPr lang="zh-CN" altLang="en-US" smtClean="0"/>
              <a:t>较大 </a:t>
            </a:r>
            <a:r>
              <a:rPr lang="zh-CN" altLang="en-US" smtClean="0"/>
              <a:t>， </a:t>
            </a:r>
            <a:r>
              <a:rPr lang="zh-CN" altLang="en-US" dirty="0" smtClean="0"/>
              <a:t>对精确度的</a:t>
            </a:r>
            <a:r>
              <a:rPr lang="zh-CN" altLang="en-US" smtClean="0"/>
              <a:t>要求</a:t>
            </a:r>
            <a:r>
              <a:rPr lang="zh-CN" altLang="en-US" smtClean="0"/>
              <a:t>较高， </a:t>
            </a:r>
            <a:r>
              <a:rPr lang="zh-CN" altLang="en-US" dirty="0" smtClean="0"/>
              <a:t>不 容 许</a:t>
            </a:r>
            <a:r>
              <a:rPr lang="zh-CN" altLang="en-US" smtClean="0"/>
              <a:t>反复 </a:t>
            </a:r>
            <a:r>
              <a:rPr lang="zh-CN" altLang="en-US" smtClean="0"/>
              <a:t>，或者</a:t>
            </a:r>
            <a:r>
              <a:rPr lang="zh-CN" altLang="en-US" dirty="0" smtClean="0"/>
              <a:t>试验结论的</a:t>
            </a:r>
            <a:r>
              <a:rPr lang="zh-CN" altLang="en-US" smtClean="0"/>
              <a:t>应用</a:t>
            </a:r>
            <a:r>
              <a:rPr lang="zh-CN" altLang="en-US" smtClean="0"/>
              <a:t>事关重大，则</a:t>
            </a:r>
            <a:r>
              <a:rPr lang="zh-CN" altLang="en-US" dirty="0" smtClean="0"/>
              <a:t>所选显著水平应</a:t>
            </a:r>
            <a:r>
              <a:rPr lang="zh-CN" altLang="en-US" smtClean="0"/>
              <a:t>高</a:t>
            </a:r>
            <a:r>
              <a:rPr lang="zh-CN" altLang="en-US" smtClean="0"/>
              <a:t>些，即</a:t>
            </a:r>
            <a:r>
              <a:rPr lang="en-US" altLang="zh-CN" dirty="0" smtClean="0"/>
              <a:t>α</a:t>
            </a:r>
            <a:r>
              <a:rPr lang="zh-CN" altLang="en-US" dirty="0" smtClean="0"/>
              <a:t>值应该小些。显著水平</a:t>
            </a:r>
            <a:r>
              <a:rPr lang="en-US" altLang="zh-CN" dirty="0" smtClean="0"/>
              <a:t>α</a:t>
            </a:r>
            <a:r>
              <a:rPr lang="zh-CN" altLang="en-US" dirty="0" smtClean="0"/>
              <a:t>对假设检验的结论是有直接</a:t>
            </a:r>
            <a:r>
              <a:rPr lang="zh-CN" altLang="en-US" smtClean="0"/>
              <a:t>影响</a:t>
            </a:r>
            <a:r>
              <a:rPr lang="zh-CN" altLang="en-US" smtClean="0"/>
              <a:t>的，所以</a:t>
            </a:r>
            <a:r>
              <a:rPr lang="zh-CN" altLang="en-US" dirty="0" smtClean="0"/>
              <a:t>它应在试验开始前即确定下来。</a:t>
            </a:r>
          </a:p>
          <a:p>
            <a:endParaRPr lang="zh-CN" altLang="en-US" dirty="0" smtClean="0"/>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DE41992-674A-4D4C-9211-E6A3C5A4BE1F}" type="slidenum">
              <a:rPr lang="zh-CN" altLang="en-US" smtClean="0">
                <a:latin typeface="Calibri" panose="020F0502020204030204" pitchFamily="34" charset="0"/>
              </a:rPr>
              <a:pPr/>
              <a:t>37</a:t>
            </a:fld>
            <a:endParaRPr lang="zh-CN" altLang="en-US" smtClean="0">
              <a:latin typeface="Calibri" panose="020F0502020204030204" pitchFamily="34" charset="0"/>
            </a:endParaRPr>
          </a:p>
        </p:txBody>
      </p:sp>
    </p:spTree>
    <p:extLst>
      <p:ext uri="{BB962C8B-B14F-4D97-AF65-F5344CB8AC3E}">
        <p14:creationId xmlns:p14="http://schemas.microsoft.com/office/powerpoint/2010/main" val="371922317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Oval 6"/>
          <p:cNvSpPr>
            <a:spLocks noChangeArrowheads="1"/>
          </p:cNvSpPr>
          <p:nvPr/>
        </p:nvSpPr>
        <p:spPr bwMode="auto">
          <a:xfrm>
            <a:off x="228600" y="1635125"/>
            <a:ext cx="2514600" cy="2514600"/>
          </a:xfrm>
          <a:prstGeom prst="ellipse">
            <a:avLst/>
          </a:prstGeom>
          <a:noFill/>
          <a:ln w="12700">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mtClean="0"/>
          </a:p>
        </p:txBody>
      </p:sp>
      <p:sp>
        <p:nvSpPr>
          <p:cNvPr id="5" name="Rectangle 7"/>
          <p:cNvSpPr>
            <a:spLocks noChangeArrowheads="1"/>
          </p:cNvSpPr>
          <p:nvPr/>
        </p:nvSpPr>
        <p:spPr bwMode="hidden">
          <a:xfrm>
            <a:off x="0" y="2397125"/>
            <a:ext cx="4724400" cy="11430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smtClean="0"/>
          </a:p>
        </p:txBody>
      </p:sp>
      <p:sp>
        <p:nvSpPr>
          <p:cNvPr id="6" name="Rectangle 8"/>
          <p:cNvSpPr>
            <a:spLocks noChangeArrowheads="1"/>
          </p:cNvSpPr>
          <p:nvPr/>
        </p:nvSpPr>
        <p:spPr bwMode="hidden">
          <a:xfrm>
            <a:off x="3962400" y="2397125"/>
            <a:ext cx="4724400" cy="1143000"/>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smtClean="0"/>
          </a:p>
        </p:txBody>
      </p:sp>
      <p:pic>
        <p:nvPicPr>
          <p:cNvPr id="7" name="Picture 10" descr="tow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42088" y="188913"/>
            <a:ext cx="1990725"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1" descr="NJU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2413" y="260350"/>
            <a:ext cx="2303462"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8" y="6092825"/>
            <a:ext cx="9117012"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68413"/>
            <a:ext cx="9117013"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442" name="Rectangle 2"/>
          <p:cNvSpPr>
            <a:spLocks noGrp="1" noChangeArrowheads="1"/>
          </p:cNvSpPr>
          <p:nvPr>
            <p:ph type="subTitle" idx="1"/>
          </p:nvPr>
        </p:nvSpPr>
        <p:spPr>
          <a:xfrm>
            <a:off x="3059113" y="4149725"/>
            <a:ext cx="5184775" cy="1336675"/>
          </a:xfrm>
        </p:spPr>
        <p:txBody>
          <a:bodyPr/>
          <a:lstStyle>
            <a:lvl1pPr marL="0" indent="0">
              <a:buFont typeface="Wingdings" pitchFamily="2" charset="2"/>
              <a:buNone/>
              <a:defRPr/>
            </a:lvl1pPr>
          </a:lstStyle>
          <a:p>
            <a:r>
              <a:rPr lang="zh-CN" altLang="en-US" smtClean="0"/>
              <a:t>单击此处编辑母版副标题样式</a:t>
            </a:r>
            <a:endParaRPr lang="zh-CN" altLang="en-US"/>
          </a:p>
        </p:txBody>
      </p:sp>
      <p:sp>
        <p:nvSpPr>
          <p:cNvPr id="189449" name="Rectangle 9"/>
          <p:cNvSpPr>
            <a:spLocks noGrp="1" noChangeArrowheads="1"/>
          </p:cNvSpPr>
          <p:nvPr>
            <p:ph type="ctrTitle"/>
          </p:nvPr>
        </p:nvSpPr>
        <p:spPr>
          <a:xfrm>
            <a:off x="838200" y="2163763"/>
            <a:ext cx="7405688" cy="1600200"/>
          </a:xfrm>
        </p:spPr>
        <p:txBody>
          <a:bodyPr anchor="ctr"/>
          <a:lstStyle>
            <a:lvl1pPr>
              <a:defRPr/>
            </a:lvl1pPr>
          </a:lstStyle>
          <a:p>
            <a:r>
              <a:rPr lang="zh-CN" altLang="en-US" smtClean="0"/>
              <a:t>单击此处编辑母版标题样式</a:t>
            </a:r>
            <a:endParaRPr lang="zh-CN" altLang="en-US"/>
          </a:p>
        </p:txBody>
      </p:sp>
      <p:sp>
        <p:nvSpPr>
          <p:cNvPr id="11" name="Rectangle 3"/>
          <p:cNvSpPr>
            <a:spLocks noGrp="1" noChangeArrowheads="1"/>
          </p:cNvSpPr>
          <p:nvPr>
            <p:ph type="dt" sz="half" idx="10"/>
          </p:nvPr>
        </p:nvSpPr>
        <p:spPr>
          <a:xfrm>
            <a:off x="685800" y="6284913"/>
            <a:ext cx="1293813" cy="457200"/>
          </a:xfrm>
        </p:spPr>
        <p:txBody>
          <a:bodyPr/>
          <a:lstStyle>
            <a:lvl1pPr>
              <a:defRPr/>
            </a:lvl1pPr>
          </a:lstStyle>
          <a:p>
            <a:pPr>
              <a:defRPr/>
            </a:pPr>
            <a:fld id="{41C10131-FC5E-4659-9CF1-4944CEE3B195}" type="datetimeFigureOut">
              <a:rPr lang="zh-CN" altLang="en-US"/>
              <a:pPr>
                <a:defRPr/>
              </a:pPr>
              <a:t>2024/5/9</a:t>
            </a:fld>
            <a:endParaRPr lang="zh-CN" altLang="en-US"/>
          </a:p>
        </p:txBody>
      </p:sp>
      <p:sp>
        <p:nvSpPr>
          <p:cNvPr id="12" name="Rectangle 4"/>
          <p:cNvSpPr>
            <a:spLocks noGrp="1" noChangeArrowheads="1"/>
          </p:cNvSpPr>
          <p:nvPr>
            <p:ph type="ftr" sz="quarter" idx="11"/>
          </p:nvPr>
        </p:nvSpPr>
        <p:spPr>
          <a:xfrm>
            <a:off x="2195513" y="6202363"/>
            <a:ext cx="5113337" cy="539750"/>
          </a:xfrm>
        </p:spPr>
        <p:txBody>
          <a:bodyPr/>
          <a:lstStyle>
            <a:lvl1pPr>
              <a:defRPr/>
            </a:lvl1pPr>
          </a:lstStyle>
          <a:p>
            <a:pPr>
              <a:defRPr/>
            </a:pPr>
            <a:endParaRPr lang="zh-CN" altLang="en-US"/>
          </a:p>
        </p:txBody>
      </p:sp>
      <p:sp>
        <p:nvSpPr>
          <p:cNvPr id="13" name="Rectangle 5"/>
          <p:cNvSpPr>
            <a:spLocks noGrp="1" noChangeArrowheads="1"/>
          </p:cNvSpPr>
          <p:nvPr>
            <p:ph type="sldNum" sz="quarter" idx="12"/>
          </p:nvPr>
        </p:nvSpPr>
        <p:spPr/>
        <p:txBody>
          <a:bodyPr/>
          <a:lstStyle>
            <a:lvl1pPr>
              <a:defRPr/>
            </a:lvl1pPr>
          </a:lstStyle>
          <a:p>
            <a:pPr>
              <a:defRPr/>
            </a:pPr>
            <a:fld id="{3D89AE16-0119-4088-B1F9-48A2F8E66A2B}" type="slidenum">
              <a:rPr lang="zh-CN" altLang="en-US"/>
              <a:pPr>
                <a:defRPr/>
              </a:pPr>
              <a:t>‹#›</a:t>
            </a:fld>
            <a:endParaRPr lang="zh-CN" altLang="en-US"/>
          </a:p>
        </p:txBody>
      </p:sp>
    </p:spTree>
    <p:extLst>
      <p:ext uri="{BB962C8B-B14F-4D97-AF65-F5344CB8AC3E}">
        <p14:creationId xmlns:p14="http://schemas.microsoft.com/office/powerpoint/2010/main" val="39607712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fld id="{DA831A12-124A-401A-9615-0E54BF9CE570}" type="datetimeFigureOut">
              <a:rPr lang="zh-CN" altLang="en-US"/>
              <a:pPr>
                <a:defRPr/>
              </a:pPr>
              <a:t>2024/5/9</a:t>
            </a:fld>
            <a:endParaRPr lang="zh-CN" altLang="en-US"/>
          </a:p>
        </p:txBody>
      </p:sp>
      <p:sp>
        <p:nvSpPr>
          <p:cNvPr id="5" name="Rectangle 8"/>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9"/>
          <p:cNvSpPr>
            <a:spLocks noGrp="1" noChangeArrowheads="1"/>
          </p:cNvSpPr>
          <p:nvPr>
            <p:ph type="sldNum" sz="quarter" idx="12"/>
          </p:nvPr>
        </p:nvSpPr>
        <p:spPr>
          <a:ln/>
        </p:spPr>
        <p:txBody>
          <a:bodyPr/>
          <a:lstStyle>
            <a:lvl1pPr>
              <a:defRPr/>
            </a:lvl1pPr>
          </a:lstStyle>
          <a:p>
            <a:pPr>
              <a:defRPr/>
            </a:pPr>
            <a:fld id="{94F56B97-3FDE-47E5-819C-4D1370DAACD4}" type="slidenum">
              <a:rPr lang="zh-CN" altLang="en-US"/>
              <a:pPr>
                <a:defRPr/>
              </a:pPr>
              <a:t>‹#›</a:t>
            </a:fld>
            <a:endParaRPr lang="zh-CN" altLang="en-US"/>
          </a:p>
        </p:txBody>
      </p:sp>
    </p:spTree>
    <p:extLst>
      <p:ext uri="{BB962C8B-B14F-4D97-AF65-F5344CB8AC3E}">
        <p14:creationId xmlns:p14="http://schemas.microsoft.com/office/powerpoint/2010/main" val="11030032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5425" y="404813"/>
            <a:ext cx="2035175" cy="54721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68313" y="404813"/>
            <a:ext cx="5954712" cy="54721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dirty="0"/>
          </a:p>
        </p:txBody>
      </p:sp>
      <p:sp>
        <p:nvSpPr>
          <p:cNvPr id="4" name="Rectangle 7"/>
          <p:cNvSpPr>
            <a:spLocks noGrp="1" noChangeArrowheads="1"/>
          </p:cNvSpPr>
          <p:nvPr>
            <p:ph type="dt" sz="half" idx="10"/>
          </p:nvPr>
        </p:nvSpPr>
        <p:spPr>
          <a:ln/>
        </p:spPr>
        <p:txBody>
          <a:bodyPr/>
          <a:lstStyle>
            <a:lvl1pPr>
              <a:defRPr/>
            </a:lvl1pPr>
          </a:lstStyle>
          <a:p>
            <a:pPr>
              <a:defRPr/>
            </a:pPr>
            <a:fld id="{545937EA-27DA-45D2-8C78-177C32F9256C}" type="datetimeFigureOut">
              <a:rPr lang="zh-CN" altLang="en-US"/>
              <a:pPr>
                <a:defRPr/>
              </a:pPr>
              <a:t>2024/5/9</a:t>
            </a:fld>
            <a:endParaRPr lang="zh-CN" altLang="en-US"/>
          </a:p>
        </p:txBody>
      </p:sp>
      <p:sp>
        <p:nvSpPr>
          <p:cNvPr id="5" name="Rectangle 8"/>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9"/>
          <p:cNvSpPr>
            <a:spLocks noGrp="1" noChangeArrowheads="1"/>
          </p:cNvSpPr>
          <p:nvPr>
            <p:ph type="sldNum" sz="quarter" idx="12"/>
          </p:nvPr>
        </p:nvSpPr>
        <p:spPr>
          <a:ln/>
        </p:spPr>
        <p:txBody>
          <a:bodyPr/>
          <a:lstStyle>
            <a:lvl1pPr>
              <a:defRPr/>
            </a:lvl1pPr>
          </a:lstStyle>
          <a:p>
            <a:pPr>
              <a:defRPr/>
            </a:pPr>
            <a:fld id="{D77B9E16-475C-44FF-998D-6157AFA189C0}" type="slidenum">
              <a:rPr lang="zh-CN" altLang="en-US"/>
              <a:pPr>
                <a:defRPr/>
              </a:pPr>
              <a:t>‹#›</a:t>
            </a:fld>
            <a:endParaRPr lang="zh-CN" altLang="en-US"/>
          </a:p>
        </p:txBody>
      </p:sp>
    </p:spTree>
    <p:extLst>
      <p:ext uri="{BB962C8B-B14F-4D97-AF65-F5344CB8AC3E}">
        <p14:creationId xmlns:p14="http://schemas.microsoft.com/office/powerpoint/2010/main" val="17704176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5616575" cy="576262"/>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484313"/>
            <a:ext cx="3994150" cy="43926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4863" y="1484313"/>
            <a:ext cx="3995737" cy="43926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7"/>
          <p:cNvSpPr>
            <a:spLocks noGrp="1" noChangeArrowheads="1"/>
          </p:cNvSpPr>
          <p:nvPr>
            <p:ph type="dt" sz="half" idx="10"/>
          </p:nvPr>
        </p:nvSpPr>
        <p:spPr>
          <a:ln/>
        </p:spPr>
        <p:txBody>
          <a:bodyPr/>
          <a:lstStyle>
            <a:lvl1pPr>
              <a:defRPr/>
            </a:lvl1pPr>
          </a:lstStyle>
          <a:p>
            <a:pPr>
              <a:defRPr/>
            </a:pPr>
            <a:fld id="{44A53743-3147-45BC-8F5A-712065E32A3A}" type="datetimeFigureOut">
              <a:rPr lang="zh-CN" altLang="en-US"/>
              <a:pPr>
                <a:defRPr/>
              </a:pPr>
              <a:t>2024/5/9</a:t>
            </a:fld>
            <a:endParaRPr lang="zh-CN" altLang="en-US"/>
          </a:p>
        </p:txBody>
      </p:sp>
      <p:sp>
        <p:nvSpPr>
          <p:cNvPr id="6" name="Rectangle 8"/>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9"/>
          <p:cNvSpPr>
            <a:spLocks noGrp="1" noChangeArrowheads="1"/>
          </p:cNvSpPr>
          <p:nvPr>
            <p:ph type="sldNum" sz="quarter" idx="12"/>
          </p:nvPr>
        </p:nvSpPr>
        <p:spPr>
          <a:ln/>
        </p:spPr>
        <p:txBody>
          <a:bodyPr/>
          <a:lstStyle>
            <a:lvl1pPr>
              <a:defRPr/>
            </a:lvl1pPr>
          </a:lstStyle>
          <a:p>
            <a:pPr>
              <a:defRPr/>
            </a:pPr>
            <a:fld id="{0B0BCF71-DFD6-4F9F-B800-779998013F47}" type="slidenum">
              <a:rPr lang="zh-CN" altLang="en-US"/>
              <a:pPr>
                <a:defRPr/>
              </a:pPr>
              <a:t>‹#›</a:t>
            </a:fld>
            <a:endParaRPr lang="zh-CN" altLang="en-US"/>
          </a:p>
        </p:txBody>
      </p:sp>
    </p:spTree>
    <p:extLst>
      <p:ext uri="{BB962C8B-B14F-4D97-AF65-F5344CB8AC3E}">
        <p14:creationId xmlns:p14="http://schemas.microsoft.com/office/powerpoint/2010/main" val="2304012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5616575" cy="576262"/>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68313" y="1484313"/>
            <a:ext cx="3994150" cy="43926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14863" y="1484313"/>
            <a:ext cx="3995737" cy="21193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14863" y="3756025"/>
            <a:ext cx="3995737" cy="21209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7"/>
          <p:cNvSpPr>
            <a:spLocks noGrp="1" noChangeArrowheads="1"/>
          </p:cNvSpPr>
          <p:nvPr>
            <p:ph type="dt" sz="half" idx="10"/>
          </p:nvPr>
        </p:nvSpPr>
        <p:spPr>
          <a:ln/>
        </p:spPr>
        <p:txBody>
          <a:bodyPr/>
          <a:lstStyle>
            <a:lvl1pPr>
              <a:defRPr/>
            </a:lvl1pPr>
          </a:lstStyle>
          <a:p>
            <a:pPr>
              <a:defRPr/>
            </a:pPr>
            <a:fld id="{A56EE00D-1282-41F8-9A3B-15B167C39D62}" type="datetimeFigureOut">
              <a:rPr lang="zh-CN" altLang="en-US"/>
              <a:pPr>
                <a:defRPr/>
              </a:pPr>
              <a:t>2024/5/9</a:t>
            </a:fld>
            <a:endParaRPr lang="zh-CN" altLang="en-US"/>
          </a:p>
        </p:txBody>
      </p:sp>
      <p:sp>
        <p:nvSpPr>
          <p:cNvPr id="7" name="Rectangle 8"/>
          <p:cNvSpPr>
            <a:spLocks noGrp="1" noChangeArrowheads="1"/>
          </p:cNvSpPr>
          <p:nvPr>
            <p:ph type="ftr" sz="quarter" idx="11"/>
          </p:nvPr>
        </p:nvSpPr>
        <p:spPr>
          <a:ln/>
        </p:spPr>
        <p:txBody>
          <a:bodyPr/>
          <a:lstStyle>
            <a:lvl1pPr>
              <a:defRPr/>
            </a:lvl1pPr>
          </a:lstStyle>
          <a:p>
            <a:pPr>
              <a:defRPr/>
            </a:pPr>
            <a:endParaRPr lang="zh-CN" altLang="en-US"/>
          </a:p>
        </p:txBody>
      </p:sp>
      <p:sp>
        <p:nvSpPr>
          <p:cNvPr id="8" name="Rectangle 9"/>
          <p:cNvSpPr>
            <a:spLocks noGrp="1" noChangeArrowheads="1"/>
          </p:cNvSpPr>
          <p:nvPr>
            <p:ph type="sldNum" sz="quarter" idx="12"/>
          </p:nvPr>
        </p:nvSpPr>
        <p:spPr>
          <a:ln/>
        </p:spPr>
        <p:txBody>
          <a:bodyPr/>
          <a:lstStyle>
            <a:lvl1pPr>
              <a:defRPr/>
            </a:lvl1pPr>
          </a:lstStyle>
          <a:p>
            <a:pPr>
              <a:defRPr/>
            </a:pPr>
            <a:fld id="{7144DF1C-752E-4206-A7BB-96B6723374CE}" type="slidenum">
              <a:rPr lang="zh-CN" altLang="en-US"/>
              <a:pPr>
                <a:defRPr/>
              </a:pPr>
              <a:t>‹#›</a:t>
            </a:fld>
            <a:endParaRPr lang="zh-CN" altLang="en-US"/>
          </a:p>
        </p:txBody>
      </p:sp>
    </p:spTree>
    <p:extLst>
      <p:ext uri="{BB962C8B-B14F-4D97-AF65-F5344CB8AC3E}">
        <p14:creationId xmlns:p14="http://schemas.microsoft.com/office/powerpoint/2010/main" val="35271170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5616575" cy="576262"/>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68313" y="1484313"/>
            <a:ext cx="8142287" cy="4392612"/>
          </a:xfrm>
        </p:spPr>
        <p:txBody>
          <a:bodyPr/>
          <a:lstStyle/>
          <a:p>
            <a:pPr lvl="0"/>
            <a:r>
              <a:rPr lang="zh-CN" altLang="en-US" noProof="0" smtClean="0"/>
              <a:t>单击图标添加表格</a:t>
            </a:r>
          </a:p>
        </p:txBody>
      </p:sp>
      <p:sp>
        <p:nvSpPr>
          <p:cNvPr id="4" name="Rectangle 7"/>
          <p:cNvSpPr>
            <a:spLocks noGrp="1" noChangeArrowheads="1"/>
          </p:cNvSpPr>
          <p:nvPr>
            <p:ph type="dt" sz="half" idx="10"/>
          </p:nvPr>
        </p:nvSpPr>
        <p:spPr>
          <a:ln/>
        </p:spPr>
        <p:txBody>
          <a:bodyPr/>
          <a:lstStyle>
            <a:lvl1pPr>
              <a:defRPr/>
            </a:lvl1pPr>
          </a:lstStyle>
          <a:p>
            <a:pPr>
              <a:defRPr/>
            </a:pPr>
            <a:fld id="{DEC2D5E3-027D-4FF5-B5D2-15FC288D3780}" type="datetimeFigureOut">
              <a:rPr lang="zh-CN" altLang="en-US"/>
              <a:pPr>
                <a:defRPr/>
              </a:pPr>
              <a:t>2024/5/9</a:t>
            </a:fld>
            <a:endParaRPr lang="zh-CN" altLang="en-US"/>
          </a:p>
        </p:txBody>
      </p:sp>
      <p:sp>
        <p:nvSpPr>
          <p:cNvPr id="5" name="Rectangle 8"/>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9"/>
          <p:cNvSpPr>
            <a:spLocks noGrp="1" noChangeArrowheads="1"/>
          </p:cNvSpPr>
          <p:nvPr>
            <p:ph type="sldNum" sz="quarter" idx="12"/>
          </p:nvPr>
        </p:nvSpPr>
        <p:spPr>
          <a:ln/>
        </p:spPr>
        <p:txBody>
          <a:bodyPr/>
          <a:lstStyle>
            <a:lvl1pPr>
              <a:defRPr/>
            </a:lvl1pPr>
          </a:lstStyle>
          <a:p>
            <a:pPr>
              <a:defRPr/>
            </a:pPr>
            <a:fld id="{13F81697-3CBB-4B8A-83B5-4D34C3B831FE}" type="slidenum">
              <a:rPr lang="zh-CN" altLang="en-US"/>
              <a:pPr>
                <a:defRPr/>
              </a:pPr>
              <a:t>‹#›</a:t>
            </a:fld>
            <a:endParaRPr lang="zh-CN" altLang="en-US"/>
          </a:p>
        </p:txBody>
      </p:sp>
    </p:spTree>
    <p:extLst>
      <p:ext uri="{BB962C8B-B14F-4D97-AF65-F5344CB8AC3E}">
        <p14:creationId xmlns:p14="http://schemas.microsoft.com/office/powerpoint/2010/main" val="1467960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7"/>
          <p:cNvSpPr>
            <a:spLocks noGrp="1" noChangeArrowheads="1"/>
          </p:cNvSpPr>
          <p:nvPr>
            <p:ph type="dt" sz="half" idx="10"/>
          </p:nvPr>
        </p:nvSpPr>
        <p:spPr>
          <a:ln/>
        </p:spPr>
        <p:txBody>
          <a:bodyPr/>
          <a:lstStyle>
            <a:lvl1pPr>
              <a:defRPr/>
            </a:lvl1pPr>
          </a:lstStyle>
          <a:p>
            <a:pPr>
              <a:defRPr/>
            </a:pPr>
            <a:fld id="{6467D2D0-FEC0-44FE-AF90-20FB35760A61}" type="datetimeFigureOut">
              <a:rPr lang="zh-CN" altLang="en-US"/>
              <a:pPr>
                <a:defRPr/>
              </a:pPr>
              <a:t>2024/5/9</a:t>
            </a:fld>
            <a:endParaRPr lang="zh-CN" altLang="en-US"/>
          </a:p>
        </p:txBody>
      </p:sp>
      <p:sp>
        <p:nvSpPr>
          <p:cNvPr id="5" name="Rectangle 8"/>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9"/>
          <p:cNvSpPr>
            <a:spLocks noGrp="1" noChangeArrowheads="1"/>
          </p:cNvSpPr>
          <p:nvPr>
            <p:ph type="sldNum" sz="quarter" idx="12"/>
          </p:nvPr>
        </p:nvSpPr>
        <p:spPr>
          <a:ln/>
        </p:spPr>
        <p:txBody>
          <a:bodyPr/>
          <a:lstStyle>
            <a:lvl1pPr>
              <a:defRPr/>
            </a:lvl1pPr>
          </a:lstStyle>
          <a:p>
            <a:pPr>
              <a:defRPr/>
            </a:pPr>
            <a:fld id="{7631F408-DE07-42FB-BEC4-8CE28196937E}" type="slidenum">
              <a:rPr lang="zh-CN" altLang="en-US"/>
              <a:pPr>
                <a:defRPr/>
              </a:pPr>
              <a:t>‹#›</a:t>
            </a:fld>
            <a:endParaRPr lang="zh-CN" altLang="en-US"/>
          </a:p>
        </p:txBody>
      </p:sp>
    </p:spTree>
    <p:extLst>
      <p:ext uri="{BB962C8B-B14F-4D97-AF65-F5344CB8AC3E}">
        <p14:creationId xmlns:p14="http://schemas.microsoft.com/office/powerpoint/2010/main" val="1294617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7"/>
          <p:cNvSpPr>
            <a:spLocks noGrp="1" noChangeArrowheads="1"/>
          </p:cNvSpPr>
          <p:nvPr>
            <p:ph type="dt" sz="half" idx="10"/>
          </p:nvPr>
        </p:nvSpPr>
        <p:spPr>
          <a:ln/>
        </p:spPr>
        <p:txBody>
          <a:bodyPr/>
          <a:lstStyle>
            <a:lvl1pPr>
              <a:defRPr/>
            </a:lvl1pPr>
          </a:lstStyle>
          <a:p>
            <a:pPr>
              <a:defRPr/>
            </a:pPr>
            <a:fld id="{CB947859-E116-4DCE-AA96-24A9C8552A27}" type="datetimeFigureOut">
              <a:rPr lang="zh-CN" altLang="en-US"/>
              <a:pPr>
                <a:defRPr/>
              </a:pPr>
              <a:t>2024/5/9</a:t>
            </a:fld>
            <a:endParaRPr lang="zh-CN" altLang="en-US"/>
          </a:p>
        </p:txBody>
      </p:sp>
      <p:sp>
        <p:nvSpPr>
          <p:cNvPr id="5" name="Rectangle 8"/>
          <p:cNvSpPr>
            <a:spLocks noGrp="1" noChangeArrowheads="1"/>
          </p:cNvSpPr>
          <p:nvPr>
            <p:ph type="ftr" sz="quarter" idx="11"/>
          </p:nvPr>
        </p:nvSpPr>
        <p:spPr>
          <a:ln/>
        </p:spPr>
        <p:txBody>
          <a:bodyPr/>
          <a:lstStyle>
            <a:lvl1pPr>
              <a:defRPr/>
            </a:lvl1pPr>
          </a:lstStyle>
          <a:p>
            <a:pPr>
              <a:defRPr/>
            </a:pPr>
            <a:endParaRPr lang="zh-CN" altLang="en-US"/>
          </a:p>
        </p:txBody>
      </p:sp>
      <p:sp>
        <p:nvSpPr>
          <p:cNvPr id="6" name="Rectangle 9"/>
          <p:cNvSpPr>
            <a:spLocks noGrp="1" noChangeArrowheads="1"/>
          </p:cNvSpPr>
          <p:nvPr>
            <p:ph type="sldNum" sz="quarter" idx="12"/>
          </p:nvPr>
        </p:nvSpPr>
        <p:spPr>
          <a:ln/>
        </p:spPr>
        <p:txBody>
          <a:bodyPr/>
          <a:lstStyle>
            <a:lvl1pPr>
              <a:defRPr/>
            </a:lvl1pPr>
          </a:lstStyle>
          <a:p>
            <a:pPr>
              <a:defRPr/>
            </a:pPr>
            <a:fld id="{A300CD93-611A-4E21-9C53-86301B9F1120}" type="slidenum">
              <a:rPr lang="zh-CN" altLang="en-US"/>
              <a:pPr>
                <a:defRPr/>
              </a:pPr>
              <a:t>‹#›</a:t>
            </a:fld>
            <a:endParaRPr lang="zh-CN" altLang="en-US"/>
          </a:p>
        </p:txBody>
      </p:sp>
    </p:spTree>
    <p:extLst>
      <p:ext uri="{BB962C8B-B14F-4D97-AF65-F5344CB8AC3E}">
        <p14:creationId xmlns:p14="http://schemas.microsoft.com/office/powerpoint/2010/main" val="1716690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484313"/>
            <a:ext cx="3994150"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14863" y="1484313"/>
            <a:ext cx="3995737" cy="43926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7"/>
          <p:cNvSpPr>
            <a:spLocks noGrp="1" noChangeArrowheads="1"/>
          </p:cNvSpPr>
          <p:nvPr>
            <p:ph type="dt" sz="half" idx="10"/>
          </p:nvPr>
        </p:nvSpPr>
        <p:spPr>
          <a:ln/>
        </p:spPr>
        <p:txBody>
          <a:bodyPr/>
          <a:lstStyle>
            <a:lvl1pPr>
              <a:defRPr/>
            </a:lvl1pPr>
          </a:lstStyle>
          <a:p>
            <a:pPr>
              <a:defRPr/>
            </a:pPr>
            <a:fld id="{20AFAA53-7AA9-472D-ACB8-1F84A95807A6}" type="datetimeFigureOut">
              <a:rPr lang="zh-CN" altLang="en-US"/>
              <a:pPr>
                <a:defRPr/>
              </a:pPr>
              <a:t>2024/5/9</a:t>
            </a:fld>
            <a:endParaRPr lang="zh-CN" altLang="en-US"/>
          </a:p>
        </p:txBody>
      </p:sp>
      <p:sp>
        <p:nvSpPr>
          <p:cNvPr id="6" name="Rectangle 8"/>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9"/>
          <p:cNvSpPr>
            <a:spLocks noGrp="1" noChangeArrowheads="1"/>
          </p:cNvSpPr>
          <p:nvPr>
            <p:ph type="sldNum" sz="quarter" idx="12"/>
          </p:nvPr>
        </p:nvSpPr>
        <p:spPr>
          <a:ln/>
        </p:spPr>
        <p:txBody>
          <a:bodyPr/>
          <a:lstStyle>
            <a:lvl1pPr>
              <a:defRPr/>
            </a:lvl1pPr>
          </a:lstStyle>
          <a:p>
            <a:pPr>
              <a:defRPr/>
            </a:pPr>
            <a:fld id="{208C3299-74EA-477F-AD77-DD6B22688A9A}" type="slidenum">
              <a:rPr lang="zh-CN" altLang="en-US"/>
              <a:pPr>
                <a:defRPr/>
              </a:pPr>
              <a:t>‹#›</a:t>
            </a:fld>
            <a:endParaRPr lang="zh-CN" altLang="en-US"/>
          </a:p>
        </p:txBody>
      </p:sp>
    </p:spTree>
    <p:extLst>
      <p:ext uri="{BB962C8B-B14F-4D97-AF65-F5344CB8AC3E}">
        <p14:creationId xmlns:p14="http://schemas.microsoft.com/office/powerpoint/2010/main" val="1207578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7"/>
          <p:cNvSpPr>
            <a:spLocks noGrp="1" noChangeArrowheads="1"/>
          </p:cNvSpPr>
          <p:nvPr>
            <p:ph type="dt" sz="half" idx="10"/>
          </p:nvPr>
        </p:nvSpPr>
        <p:spPr>
          <a:ln/>
        </p:spPr>
        <p:txBody>
          <a:bodyPr/>
          <a:lstStyle>
            <a:lvl1pPr>
              <a:defRPr/>
            </a:lvl1pPr>
          </a:lstStyle>
          <a:p>
            <a:pPr>
              <a:defRPr/>
            </a:pPr>
            <a:fld id="{415D0708-25A0-4A91-9167-2CF52377DD01}" type="datetimeFigureOut">
              <a:rPr lang="zh-CN" altLang="en-US"/>
              <a:pPr>
                <a:defRPr/>
              </a:pPr>
              <a:t>2024/5/9</a:t>
            </a:fld>
            <a:endParaRPr lang="zh-CN" altLang="en-US"/>
          </a:p>
        </p:txBody>
      </p:sp>
      <p:sp>
        <p:nvSpPr>
          <p:cNvPr id="8" name="Rectangle 8"/>
          <p:cNvSpPr>
            <a:spLocks noGrp="1" noChangeArrowheads="1"/>
          </p:cNvSpPr>
          <p:nvPr>
            <p:ph type="ftr" sz="quarter" idx="11"/>
          </p:nvPr>
        </p:nvSpPr>
        <p:spPr>
          <a:ln/>
        </p:spPr>
        <p:txBody>
          <a:bodyPr/>
          <a:lstStyle>
            <a:lvl1pPr>
              <a:defRPr/>
            </a:lvl1pPr>
          </a:lstStyle>
          <a:p>
            <a:pPr>
              <a:defRPr/>
            </a:pPr>
            <a:endParaRPr lang="zh-CN" altLang="en-US"/>
          </a:p>
        </p:txBody>
      </p:sp>
      <p:sp>
        <p:nvSpPr>
          <p:cNvPr id="9" name="Rectangle 9"/>
          <p:cNvSpPr>
            <a:spLocks noGrp="1" noChangeArrowheads="1"/>
          </p:cNvSpPr>
          <p:nvPr>
            <p:ph type="sldNum" sz="quarter" idx="12"/>
          </p:nvPr>
        </p:nvSpPr>
        <p:spPr>
          <a:ln/>
        </p:spPr>
        <p:txBody>
          <a:bodyPr/>
          <a:lstStyle>
            <a:lvl1pPr>
              <a:defRPr/>
            </a:lvl1pPr>
          </a:lstStyle>
          <a:p>
            <a:pPr>
              <a:defRPr/>
            </a:pPr>
            <a:fld id="{07FEC298-0FCA-4D1B-BD54-D1121EAB599F}" type="slidenum">
              <a:rPr lang="zh-CN" altLang="en-US"/>
              <a:pPr>
                <a:defRPr/>
              </a:pPr>
              <a:t>‹#›</a:t>
            </a:fld>
            <a:endParaRPr lang="zh-CN" altLang="en-US"/>
          </a:p>
        </p:txBody>
      </p:sp>
    </p:spTree>
    <p:extLst>
      <p:ext uri="{BB962C8B-B14F-4D97-AF65-F5344CB8AC3E}">
        <p14:creationId xmlns:p14="http://schemas.microsoft.com/office/powerpoint/2010/main" val="5060222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7"/>
          <p:cNvSpPr>
            <a:spLocks noGrp="1" noChangeArrowheads="1"/>
          </p:cNvSpPr>
          <p:nvPr>
            <p:ph type="dt" sz="half" idx="10"/>
          </p:nvPr>
        </p:nvSpPr>
        <p:spPr>
          <a:ln/>
        </p:spPr>
        <p:txBody>
          <a:bodyPr/>
          <a:lstStyle>
            <a:lvl1pPr>
              <a:defRPr/>
            </a:lvl1pPr>
          </a:lstStyle>
          <a:p>
            <a:pPr>
              <a:defRPr/>
            </a:pPr>
            <a:fld id="{D1AA1132-4992-425D-9847-4FF5EE72CD53}" type="datetimeFigureOut">
              <a:rPr lang="zh-CN" altLang="en-US"/>
              <a:pPr>
                <a:defRPr/>
              </a:pPr>
              <a:t>2024/5/9</a:t>
            </a:fld>
            <a:endParaRPr lang="zh-CN" altLang="en-US"/>
          </a:p>
        </p:txBody>
      </p:sp>
      <p:sp>
        <p:nvSpPr>
          <p:cNvPr id="4" name="Rectangle 8"/>
          <p:cNvSpPr>
            <a:spLocks noGrp="1" noChangeArrowheads="1"/>
          </p:cNvSpPr>
          <p:nvPr>
            <p:ph type="ftr" sz="quarter" idx="11"/>
          </p:nvPr>
        </p:nvSpPr>
        <p:spPr>
          <a:ln/>
        </p:spPr>
        <p:txBody>
          <a:bodyPr/>
          <a:lstStyle>
            <a:lvl1pPr>
              <a:defRPr/>
            </a:lvl1pPr>
          </a:lstStyle>
          <a:p>
            <a:pPr>
              <a:defRPr/>
            </a:pPr>
            <a:endParaRPr lang="zh-CN" altLang="en-US"/>
          </a:p>
        </p:txBody>
      </p:sp>
      <p:sp>
        <p:nvSpPr>
          <p:cNvPr id="5" name="Rectangle 9"/>
          <p:cNvSpPr>
            <a:spLocks noGrp="1" noChangeArrowheads="1"/>
          </p:cNvSpPr>
          <p:nvPr>
            <p:ph type="sldNum" sz="quarter" idx="12"/>
          </p:nvPr>
        </p:nvSpPr>
        <p:spPr>
          <a:ln/>
        </p:spPr>
        <p:txBody>
          <a:bodyPr/>
          <a:lstStyle>
            <a:lvl1pPr>
              <a:defRPr/>
            </a:lvl1pPr>
          </a:lstStyle>
          <a:p>
            <a:pPr>
              <a:defRPr/>
            </a:pPr>
            <a:fld id="{3837BA2F-3226-453B-A7A7-B25280FA8E6A}" type="slidenum">
              <a:rPr lang="zh-CN" altLang="en-US"/>
              <a:pPr>
                <a:defRPr/>
              </a:pPr>
              <a:t>‹#›</a:t>
            </a:fld>
            <a:endParaRPr lang="zh-CN" altLang="en-US"/>
          </a:p>
        </p:txBody>
      </p:sp>
    </p:spTree>
    <p:extLst>
      <p:ext uri="{BB962C8B-B14F-4D97-AF65-F5344CB8AC3E}">
        <p14:creationId xmlns:p14="http://schemas.microsoft.com/office/powerpoint/2010/main" val="2818949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7"/>
          <p:cNvSpPr>
            <a:spLocks noGrp="1" noChangeArrowheads="1"/>
          </p:cNvSpPr>
          <p:nvPr>
            <p:ph type="dt" sz="half" idx="10"/>
          </p:nvPr>
        </p:nvSpPr>
        <p:spPr>
          <a:ln/>
        </p:spPr>
        <p:txBody>
          <a:bodyPr/>
          <a:lstStyle>
            <a:lvl1pPr>
              <a:defRPr/>
            </a:lvl1pPr>
          </a:lstStyle>
          <a:p>
            <a:pPr>
              <a:defRPr/>
            </a:pPr>
            <a:fld id="{94E61C51-C496-4587-AD99-C039EBE3A8B8}" type="datetimeFigureOut">
              <a:rPr lang="zh-CN" altLang="en-US"/>
              <a:pPr>
                <a:defRPr/>
              </a:pPr>
              <a:t>2024/5/9</a:t>
            </a:fld>
            <a:endParaRPr lang="zh-CN" altLang="en-US"/>
          </a:p>
        </p:txBody>
      </p:sp>
      <p:sp>
        <p:nvSpPr>
          <p:cNvPr id="3" name="Rectangle 8"/>
          <p:cNvSpPr>
            <a:spLocks noGrp="1" noChangeArrowheads="1"/>
          </p:cNvSpPr>
          <p:nvPr>
            <p:ph type="ftr" sz="quarter" idx="11"/>
          </p:nvPr>
        </p:nvSpPr>
        <p:spPr>
          <a:ln/>
        </p:spPr>
        <p:txBody>
          <a:bodyPr/>
          <a:lstStyle>
            <a:lvl1pPr>
              <a:defRPr/>
            </a:lvl1pPr>
          </a:lstStyle>
          <a:p>
            <a:pPr>
              <a:defRPr/>
            </a:pPr>
            <a:endParaRPr lang="zh-CN" altLang="en-US"/>
          </a:p>
        </p:txBody>
      </p:sp>
      <p:sp>
        <p:nvSpPr>
          <p:cNvPr id="4" name="Rectangle 9"/>
          <p:cNvSpPr>
            <a:spLocks noGrp="1" noChangeArrowheads="1"/>
          </p:cNvSpPr>
          <p:nvPr>
            <p:ph type="sldNum" sz="quarter" idx="12"/>
          </p:nvPr>
        </p:nvSpPr>
        <p:spPr>
          <a:ln/>
        </p:spPr>
        <p:txBody>
          <a:bodyPr/>
          <a:lstStyle>
            <a:lvl1pPr>
              <a:defRPr/>
            </a:lvl1pPr>
          </a:lstStyle>
          <a:p>
            <a:pPr>
              <a:defRPr/>
            </a:pPr>
            <a:fld id="{84CB75EF-7B1B-4349-BEF6-8395D35C0B0B}" type="slidenum">
              <a:rPr lang="zh-CN" altLang="en-US"/>
              <a:pPr>
                <a:defRPr/>
              </a:pPr>
              <a:t>‹#›</a:t>
            </a:fld>
            <a:endParaRPr lang="zh-CN" altLang="en-US"/>
          </a:p>
        </p:txBody>
      </p:sp>
    </p:spTree>
    <p:extLst>
      <p:ext uri="{BB962C8B-B14F-4D97-AF65-F5344CB8AC3E}">
        <p14:creationId xmlns:p14="http://schemas.microsoft.com/office/powerpoint/2010/main" val="32464376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dt" sz="half" idx="10"/>
          </p:nvPr>
        </p:nvSpPr>
        <p:spPr>
          <a:ln/>
        </p:spPr>
        <p:txBody>
          <a:bodyPr/>
          <a:lstStyle>
            <a:lvl1pPr>
              <a:defRPr/>
            </a:lvl1pPr>
          </a:lstStyle>
          <a:p>
            <a:pPr>
              <a:defRPr/>
            </a:pPr>
            <a:fld id="{665A52E7-2C83-46CB-8486-A7A03BB78EB8}" type="datetimeFigureOut">
              <a:rPr lang="zh-CN" altLang="en-US"/>
              <a:pPr>
                <a:defRPr/>
              </a:pPr>
              <a:t>2024/5/9</a:t>
            </a:fld>
            <a:endParaRPr lang="zh-CN" altLang="en-US"/>
          </a:p>
        </p:txBody>
      </p:sp>
      <p:sp>
        <p:nvSpPr>
          <p:cNvPr id="6" name="Rectangle 8"/>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9"/>
          <p:cNvSpPr>
            <a:spLocks noGrp="1" noChangeArrowheads="1"/>
          </p:cNvSpPr>
          <p:nvPr>
            <p:ph type="sldNum" sz="quarter" idx="12"/>
          </p:nvPr>
        </p:nvSpPr>
        <p:spPr>
          <a:ln/>
        </p:spPr>
        <p:txBody>
          <a:bodyPr/>
          <a:lstStyle>
            <a:lvl1pPr>
              <a:defRPr/>
            </a:lvl1pPr>
          </a:lstStyle>
          <a:p>
            <a:pPr>
              <a:defRPr/>
            </a:pPr>
            <a:fld id="{49313EC8-B105-4946-9BD2-76D1720280BC}" type="slidenum">
              <a:rPr lang="zh-CN" altLang="en-US"/>
              <a:pPr>
                <a:defRPr/>
              </a:pPr>
              <a:t>‹#›</a:t>
            </a:fld>
            <a:endParaRPr lang="zh-CN" altLang="en-US"/>
          </a:p>
        </p:txBody>
      </p:sp>
    </p:spTree>
    <p:extLst>
      <p:ext uri="{BB962C8B-B14F-4D97-AF65-F5344CB8AC3E}">
        <p14:creationId xmlns:p14="http://schemas.microsoft.com/office/powerpoint/2010/main" val="27997852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7"/>
          <p:cNvSpPr>
            <a:spLocks noGrp="1" noChangeArrowheads="1"/>
          </p:cNvSpPr>
          <p:nvPr>
            <p:ph type="dt" sz="half" idx="10"/>
          </p:nvPr>
        </p:nvSpPr>
        <p:spPr>
          <a:ln/>
        </p:spPr>
        <p:txBody>
          <a:bodyPr/>
          <a:lstStyle>
            <a:lvl1pPr>
              <a:defRPr/>
            </a:lvl1pPr>
          </a:lstStyle>
          <a:p>
            <a:pPr>
              <a:defRPr/>
            </a:pPr>
            <a:fld id="{E5AC7EB2-EA20-47D9-93FC-8BF70107E90D}" type="datetimeFigureOut">
              <a:rPr lang="zh-CN" altLang="en-US"/>
              <a:pPr>
                <a:defRPr/>
              </a:pPr>
              <a:t>2024/5/9</a:t>
            </a:fld>
            <a:endParaRPr lang="zh-CN" altLang="en-US"/>
          </a:p>
        </p:txBody>
      </p:sp>
      <p:sp>
        <p:nvSpPr>
          <p:cNvPr id="6" name="Rectangle 8"/>
          <p:cNvSpPr>
            <a:spLocks noGrp="1" noChangeArrowheads="1"/>
          </p:cNvSpPr>
          <p:nvPr>
            <p:ph type="ftr" sz="quarter" idx="11"/>
          </p:nvPr>
        </p:nvSpPr>
        <p:spPr>
          <a:ln/>
        </p:spPr>
        <p:txBody>
          <a:bodyPr/>
          <a:lstStyle>
            <a:lvl1pPr>
              <a:defRPr/>
            </a:lvl1pPr>
          </a:lstStyle>
          <a:p>
            <a:pPr>
              <a:defRPr/>
            </a:pPr>
            <a:endParaRPr lang="zh-CN" altLang="en-US"/>
          </a:p>
        </p:txBody>
      </p:sp>
      <p:sp>
        <p:nvSpPr>
          <p:cNvPr id="7" name="Rectangle 9"/>
          <p:cNvSpPr>
            <a:spLocks noGrp="1" noChangeArrowheads="1"/>
          </p:cNvSpPr>
          <p:nvPr>
            <p:ph type="sldNum" sz="quarter" idx="12"/>
          </p:nvPr>
        </p:nvSpPr>
        <p:spPr>
          <a:ln/>
        </p:spPr>
        <p:txBody>
          <a:bodyPr/>
          <a:lstStyle>
            <a:lvl1pPr>
              <a:defRPr/>
            </a:lvl1pPr>
          </a:lstStyle>
          <a:p>
            <a:pPr>
              <a:defRPr/>
            </a:pPr>
            <a:fld id="{020A1BA0-B2AE-4C5B-AADD-1A72C15F6109}" type="slidenum">
              <a:rPr lang="zh-CN" altLang="en-US"/>
              <a:pPr>
                <a:defRPr/>
              </a:pPr>
              <a:t>‹#›</a:t>
            </a:fld>
            <a:endParaRPr lang="zh-CN" altLang="en-US"/>
          </a:p>
        </p:txBody>
      </p:sp>
    </p:spTree>
    <p:extLst>
      <p:ext uri="{BB962C8B-B14F-4D97-AF65-F5344CB8AC3E}">
        <p14:creationId xmlns:p14="http://schemas.microsoft.com/office/powerpoint/2010/main" val="34936704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ChangeArrowheads="1"/>
          </p:cNvSpPr>
          <p:nvPr/>
        </p:nvSpPr>
        <p:spPr bwMode="auto">
          <a:xfrm>
            <a:off x="0" y="1125538"/>
            <a:ext cx="2133600" cy="101600"/>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smtClean="0"/>
          </a:p>
        </p:txBody>
      </p:sp>
      <p:sp>
        <p:nvSpPr>
          <p:cNvPr id="1027" name="Rectangle 3"/>
          <p:cNvSpPr>
            <a:spLocks noChangeArrowheads="1"/>
          </p:cNvSpPr>
          <p:nvPr/>
        </p:nvSpPr>
        <p:spPr bwMode="auto">
          <a:xfrm>
            <a:off x="1447800" y="1125538"/>
            <a:ext cx="7239000" cy="101600"/>
          </a:xfrm>
          <a:prstGeom prst="rect">
            <a:avLst/>
          </a:prstGeom>
          <a:gradFill rotWithShape="0">
            <a:gsLst>
              <a:gs pos="0">
                <a:schemeClr val="accent2"/>
              </a:gs>
              <a:gs pos="100000">
                <a:schemeClr val="bg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endParaRPr lang="zh-CN" altLang="zh-CN" sz="2400" smtClean="0"/>
          </a:p>
        </p:txBody>
      </p:sp>
      <p:sp>
        <p:nvSpPr>
          <p:cNvPr id="1028" name="Rectangle 4"/>
          <p:cNvSpPr>
            <a:spLocks noGrp="1" noChangeArrowheads="1"/>
          </p:cNvSpPr>
          <p:nvPr>
            <p:ph type="title"/>
          </p:nvPr>
        </p:nvSpPr>
        <p:spPr bwMode="auto">
          <a:xfrm>
            <a:off x="1042988" y="404813"/>
            <a:ext cx="561657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9" name="Rectangle 5"/>
          <p:cNvSpPr>
            <a:spLocks noGrp="1" noChangeArrowheads="1"/>
          </p:cNvSpPr>
          <p:nvPr>
            <p:ph type="body" idx="1"/>
          </p:nvPr>
        </p:nvSpPr>
        <p:spPr bwMode="auto">
          <a:xfrm>
            <a:off x="468313" y="1484313"/>
            <a:ext cx="8142287" cy="439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pic>
        <p:nvPicPr>
          <p:cNvPr id="1030" name="Picture 6" descr="towe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42088" y="188913"/>
            <a:ext cx="1990725" cy="109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23" name="Rectangle 7"/>
          <p:cNvSpPr>
            <a:spLocks noGrp="1" noChangeArrowheads="1"/>
          </p:cNvSpPr>
          <p:nvPr>
            <p:ph type="dt" sz="half" idx="2"/>
          </p:nvPr>
        </p:nvSpPr>
        <p:spPr bwMode="auto">
          <a:xfrm>
            <a:off x="611188" y="6284913"/>
            <a:ext cx="1293812"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fontAlgn="auto" hangingPunct="1">
              <a:spcBef>
                <a:spcPts val="0"/>
              </a:spcBef>
              <a:spcAft>
                <a:spcPts val="0"/>
              </a:spcAft>
              <a:defRPr sz="1600">
                <a:latin typeface="+mn-lt"/>
                <a:ea typeface="宋体" pitchFamily="2" charset="-122"/>
              </a:defRPr>
            </a:lvl1pPr>
          </a:lstStyle>
          <a:p>
            <a:pPr>
              <a:defRPr/>
            </a:pPr>
            <a:fld id="{74BCCD4C-A041-4EB3-923A-7FF920CAACE9}" type="datetimeFigureOut">
              <a:rPr lang="zh-CN" altLang="en-US"/>
              <a:pPr>
                <a:defRPr/>
              </a:pPr>
              <a:t>2024/5/9</a:t>
            </a:fld>
            <a:endParaRPr lang="zh-CN" altLang="en-US"/>
          </a:p>
        </p:txBody>
      </p:sp>
      <p:sp>
        <p:nvSpPr>
          <p:cNvPr id="188424" name="Rectangle 8"/>
          <p:cNvSpPr>
            <a:spLocks noGrp="1" noChangeArrowheads="1"/>
          </p:cNvSpPr>
          <p:nvPr>
            <p:ph type="ftr" sz="quarter" idx="3"/>
          </p:nvPr>
        </p:nvSpPr>
        <p:spPr bwMode="auto">
          <a:xfrm>
            <a:off x="2051050" y="6202363"/>
            <a:ext cx="5257800" cy="539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fontAlgn="auto" hangingPunct="1">
              <a:spcBef>
                <a:spcPts val="0"/>
              </a:spcBef>
              <a:spcAft>
                <a:spcPts val="0"/>
              </a:spcAft>
              <a:defRPr sz="1600">
                <a:latin typeface="Arial" charset="0"/>
                <a:ea typeface="宋体" pitchFamily="2" charset="-122"/>
              </a:defRPr>
            </a:lvl1pPr>
          </a:lstStyle>
          <a:p>
            <a:pPr>
              <a:defRPr/>
            </a:pPr>
            <a:endParaRPr lang="zh-CN" altLang="en-US"/>
          </a:p>
        </p:txBody>
      </p:sp>
      <p:sp>
        <p:nvSpPr>
          <p:cNvPr id="188425" name="Rectangle 9"/>
          <p:cNvSpPr>
            <a:spLocks noGrp="1" noChangeArrowheads="1"/>
          </p:cNvSpPr>
          <p:nvPr>
            <p:ph type="sldNum" sz="quarter" idx="4"/>
          </p:nvPr>
        </p:nvSpPr>
        <p:spPr bwMode="auto">
          <a:xfrm>
            <a:off x="7524750" y="6284913"/>
            <a:ext cx="93345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600"/>
            </a:lvl1pPr>
          </a:lstStyle>
          <a:p>
            <a:pPr>
              <a:defRPr/>
            </a:pPr>
            <a:fld id="{A148C5C3-DF0A-43C3-9B71-2446E1CBB491}" type="slidenum">
              <a:rPr lang="zh-CN" altLang="en-US"/>
              <a:pPr>
                <a:defRPr/>
              </a:pPr>
              <a:t>‹#›</a:t>
            </a:fld>
            <a:endParaRPr lang="zh-CN" altLang="en-US"/>
          </a:p>
        </p:txBody>
      </p:sp>
      <p:pic>
        <p:nvPicPr>
          <p:cNvPr id="1034"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4288" y="6092825"/>
            <a:ext cx="9117012" cy="28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5" name="Picture 11" descr="校徽"/>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06388" y="261938"/>
            <a:ext cx="665162"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34"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 id="2147484031" r:id="rId12"/>
    <p:sldLayoutId id="2147484032" r:id="rId13"/>
    <p:sldLayoutId id="2147484033" r:id="rId14"/>
  </p:sldLayoutIdLst>
  <p:txStyles>
    <p:title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Arial" charset="0"/>
          <a:ea typeface="宋体" pitchFamily="2" charset="-122"/>
        </a:defRPr>
      </a:lvl2pPr>
      <a:lvl3pPr algn="ctr" rtl="0" eaLnBrk="0" fontAlgn="base" hangingPunct="0">
        <a:spcBef>
          <a:spcPct val="0"/>
        </a:spcBef>
        <a:spcAft>
          <a:spcPct val="0"/>
        </a:spcAft>
        <a:defRPr sz="3200">
          <a:solidFill>
            <a:schemeClr val="tx1"/>
          </a:solidFill>
          <a:latin typeface="Arial" charset="0"/>
          <a:ea typeface="宋体" pitchFamily="2" charset="-122"/>
        </a:defRPr>
      </a:lvl3pPr>
      <a:lvl4pPr algn="ctr" rtl="0" eaLnBrk="0" fontAlgn="base" hangingPunct="0">
        <a:spcBef>
          <a:spcPct val="0"/>
        </a:spcBef>
        <a:spcAft>
          <a:spcPct val="0"/>
        </a:spcAft>
        <a:defRPr sz="3200">
          <a:solidFill>
            <a:schemeClr val="tx1"/>
          </a:solidFill>
          <a:latin typeface="Arial" charset="0"/>
          <a:ea typeface="宋体" pitchFamily="2" charset="-122"/>
        </a:defRPr>
      </a:lvl4pPr>
      <a:lvl5pPr algn="ctr" rtl="0" eaLnBrk="0" fontAlgn="base" hangingPunct="0">
        <a:spcBef>
          <a:spcPct val="0"/>
        </a:spcBef>
        <a:spcAft>
          <a:spcPct val="0"/>
        </a:spcAft>
        <a:defRPr sz="3200">
          <a:solidFill>
            <a:schemeClr val="tx1"/>
          </a:solidFill>
          <a:latin typeface="Arial" charset="0"/>
          <a:ea typeface="宋体" pitchFamily="2" charset="-122"/>
        </a:defRPr>
      </a:lvl5pPr>
      <a:lvl6pPr marL="457200" algn="ctr" rtl="0" eaLnBrk="1" fontAlgn="base" hangingPunct="1">
        <a:spcBef>
          <a:spcPct val="0"/>
        </a:spcBef>
        <a:spcAft>
          <a:spcPct val="0"/>
        </a:spcAft>
        <a:defRPr sz="3200">
          <a:solidFill>
            <a:schemeClr val="tx1"/>
          </a:solidFill>
          <a:latin typeface="Arial" charset="0"/>
          <a:ea typeface="宋体" pitchFamily="2" charset="-122"/>
        </a:defRPr>
      </a:lvl6pPr>
      <a:lvl7pPr marL="914400" algn="ctr" rtl="0" eaLnBrk="1" fontAlgn="base" hangingPunct="1">
        <a:spcBef>
          <a:spcPct val="0"/>
        </a:spcBef>
        <a:spcAft>
          <a:spcPct val="0"/>
        </a:spcAft>
        <a:defRPr sz="3200">
          <a:solidFill>
            <a:schemeClr val="tx1"/>
          </a:solidFill>
          <a:latin typeface="Arial" charset="0"/>
          <a:ea typeface="宋体" pitchFamily="2" charset="-122"/>
        </a:defRPr>
      </a:lvl7pPr>
      <a:lvl8pPr marL="1371600" algn="ctr" rtl="0" eaLnBrk="1" fontAlgn="base" hangingPunct="1">
        <a:spcBef>
          <a:spcPct val="0"/>
        </a:spcBef>
        <a:spcAft>
          <a:spcPct val="0"/>
        </a:spcAft>
        <a:defRPr sz="3200">
          <a:solidFill>
            <a:schemeClr val="tx1"/>
          </a:solidFill>
          <a:latin typeface="Arial" charset="0"/>
          <a:ea typeface="宋体" pitchFamily="2" charset="-122"/>
        </a:defRPr>
      </a:lvl8pPr>
      <a:lvl9pPr marL="1828800" algn="ctr" rtl="0" eaLnBrk="1" fontAlgn="base" hangingPunct="1">
        <a:spcBef>
          <a:spcPct val="0"/>
        </a:spcBef>
        <a:spcAft>
          <a:spcPct val="0"/>
        </a:spcAft>
        <a:defRPr sz="3200">
          <a:solidFill>
            <a:schemeClr val="tx1"/>
          </a:solidFill>
          <a:latin typeface="Arial" charset="0"/>
          <a:ea typeface="宋体" pitchFamily="2" charset="-122"/>
        </a:defRPr>
      </a:lvl9pPr>
    </p:titleStyle>
    <p:body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楷体" pitchFamily="49" charset="-122"/>
          <a:cs typeface="+mn-cs"/>
        </a:defRPr>
      </a:lvl1pPr>
      <a:lvl2pPr marL="889000" indent="-439738"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楷体" pitchFamily="49" charset="-122"/>
        </a:defRPr>
      </a:lvl2pPr>
      <a:lvl3pPr marL="1293813"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楷体" pitchFamily="49" charset="-122"/>
        </a:defRPr>
      </a:lvl3pPr>
      <a:lvl4pPr marL="1681163" indent="-385763"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楷体" pitchFamily="49" charset="-122"/>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楷体" pitchFamily="49" charset="-122"/>
        </a:defRPr>
      </a:lvl5pPr>
      <a:lvl6pPr marL="25273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image" Target="../media/image149.wmf"/><Relationship Id="rId3" Type="http://schemas.openxmlformats.org/officeDocument/2006/relationships/oleObject" Target="../embeddings/oleObject109.bin"/><Relationship Id="rId7" Type="http://schemas.openxmlformats.org/officeDocument/2006/relationships/oleObject" Target="../embeddings/oleObject111.bin"/><Relationship Id="rId2" Type="http://schemas.openxmlformats.org/officeDocument/2006/relationships/slideLayout" Target="../slideLayouts/slideLayout6.xml"/><Relationship Id="rId1" Type="http://schemas.openxmlformats.org/officeDocument/2006/relationships/vmlDrawing" Target="../drawings/vmlDrawing26.vml"/><Relationship Id="rId6" Type="http://schemas.openxmlformats.org/officeDocument/2006/relationships/image" Target="../media/image148.wmf"/><Relationship Id="rId5" Type="http://schemas.openxmlformats.org/officeDocument/2006/relationships/oleObject" Target="../embeddings/oleObject110.bin"/><Relationship Id="rId10" Type="http://schemas.openxmlformats.org/officeDocument/2006/relationships/image" Target="../media/image150.wmf"/><Relationship Id="rId4" Type="http://schemas.openxmlformats.org/officeDocument/2006/relationships/image" Target="../media/image147.wmf"/><Relationship Id="rId9" Type="http://schemas.openxmlformats.org/officeDocument/2006/relationships/oleObject" Target="../embeddings/oleObject112.bin"/></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13.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151.emf"/></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vmlDrawing" Target="../drawings/vmlDrawing28.vml"/><Relationship Id="rId5" Type="http://schemas.openxmlformats.org/officeDocument/2006/relationships/image" Target="../media/image152.wmf"/><Relationship Id="rId4" Type="http://schemas.openxmlformats.org/officeDocument/2006/relationships/oleObject" Target="../embeddings/oleObject114.bin"/></Relationships>
</file>

<file path=ppt/slides/_rels/slide104.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oleObject" Target="../embeddings/oleObject115.bin"/><Relationship Id="rId7"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vmlDrawing" Target="../drawings/vmlDrawing29.vml"/><Relationship Id="rId6" Type="http://schemas.openxmlformats.org/officeDocument/2006/relationships/image" Target="../media/image154.emf"/><Relationship Id="rId5" Type="http://schemas.openxmlformats.org/officeDocument/2006/relationships/oleObject" Target="../embeddings/oleObject116.bin"/><Relationship Id="rId4" Type="http://schemas.openxmlformats.org/officeDocument/2006/relationships/image" Target="../media/image153.emf"/></Relationships>
</file>

<file path=ppt/slides/_rels/slide105.xml.rels><?xml version="1.0" encoding="UTF-8" standalone="yes"?>
<Relationships xmlns="http://schemas.openxmlformats.org/package/2006/relationships"><Relationship Id="rId8" Type="http://schemas.openxmlformats.org/officeDocument/2006/relationships/image" Target="../media/image158.emf"/><Relationship Id="rId3" Type="http://schemas.openxmlformats.org/officeDocument/2006/relationships/oleObject" Target="../embeddings/oleObject118.bin"/><Relationship Id="rId7"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vmlDrawing" Target="../drawings/vmlDrawing30.vml"/><Relationship Id="rId6" Type="http://schemas.openxmlformats.org/officeDocument/2006/relationships/image" Target="../media/image157.emf"/><Relationship Id="rId5" Type="http://schemas.openxmlformats.org/officeDocument/2006/relationships/oleObject" Target="../embeddings/oleObject119.bin"/><Relationship Id="rId4" Type="http://schemas.openxmlformats.org/officeDocument/2006/relationships/image" Target="../media/image156.emf"/></Relationships>
</file>

<file path=ppt/slides/_rels/slide106.xml.rels><?xml version="1.0" encoding="UTF-8" standalone="yes"?>
<Relationships xmlns="http://schemas.openxmlformats.org/package/2006/relationships"><Relationship Id="rId8" Type="http://schemas.openxmlformats.org/officeDocument/2006/relationships/image" Target="../media/image161.emf"/><Relationship Id="rId3" Type="http://schemas.openxmlformats.org/officeDocument/2006/relationships/oleObject" Target="../embeddings/oleObject121.bin"/><Relationship Id="rId7" Type="http://schemas.openxmlformats.org/officeDocument/2006/relationships/oleObject" Target="../embeddings/oleObject123.bin"/><Relationship Id="rId12" Type="http://schemas.openxmlformats.org/officeDocument/2006/relationships/image" Target="../media/image163.emf"/><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160.emf"/><Relationship Id="rId11" Type="http://schemas.openxmlformats.org/officeDocument/2006/relationships/oleObject" Target="../embeddings/oleObject125.bin"/><Relationship Id="rId5" Type="http://schemas.openxmlformats.org/officeDocument/2006/relationships/oleObject" Target="../embeddings/oleObject122.bin"/><Relationship Id="rId10" Type="http://schemas.openxmlformats.org/officeDocument/2006/relationships/image" Target="../media/image162.emf"/><Relationship Id="rId4" Type="http://schemas.openxmlformats.org/officeDocument/2006/relationships/image" Target="../media/image159.emf"/><Relationship Id="rId9" Type="http://schemas.openxmlformats.org/officeDocument/2006/relationships/oleObject" Target="../embeddings/oleObject124.bin"/></Relationships>
</file>

<file path=ppt/slides/_rels/slide107.xml.rels><?xml version="1.0" encoding="UTF-8" standalone="yes"?>
<Relationships xmlns="http://schemas.openxmlformats.org/package/2006/relationships"><Relationship Id="rId8" Type="http://schemas.openxmlformats.org/officeDocument/2006/relationships/image" Target="../media/image166.emf"/><Relationship Id="rId3" Type="http://schemas.openxmlformats.org/officeDocument/2006/relationships/oleObject" Target="../embeddings/oleObject126.bin"/><Relationship Id="rId7" Type="http://schemas.openxmlformats.org/officeDocument/2006/relationships/oleObject" Target="../embeddings/oleObject128.bin"/><Relationship Id="rId2" Type="http://schemas.openxmlformats.org/officeDocument/2006/relationships/slideLayout" Target="../slideLayouts/slideLayout2.xml"/><Relationship Id="rId1" Type="http://schemas.openxmlformats.org/officeDocument/2006/relationships/vmlDrawing" Target="../drawings/vmlDrawing32.vml"/><Relationship Id="rId6" Type="http://schemas.openxmlformats.org/officeDocument/2006/relationships/image" Target="../media/image165.emf"/><Relationship Id="rId5" Type="http://schemas.openxmlformats.org/officeDocument/2006/relationships/oleObject" Target="../embeddings/oleObject127.bin"/><Relationship Id="rId4" Type="http://schemas.openxmlformats.org/officeDocument/2006/relationships/image" Target="../media/image164.emf"/></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oleObject" Target="../embeddings/oleObject131.bin"/><Relationship Id="rId13" Type="http://schemas.openxmlformats.org/officeDocument/2006/relationships/image" Target="../media/image171.emf"/><Relationship Id="rId18" Type="http://schemas.openxmlformats.org/officeDocument/2006/relationships/oleObject" Target="../embeddings/oleObject136.bin"/><Relationship Id="rId3" Type="http://schemas.openxmlformats.org/officeDocument/2006/relationships/notesSlide" Target="../notesSlides/notesSlide17.xml"/><Relationship Id="rId7" Type="http://schemas.openxmlformats.org/officeDocument/2006/relationships/image" Target="../media/image168.emf"/><Relationship Id="rId12" Type="http://schemas.openxmlformats.org/officeDocument/2006/relationships/oleObject" Target="../embeddings/oleObject133.bin"/><Relationship Id="rId17" Type="http://schemas.openxmlformats.org/officeDocument/2006/relationships/image" Target="../media/image173.emf"/><Relationship Id="rId2" Type="http://schemas.openxmlformats.org/officeDocument/2006/relationships/slideLayout" Target="../slideLayouts/slideLayout6.xml"/><Relationship Id="rId16" Type="http://schemas.openxmlformats.org/officeDocument/2006/relationships/oleObject" Target="../embeddings/oleObject135.bin"/><Relationship Id="rId1" Type="http://schemas.openxmlformats.org/officeDocument/2006/relationships/vmlDrawing" Target="../drawings/vmlDrawing33.vml"/><Relationship Id="rId6" Type="http://schemas.openxmlformats.org/officeDocument/2006/relationships/oleObject" Target="../embeddings/oleObject130.bin"/><Relationship Id="rId11" Type="http://schemas.openxmlformats.org/officeDocument/2006/relationships/image" Target="../media/image170.emf"/><Relationship Id="rId5" Type="http://schemas.openxmlformats.org/officeDocument/2006/relationships/image" Target="../media/image167.emf"/><Relationship Id="rId15" Type="http://schemas.openxmlformats.org/officeDocument/2006/relationships/image" Target="../media/image172.emf"/><Relationship Id="rId10" Type="http://schemas.openxmlformats.org/officeDocument/2006/relationships/oleObject" Target="../embeddings/oleObject132.bin"/><Relationship Id="rId19" Type="http://schemas.openxmlformats.org/officeDocument/2006/relationships/image" Target="../media/image174.emf"/><Relationship Id="rId4" Type="http://schemas.openxmlformats.org/officeDocument/2006/relationships/oleObject" Target="../embeddings/oleObject129.bin"/><Relationship Id="rId9" Type="http://schemas.openxmlformats.org/officeDocument/2006/relationships/image" Target="../media/image169.emf"/><Relationship Id="rId14" Type="http://schemas.openxmlformats.org/officeDocument/2006/relationships/oleObject" Target="../embeddings/oleObject134.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7.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emf"/><Relationship Id="rId4" Type="http://schemas.openxmlformats.org/officeDocument/2006/relationships/oleObject" Target="../embeddings/oleObject2.bin"/></Relationships>
</file>

<file path=ppt/slides/_rels/slide110.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slideLayout" Target="../slideLayouts/slideLayout2.xml"/><Relationship Id="rId1" Type="http://schemas.openxmlformats.org/officeDocument/2006/relationships/vmlDrawing" Target="../drawings/vmlDrawing34.vml"/><Relationship Id="rId5" Type="http://schemas.openxmlformats.org/officeDocument/2006/relationships/image" Target="../media/image175.emf"/><Relationship Id="rId4" Type="http://schemas.openxmlformats.org/officeDocument/2006/relationships/oleObject" Target="../embeddings/oleObject137.bin"/></Relationships>
</file>

<file path=ppt/slides/_rels/slide111.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38.bin"/><Relationship Id="rId2" Type="http://schemas.openxmlformats.org/officeDocument/2006/relationships/slideLayout" Target="../slideLayouts/slideLayout2.xml"/><Relationship Id="rId1" Type="http://schemas.openxmlformats.org/officeDocument/2006/relationships/vmlDrawing" Target="../drawings/vmlDrawing35.vml"/><Relationship Id="rId6" Type="http://schemas.openxmlformats.org/officeDocument/2006/relationships/image" Target="../media/image179.emf"/><Relationship Id="rId5" Type="http://schemas.openxmlformats.org/officeDocument/2006/relationships/oleObject" Target="../embeddings/oleObject139.bin"/><Relationship Id="rId4" Type="http://schemas.openxmlformats.org/officeDocument/2006/relationships/image" Target="../media/image178.emf"/></Relationships>
</file>

<file path=ppt/slides/_rels/slide113.xml.rels><?xml version="1.0" encoding="UTF-8" standalone="yes"?>
<Relationships xmlns="http://schemas.openxmlformats.org/package/2006/relationships"><Relationship Id="rId8" Type="http://schemas.openxmlformats.org/officeDocument/2006/relationships/image" Target="../media/image182.emf"/><Relationship Id="rId13" Type="http://schemas.openxmlformats.org/officeDocument/2006/relationships/oleObject" Target="../embeddings/oleObject145.bin"/><Relationship Id="rId3" Type="http://schemas.openxmlformats.org/officeDocument/2006/relationships/oleObject" Target="../embeddings/oleObject140.bin"/><Relationship Id="rId7" Type="http://schemas.openxmlformats.org/officeDocument/2006/relationships/oleObject" Target="../embeddings/oleObject142.bin"/><Relationship Id="rId12" Type="http://schemas.openxmlformats.org/officeDocument/2006/relationships/image" Target="../media/image184.emf"/><Relationship Id="rId2" Type="http://schemas.openxmlformats.org/officeDocument/2006/relationships/slideLayout" Target="../slideLayouts/slideLayout2.xml"/><Relationship Id="rId16" Type="http://schemas.openxmlformats.org/officeDocument/2006/relationships/image" Target="../media/image186.emf"/><Relationship Id="rId1" Type="http://schemas.openxmlformats.org/officeDocument/2006/relationships/vmlDrawing" Target="../drawings/vmlDrawing36.vml"/><Relationship Id="rId6" Type="http://schemas.openxmlformats.org/officeDocument/2006/relationships/image" Target="../media/image181.emf"/><Relationship Id="rId11" Type="http://schemas.openxmlformats.org/officeDocument/2006/relationships/oleObject" Target="../embeddings/oleObject144.bin"/><Relationship Id="rId5" Type="http://schemas.openxmlformats.org/officeDocument/2006/relationships/oleObject" Target="../embeddings/oleObject141.bin"/><Relationship Id="rId15" Type="http://schemas.openxmlformats.org/officeDocument/2006/relationships/oleObject" Target="../embeddings/oleObject146.bin"/><Relationship Id="rId10" Type="http://schemas.openxmlformats.org/officeDocument/2006/relationships/image" Target="../media/image183.emf"/><Relationship Id="rId4" Type="http://schemas.openxmlformats.org/officeDocument/2006/relationships/image" Target="../media/image180.emf"/><Relationship Id="rId9" Type="http://schemas.openxmlformats.org/officeDocument/2006/relationships/oleObject" Target="../embeddings/oleObject143.bin"/><Relationship Id="rId14" Type="http://schemas.openxmlformats.org/officeDocument/2006/relationships/image" Target="../media/image185.emf"/></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47.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88.emf"/><Relationship Id="rId5" Type="http://schemas.openxmlformats.org/officeDocument/2006/relationships/oleObject" Target="../embeddings/oleObject148.bin"/><Relationship Id="rId4" Type="http://schemas.openxmlformats.org/officeDocument/2006/relationships/image" Target="../media/image187.wmf"/></Relationships>
</file>

<file path=ppt/slides/_rels/slide115.xml.rels><?xml version="1.0" encoding="UTF-8" standalone="yes"?>
<Relationships xmlns="http://schemas.openxmlformats.org/package/2006/relationships"><Relationship Id="rId8" Type="http://schemas.openxmlformats.org/officeDocument/2006/relationships/image" Target="../media/image191.emf"/><Relationship Id="rId3" Type="http://schemas.openxmlformats.org/officeDocument/2006/relationships/oleObject" Target="../embeddings/oleObject149.bin"/><Relationship Id="rId7" Type="http://schemas.openxmlformats.org/officeDocument/2006/relationships/oleObject" Target="../embeddings/oleObject151.bin"/><Relationship Id="rId12" Type="http://schemas.openxmlformats.org/officeDocument/2006/relationships/image" Target="../media/image193.emf"/><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image" Target="../media/image190.emf"/><Relationship Id="rId11" Type="http://schemas.openxmlformats.org/officeDocument/2006/relationships/oleObject" Target="../embeddings/oleObject153.bin"/><Relationship Id="rId5" Type="http://schemas.openxmlformats.org/officeDocument/2006/relationships/oleObject" Target="../embeddings/oleObject150.bin"/><Relationship Id="rId10" Type="http://schemas.openxmlformats.org/officeDocument/2006/relationships/image" Target="../media/image192.emf"/><Relationship Id="rId4" Type="http://schemas.openxmlformats.org/officeDocument/2006/relationships/image" Target="../media/image189.emf"/><Relationship Id="rId9" Type="http://schemas.openxmlformats.org/officeDocument/2006/relationships/oleObject" Target="../embeddings/oleObject152.bin"/></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54.bin"/><Relationship Id="rId2" Type="http://schemas.openxmlformats.org/officeDocument/2006/relationships/slideLayout" Target="../slideLayouts/slideLayout2.xml"/><Relationship Id="rId1" Type="http://schemas.openxmlformats.org/officeDocument/2006/relationships/vmlDrawing" Target="../drawings/vmlDrawing39.vml"/><Relationship Id="rId4" Type="http://schemas.openxmlformats.org/officeDocument/2006/relationships/image" Target="../media/image194.emf"/></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2.xml"/><Relationship Id="rId1" Type="http://schemas.openxmlformats.org/officeDocument/2006/relationships/vmlDrawing" Target="../drawings/vmlDrawing40.vml"/><Relationship Id="rId4" Type="http://schemas.openxmlformats.org/officeDocument/2006/relationships/image" Target="../media/image195.emf"/></Relationships>
</file>

<file path=ppt/slides/_rels/slide119.xml.rels><?xml version="1.0" encoding="UTF-8" standalone="yes"?>
<Relationships xmlns="http://schemas.openxmlformats.org/package/2006/relationships"><Relationship Id="rId8" Type="http://schemas.openxmlformats.org/officeDocument/2006/relationships/image" Target="../media/image198.emf"/><Relationship Id="rId3" Type="http://schemas.openxmlformats.org/officeDocument/2006/relationships/oleObject" Target="../embeddings/oleObject156.bin"/><Relationship Id="rId7" Type="http://schemas.openxmlformats.org/officeDocument/2006/relationships/oleObject" Target="../embeddings/oleObject158.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197.emf"/><Relationship Id="rId5" Type="http://schemas.openxmlformats.org/officeDocument/2006/relationships/oleObject" Target="../embeddings/oleObject157.bin"/><Relationship Id="rId4" Type="http://schemas.openxmlformats.org/officeDocument/2006/relationships/image" Target="../media/image196.emf"/></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9.emf"/><Relationship Id="rId5" Type="http://schemas.openxmlformats.org/officeDocument/2006/relationships/oleObject" Target="../embeddings/oleObject5.bin"/><Relationship Id="rId4" Type="http://schemas.openxmlformats.org/officeDocument/2006/relationships/image" Target="../media/image8.emf"/></Relationships>
</file>

<file path=ppt/slides/_rels/slide120.xml.rels><?xml version="1.0" encoding="UTF-8" standalone="yes"?>
<Relationships xmlns="http://schemas.openxmlformats.org/package/2006/relationships"><Relationship Id="rId8" Type="http://schemas.openxmlformats.org/officeDocument/2006/relationships/image" Target="../media/image201.emf"/><Relationship Id="rId3" Type="http://schemas.openxmlformats.org/officeDocument/2006/relationships/oleObject" Target="../embeddings/oleObject159.bin"/><Relationship Id="rId7" Type="http://schemas.openxmlformats.org/officeDocument/2006/relationships/oleObject" Target="../embeddings/oleObject161.bin"/><Relationship Id="rId2" Type="http://schemas.openxmlformats.org/officeDocument/2006/relationships/slideLayout" Target="../slideLayouts/slideLayout2.xml"/><Relationship Id="rId1" Type="http://schemas.openxmlformats.org/officeDocument/2006/relationships/vmlDrawing" Target="../drawings/vmlDrawing42.vml"/><Relationship Id="rId6" Type="http://schemas.openxmlformats.org/officeDocument/2006/relationships/image" Target="../media/image200.emf"/><Relationship Id="rId5" Type="http://schemas.openxmlformats.org/officeDocument/2006/relationships/oleObject" Target="../embeddings/oleObject160.bin"/><Relationship Id="rId10" Type="http://schemas.openxmlformats.org/officeDocument/2006/relationships/image" Target="../media/image202.emf"/><Relationship Id="rId4" Type="http://schemas.openxmlformats.org/officeDocument/2006/relationships/image" Target="../media/image199.emf"/><Relationship Id="rId9" Type="http://schemas.openxmlformats.org/officeDocument/2006/relationships/oleObject" Target="../embeddings/oleObject162.bin"/></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63.bin"/><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210.emf"/><Relationship Id="rId5" Type="http://schemas.openxmlformats.org/officeDocument/2006/relationships/oleObject" Target="../embeddings/oleObject164.bin"/><Relationship Id="rId4" Type="http://schemas.openxmlformats.org/officeDocument/2006/relationships/image" Target="../media/image209.emf"/></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65.bin"/><Relationship Id="rId2" Type="http://schemas.openxmlformats.org/officeDocument/2006/relationships/slideLayout" Target="../slideLayouts/slideLayout2.xml"/><Relationship Id="rId1" Type="http://schemas.openxmlformats.org/officeDocument/2006/relationships/vmlDrawing" Target="../drawings/vmlDrawing44.vml"/><Relationship Id="rId6" Type="http://schemas.openxmlformats.org/officeDocument/2006/relationships/image" Target="../media/image212.wmf"/><Relationship Id="rId5" Type="http://schemas.openxmlformats.org/officeDocument/2006/relationships/oleObject" Target="../embeddings/oleObject166.bin"/><Relationship Id="rId4" Type="http://schemas.openxmlformats.org/officeDocument/2006/relationships/image" Target="../media/image211.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8.bin"/><Relationship Id="rId13" Type="http://schemas.openxmlformats.org/officeDocument/2006/relationships/image" Target="../media/image14.emf"/><Relationship Id="rId18" Type="http://schemas.openxmlformats.org/officeDocument/2006/relationships/oleObject" Target="../embeddings/oleObject13.bin"/><Relationship Id="rId3" Type="http://schemas.openxmlformats.org/officeDocument/2006/relationships/notesSlide" Target="../notesSlides/notesSlide2.xml"/><Relationship Id="rId21" Type="http://schemas.openxmlformats.org/officeDocument/2006/relationships/image" Target="../media/image18.emf"/><Relationship Id="rId7" Type="http://schemas.openxmlformats.org/officeDocument/2006/relationships/image" Target="../media/image11.emf"/><Relationship Id="rId12" Type="http://schemas.openxmlformats.org/officeDocument/2006/relationships/oleObject" Target="../embeddings/oleObject10.bin"/><Relationship Id="rId17" Type="http://schemas.openxmlformats.org/officeDocument/2006/relationships/image" Target="../media/image16.emf"/><Relationship Id="rId2" Type="http://schemas.openxmlformats.org/officeDocument/2006/relationships/slideLayout" Target="../slideLayouts/slideLayout2.xml"/><Relationship Id="rId16" Type="http://schemas.openxmlformats.org/officeDocument/2006/relationships/oleObject" Target="../embeddings/oleObject12.bin"/><Relationship Id="rId20" Type="http://schemas.openxmlformats.org/officeDocument/2006/relationships/oleObject" Target="../embeddings/oleObject14.bin"/><Relationship Id="rId1" Type="http://schemas.openxmlformats.org/officeDocument/2006/relationships/vmlDrawing" Target="../drawings/vmlDrawing4.vml"/><Relationship Id="rId6" Type="http://schemas.openxmlformats.org/officeDocument/2006/relationships/oleObject" Target="../embeddings/oleObject7.bin"/><Relationship Id="rId11" Type="http://schemas.openxmlformats.org/officeDocument/2006/relationships/image" Target="../media/image13.emf"/><Relationship Id="rId5" Type="http://schemas.openxmlformats.org/officeDocument/2006/relationships/image" Target="../media/image10.emf"/><Relationship Id="rId15" Type="http://schemas.openxmlformats.org/officeDocument/2006/relationships/image" Target="../media/image15.emf"/><Relationship Id="rId23" Type="http://schemas.openxmlformats.org/officeDocument/2006/relationships/image" Target="../media/image19.emf"/><Relationship Id="rId10" Type="http://schemas.openxmlformats.org/officeDocument/2006/relationships/oleObject" Target="../embeddings/oleObject9.bin"/><Relationship Id="rId19" Type="http://schemas.openxmlformats.org/officeDocument/2006/relationships/image" Target="../media/image17.emf"/><Relationship Id="rId4" Type="http://schemas.openxmlformats.org/officeDocument/2006/relationships/oleObject" Target="../embeddings/oleObject6.bin"/><Relationship Id="rId9" Type="http://schemas.openxmlformats.org/officeDocument/2006/relationships/image" Target="../media/image12.emf"/><Relationship Id="rId14" Type="http://schemas.openxmlformats.org/officeDocument/2006/relationships/oleObject" Target="../embeddings/oleObject11.bin"/><Relationship Id="rId22" Type="http://schemas.openxmlformats.org/officeDocument/2006/relationships/oleObject" Target="../embeddings/oleObject15.bin"/></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67.bin"/><Relationship Id="rId2" Type="http://schemas.openxmlformats.org/officeDocument/2006/relationships/slideLayout" Target="../slideLayouts/slideLayout2.xml"/><Relationship Id="rId1" Type="http://schemas.openxmlformats.org/officeDocument/2006/relationships/vmlDrawing" Target="../drawings/vmlDrawing45.vml"/><Relationship Id="rId6" Type="http://schemas.openxmlformats.org/officeDocument/2006/relationships/image" Target="../media/image214.wmf"/><Relationship Id="rId5" Type="http://schemas.openxmlformats.org/officeDocument/2006/relationships/oleObject" Target="../embeddings/oleObject168.bin"/><Relationship Id="rId4" Type="http://schemas.openxmlformats.org/officeDocument/2006/relationships/image" Target="../media/image213.wmf"/></Relationships>
</file>

<file path=ppt/slides/_rels/slide13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218.wmf"/><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oleObject" Target="../embeddings/oleObject170.bin"/><Relationship Id="rId5" Type="http://schemas.openxmlformats.org/officeDocument/2006/relationships/image" Target="../media/image217.wmf"/><Relationship Id="rId4" Type="http://schemas.openxmlformats.org/officeDocument/2006/relationships/oleObject" Target="../embeddings/oleObject169.bin"/></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171.bin"/><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image" Target="../media/image219.png"/></Relationships>
</file>

<file path=ppt/slides/_rels/slide134.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2.emf"/><Relationship Id="rId3" Type="http://schemas.openxmlformats.org/officeDocument/2006/relationships/oleObject" Target="../embeddings/oleObject16.bin"/><Relationship Id="rId7"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1.emf"/><Relationship Id="rId5" Type="http://schemas.openxmlformats.org/officeDocument/2006/relationships/oleObject" Target="../embeddings/oleObject17.bin"/><Relationship Id="rId10" Type="http://schemas.openxmlformats.org/officeDocument/2006/relationships/image" Target="../media/image23.emf"/><Relationship Id="rId4" Type="http://schemas.openxmlformats.org/officeDocument/2006/relationships/image" Target="../media/image20.emf"/><Relationship Id="rId9" Type="http://schemas.openxmlformats.org/officeDocument/2006/relationships/oleObject" Target="../embeddings/oleObject19.bin"/></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22.bin"/><Relationship Id="rId13" Type="http://schemas.openxmlformats.org/officeDocument/2006/relationships/image" Target="../media/image28.emf"/><Relationship Id="rId18" Type="http://schemas.openxmlformats.org/officeDocument/2006/relationships/oleObject" Target="../embeddings/oleObject27.bin"/><Relationship Id="rId3" Type="http://schemas.openxmlformats.org/officeDocument/2006/relationships/notesSlide" Target="../notesSlides/notesSlide3.xml"/><Relationship Id="rId21" Type="http://schemas.openxmlformats.org/officeDocument/2006/relationships/image" Target="../media/image32.emf"/><Relationship Id="rId7" Type="http://schemas.openxmlformats.org/officeDocument/2006/relationships/image" Target="../media/image25.emf"/><Relationship Id="rId12" Type="http://schemas.openxmlformats.org/officeDocument/2006/relationships/oleObject" Target="../embeddings/oleObject24.bin"/><Relationship Id="rId17" Type="http://schemas.openxmlformats.org/officeDocument/2006/relationships/image" Target="../media/image30.emf"/><Relationship Id="rId25" Type="http://schemas.openxmlformats.org/officeDocument/2006/relationships/image" Target="../media/image34.emf"/><Relationship Id="rId2" Type="http://schemas.openxmlformats.org/officeDocument/2006/relationships/slideLayout" Target="../slideLayouts/slideLayout2.xml"/><Relationship Id="rId16" Type="http://schemas.openxmlformats.org/officeDocument/2006/relationships/oleObject" Target="../embeddings/oleObject26.bin"/><Relationship Id="rId20" Type="http://schemas.openxmlformats.org/officeDocument/2006/relationships/oleObject" Target="../embeddings/oleObject28.bin"/><Relationship Id="rId1" Type="http://schemas.openxmlformats.org/officeDocument/2006/relationships/vmlDrawing" Target="../drawings/vmlDrawing6.vml"/><Relationship Id="rId6" Type="http://schemas.openxmlformats.org/officeDocument/2006/relationships/oleObject" Target="../embeddings/oleObject21.bin"/><Relationship Id="rId11" Type="http://schemas.openxmlformats.org/officeDocument/2006/relationships/image" Target="../media/image27.emf"/><Relationship Id="rId24" Type="http://schemas.openxmlformats.org/officeDocument/2006/relationships/oleObject" Target="../embeddings/oleObject30.bin"/><Relationship Id="rId5" Type="http://schemas.openxmlformats.org/officeDocument/2006/relationships/image" Target="../media/image24.emf"/><Relationship Id="rId15" Type="http://schemas.openxmlformats.org/officeDocument/2006/relationships/image" Target="../media/image29.emf"/><Relationship Id="rId23" Type="http://schemas.openxmlformats.org/officeDocument/2006/relationships/image" Target="../media/image33.emf"/><Relationship Id="rId10" Type="http://schemas.openxmlformats.org/officeDocument/2006/relationships/oleObject" Target="../embeddings/oleObject23.bin"/><Relationship Id="rId19" Type="http://schemas.openxmlformats.org/officeDocument/2006/relationships/image" Target="../media/image31.emf"/><Relationship Id="rId4" Type="http://schemas.openxmlformats.org/officeDocument/2006/relationships/oleObject" Target="../embeddings/oleObject20.bin"/><Relationship Id="rId9" Type="http://schemas.openxmlformats.org/officeDocument/2006/relationships/image" Target="../media/image26.emf"/><Relationship Id="rId14" Type="http://schemas.openxmlformats.org/officeDocument/2006/relationships/oleObject" Target="../embeddings/oleObject25.bin"/><Relationship Id="rId22" Type="http://schemas.openxmlformats.org/officeDocument/2006/relationships/oleObject" Target="../embeddings/oleObject29.bin"/></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 Id="rId4" Type="http://schemas.openxmlformats.org/officeDocument/2006/relationships/image" Target="../media/image22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2.xml"/><Relationship Id="rId5" Type="http://schemas.openxmlformats.org/officeDocument/2006/relationships/image" Target="../media/image230.png"/><Relationship Id="rId4" Type="http://schemas.openxmlformats.org/officeDocument/2006/relationships/image" Target="../media/image229.png"/></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232.emf"/><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oleObject" Target="../embeddings/oleObject173.bin"/><Relationship Id="rId5" Type="http://schemas.openxmlformats.org/officeDocument/2006/relationships/image" Target="../media/image231.emf"/><Relationship Id="rId4" Type="http://schemas.openxmlformats.org/officeDocument/2006/relationships/oleObject" Target="../embeddings/oleObject172.bin"/></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49.vml"/><Relationship Id="rId5" Type="http://schemas.openxmlformats.org/officeDocument/2006/relationships/image" Target="../media/image233.emf"/><Relationship Id="rId4" Type="http://schemas.openxmlformats.org/officeDocument/2006/relationships/oleObject" Target="../embeddings/oleObject174.bin"/></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3.bin"/><Relationship Id="rId13" Type="http://schemas.openxmlformats.org/officeDocument/2006/relationships/image" Target="../media/image39.emf"/><Relationship Id="rId18" Type="http://schemas.openxmlformats.org/officeDocument/2006/relationships/oleObject" Target="../embeddings/oleObject38.bin"/><Relationship Id="rId26" Type="http://schemas.openxmlformats.org/officeDocument/2006/relationships/oleObject" Target="../embeddings/oleObject42.bin"/><Relationship Id="rId3" Type="http://schemas.openxmlformats.org/officeDocument/2006/relationships/notesSlide" Target="../notesSlides/notesSlide4.xml"/><Relationship Id="rId21" Type="http://schemas.openxmlformats.org/officeDocument/2006/relationships/image" Target="../media/image43.emf"/><Relationship Id="rId7" Type="http://schemas.openxmlformats.org/officeDocument/2006/relationships/image" Target="../media/image36.emf"/><Relationship Id="rId12" Type="http://schemas.openxmlformats.org/officeDocument/2006/relationships/oleObject" Target="../embeddings/oleObject35.bin"/><Relationship Id="rId17" Type="http://schemas.openxmlformats.org/officeDocument/2006/relationships/image" Target="../media/image41.wmf"/><Relationship Id="rId25" Type="http://schemas.openxmlformats.org/officeDocument/2006/relationships/image" Target="../media/image45.emf"/><Relationship Id="rId2" Type="http://schemas.openxmlformats.org/officeDocument/2006/relationships/slideLayout" Target="../slideLayouts/slideLayout2.xml"/><Relationship Id="rId16" Type="http://schemas.openxmlformats.org/officeDocument/2006/relationships/oleObject" Target="../embeddings/oleObject37.bin"/><Relationship Id="rId20" Type="http://schemas.openxmlformats.org/officeDocument/2006/relationships/oleObject" Target="../embeddings/oleObject39.bin"/><Relationship Id="rId29" Type="http://schemas.openxmlformats.org/officeDocument/2006/relationships/image" Target="../media/image47.emf"/><Relationship Id="rId1" Type="http://schemas.openxmlformats.org/officeDocument/2006/relationships/vmlDrawing" Target="../drawings/vmlDrawing7.vml"/><Relationship Id="rId6" Type="http://schemas.openxmlformats.org/officeDocument/2006/relationships/oleObject" Target="../embeddings/oleObject32.bin"/><Relationship Id="rId11" Type="http://schemas.openxmlformats.org/officeDocument/2006/relationships/image" Target="../media/image38.emf"/><Relationship Id="rId24" Type="http://schemas.openxmlformats.org/officeDocument/2006/relationships/oleObject" Target="../embeddings/oleObject41.bin"/><Relationship Id="rId5" Type="http://schemas.openxmlformats.org/officeDocument/2006/relationships/image" Target="../media/image35.emf"/><Relationship Id="rId15" Type="http://schemas.openxmlformats.org/officeDocument/2006/relationships/image" Target="../media/image40.emf"/><Relationship Id="rId23" Type="http://schemas.openxmlformats.org/officeDocument/2006/relationships/image" Target="../media/image44.emf"/><Relationship Id="rId28" Type="http://schemas.openxmlformats.org/officeDocument/2006/relationships/oleObject" Target="../embeddings/oleObject43.bin"/><Relationship Id="rId10" Type="http://schemas.openxmlformats.org/officeDocument/2006/relationships/oleObject" Target="../embeddings/oleObject34.bin"/><Relationship Id="rId19" Type="http://schemas.openxmlformats.org/officeDocument/2006/relationships/image" Target="../media/image42.emf"/><Relationship Id="rId4" Type="http://schemas.openxmlformats.org/officeDocument/2006/relationships/oleObject" Target="../embeddings/oleObject31.bin"/><Relationship Id="rId9" Type="http://schemas.openxmlformats.org/officeDocument/2006/relationships/image" Target="../media/image37.emf"/><Relationship Id="rId14" Type="http://schemas.openxmlformats.org/officeDocument/2006/relationships/oleObject" Target="../embeddings/oleObject36.bin"/><Relationship Id="rId22" Type="http://schemas.openxmlformats.org/officeDocument/2006/relationships/oleObject" Target="../embeddings/oleObject40.bin"/><Relationship Id="rId27" Type="http://schemas.openxmlformats.org/officeDocument/2006/relationships/image" Target="../media/image46.emf"/></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164.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8" Type="http://schemas.openxmlformats.org/officeDocument/2006/relationships/image" Target="../media/image243.emf"/><Relationship Id="rId3" Type="http://schemas.openxmlformats.org/officeDocument/2006/relationships/oleObject" Target="../embeddings/oleObject175.bin"/><Relationship Id="rId7" Type="http://schemas.openxmlformats.org/officeDocument/2006/relationships/oleObject" Target="../embeddings/oleObject177.bin"/><Relationship Id="rId12" Type="http://schemas.openxmlformats.org/officeDocument/2006/relationships/image" Target="../media/image245.emf"/><Relationship Id="rId2" Type="http://schemas.openxmlformats.org/officeDocument/2006/relationships/slideLayout" Target="../slideLayouts/slideLayout2.xml"/><Relationship Id="rId1" Type="http://schemas.openxmlformats.org/officeDocument/2006/relationships/vmlDrawing" Target="../drawings/vmlDrawing50.vml"/><Relationship Id="rId6" Type="http://schemas.openxmlformats.org/officeDocument/2006/relationships/image" Target="../media/image242.emf"/><Relationship Id="rId11" Type="http://schemas.openxmlformats.org/officeDocument/2006/relationships/oleObject" Target="../embeddings/oleObject179.bin"/><Relationship Id="rId5" Type="http://schemas.openxmlformats.org/officeDocument/2006/relationships/oleObject" Target="../embeddings/oleObject176.bin"/><Relationship Id="rId10" Type="http://schemas.openxmlformats.org/officeDocument/2006/relationships/image" Target="../media/image244.emf"/><Relationship Id="rId4" Type="http://schemas.openxmlformats.org/officeDocument/2006/relationships/image" Target="../media/image241.emf"/><Relationship Id="rId9" Type="http://schemas.openxmlformats.org/officeDocument/2006/relationships/oleObject" Target="../embeddings/oleObject178.bin"/></Relationships>
</file>

<file path=ppt/slides/_rels/slide167.xml.rels><?xml version="1.0" encoding="UTF-8" standalone="yes"?>
<Relationships xmlns="http://schemas.openxmlformats.org/package/2006/relationships"><Relationship Id="rId8" Type="http://schemas.openxmlformats.org/officeDocument/2006/relationships/oleObject" Target="../embeddings/oleObject182.bin"/><Relationship Id="rId13" Type="http://schemas.openxmlformats.org/officeDocument/2006/relationships/image" Target="../media/image250.wmf"/><Relationship Id="rId3" Type="http://schemas.openxmlformats.org/officeDocument/2006/relationships/notesSlide" Target="../notesSlides/notesSlide26.xml"/><Relationship Id="rId7" Type="http://schemas.openxmlformats.org/officeDocument/2006/relationships/image" Target="../media/image247.wmf"/><Relationship Id="rId12" Type="http://schemas.openxmlformats.org/officeDocument/2006/relationships/oleObject" Target="../embeddings/oleObject184.bin"/><Relationship Id="rId17" Type="http://schemas.openxmlformats.org/officeDocument/2006/relationships/image" Target="../media/image252.wmf"/><Relationship Id="rId2" Type="http://schemas.openxmlformats.org/officeDocument/2006/relationships/slideLayout" Target="../slideLayouts/slideLayout2.xml"/><Relationship Id="rId16" Type="http://schemas.openxmlformats.org/officeDocument/2006/relationships/oleObject" Target="../embeddings/oleObject186.bin"/><Relationship Id="rId1" Type="http://schemas.openxmlformats.org/officeDocument/2006/relationships/vmlDrawing" Target="../drawings/vmlDrawing51.vml"/><Relationship Id="rId6" Type="http://schemas.openxmlformats.org/officeDocument/2006/relationships/oleObject" Target="../embeddings/oleObject181.bin"/><Relationship Id="rId11" Type="http://schemas.openxmlformats.org/officeDocument/2006/relationships/image" Target="../media/image249.wmf"/><Relationship Id="rId5" Type="http://schemas.openxmlformats.org/officeDocument/2006/relationships/image" Target="../media/image246.wmf"/><Relationship Id="rId15" Type="http://schemas.openxmlformats.org/officeDocument/2006/relationships/image" Target="../media/image251.wmf"/><Relationship Id="rId10" Type="http://schemas.openxmlformats.org/officeDocument/2006/relationships/oleObject" Target="../embeddings/oleObject183.bin"/><Relationship Id="rId4" Type="http://schemas.openxmlformats.org/officeDocument/2006/relationships/oleObject" Target="../embeddings/oleObject180.bin"/><Relationship Id="rId9" Type="http://schemas.openxmlformats.org/officeDocument/2006/relationships/image" Target="../media/image248.wmf"/><Relationship Id="rId14" Type="http://schemas.openxmlformats.org/officeDocument/2006/relationships/oleObject" Target="../embeddings/oleObject185.bin"/></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8" Type="http://schemas.openxmlformats.org/officeDocument/2006/relationships/image" Target="../media/image255.emf"/><Relationship Id="rId13" Type="http://schemas.openxmlformats.org/officeDocument/2006/relationships/oleObject" Target="../embeddings/oleObject192.bin"/><Relationship Id="rId3" Type="http://schemas.openxmlformats.org/officeDocument/2006/relationships/oleObject" Target="../embeddings/oleObject187.bin"/><Relationship Id="rId7" Type="http://schemas.openxmlformats.org/officeDocument/2006/relationships/oleObject" Target="../embeddings/oleObject189.bin"/><Relationship Id="rId12" Type="http://schemas.openxmlformats.org/officeDocument/2006/relationships/image" Target="../media/image257.emf"/><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254.emf"/><Relationship Id="rId11" Type="http://schemas.openxmlformats.org/officeDocument/2006/relationships/oleObject" Target="../embeddings/oleObject191.bin"/><Relationship Id="rId5" Type="http://schemas.openxmlformats.org/officeDocument/2006/relationships/oleObject" Target="../embeddings/oleObject188.bin"/><Relationship Id="rId10" Type="http://schemas.openxmlformats.org/officeDocument/2006/relationships/image" Target="../media/image256.emf"/><Relationship Id="rId4" Type="http://schemas.openxmlformats.org/officeDocument/2006/relationships/image" Target="../media/image253.emf"/><Relationship Id="rId9" Type="http://schemas.openxmlformats.org/officeDocument/2006/relationships/oleObject" Target="../embeddings/oleObject190.bin"/><Relationship Id="rId14" Type="http://schemas.openxmlformats.org/officeDocument/2006/relationships/image" Target="../media/image258.emf"/></Relationships>
</file>

<file path=ppt/slides/_rels/slide17.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oleObject" Target="../embeddings/oleObject49.bin"/><Relationship Id="rId3" Type="http://schemas.openxmlformats.org/officeDocument/2006/relationships/oleObject" Target="../embeddings/oleObject44.bin"/><Relationship Id="rId7" Type="http://schemas.openxmlformats.org/officeDocument/2006/relationships/oleObject" Target="../embeddings/oleObject46.bin"/><Relationship Id="rId12" Type="http://schemas.openxmlformats.org/officeDocument/2006/relationships/image" Target="../media/image52.e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49.emf"/><Relationship Id="rId11" Type="http://schemas.openxmlformats.org/officeDocument/2006/relationships/oleObject" Target="../embeddings/oleObject48.bin"/><Relationship Id="rId5" Type="http://schemas.openxmlformats.org/officeDocument/2006/relationships/oleObject" Target="../embeddings/oleObject45.bin"/><Relationship Id="rId10" Type="http://schemas.openxmlformats.org/officeDocument/2006/relationships/image" Target="../media/image51.emf"/><Relationship Id="rId4" Type="http://schemas.openxmlformats.org/officeDocument/2006/relationships/image" Target="../media/image48.emf"/><Relationship Id="rId9" Type="http://schemas.openxmlformats.org/officeDocument/2006/relationships/oleObject" Target="../embeddings/oleObject47.bin"/><Relationship Id="rId14" Type="http://schemas.openxmlformats.org/officeDocument/2006/relationships/image" Target="../media/image53.emf"/></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193.bin"/><Relationship Id="rId2" Type="http://schemas.openxmlformats.org/officeDocument/2006/relationships/slideLayout" Target="../slideLayouts/slideLayout2.xml"/><Relationship Id="rId1" Type="http://schemas.openxmlformats.org/officeDocument/2006/relationships/vmlDrawing" Target="../drawings/vmlDrawing53.vml"/><Relationship Id="rId4" Type="http://schemas.openxmlformats.org/officeDocument/2006/relationships/image" Target="../media/image259.emf"/></Relationships>
</file>

<file path=ppt/slides/_rels/slide171.xml.rels><?xml version="1.0" encoding="UTF-8" standalone="yes"?>
<Relationships xmlns="http://schemas.openxmlformats.org/package/2006/relationships"><Relationship Id="rId8" Type="http://schemas.openxmlformats.org/officeDocument/2006/relationships/oleObject" Target="../embeddings/oleObject196.bin"/><Relationship Id="rId13" Type="http://schemas.openxmlformats.org/officeDocument/2006/relationships/image" Target="../media/image264.emf"/><Relationship Id="rId3" Type="http://schemas.openxmlformats.org/officeDocument/2006/relationships/notesSlide" Target="../notesSlides/notesSlide27.xml"/><Relationship Id="rId7" Type="http://schemas.openxmlformats.org/officeDocument/2006/relationships/image" Target="../media/image261.emf"/><Relationship Id="rId12" Type="http://schemas.openxmlformats.org/officeDocument/2006/relationships/oleObject" Target="../embeddings/oleObject198.bin"/><Relationship Id="rId2" Type="http://schemas.openxmlformats.org/officeDocument/2006/relationships/slideLayout" Target="../slideLayouts/slideLayout2.xml"/><Relationship Id="rId1" Type="http://schemas.openxmlformats.org/officeDocument/2006/relationships/vmlDrawing" Target="../drawings/vmlDrawing54.vml"/><Relationship Id="rId6" Type="http://schemas.openxmlformats.org/officeDocument/2006/relationships/oleObject" Target="../embeddings/oleObject195.bin"/><Relationship Id="rId11" Type="http://schemas.openxmlformats.org/officeDocument/2006/relationships/image" Target="../media/image263.emf"/><Relationship Id="rId5" Type="http://schemas.openxmlformats.org/officeDocument/2006/relationships/image" Target="../media/image260.emf"/><Relationship Id="rId10" Type="http://schemas.openxmlformats.org/officeDocument/2006/relationships/oleObject" Target="../embeddings/oleObject197.bin"/><Relationship Id="rId4" Type="http://schemas.openxmlformats.org/officeDocument/2006/relationships/oleObject" Target="../embeddings/oleObject194.bin"/><Relationship Id="rId9" Type="http://schemas.openxmlformats.org/officeDocument/2006/relationships/image" Target="../media/image262.emf"/></Relationships>
</file>

<file path=ppt/slides/_rels/slide172.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6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268.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8" Type="http://schemas.openxmlformats.org/officeDocument/2006/relationships/image" Target="../media/image271.emf"/><Relationship Id="rId3" Type="http://schemas.openxmlformats.org/officeDocument/2006/relationships/oleObject" Target="../embeddings/oleObject199.bin"/><Relationship Id="rId7" Type="http://schemas.openxmlformats.org/officeDocument/2006/relationships/oleObject" Target="../embeddings/oleObject201.bin"/><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image" Target="../media/image270.emf"/><Relationship Id="rId5" Type="http://schemas.openxmlformats.org/officeDocument/2006/relationships/oleObject" Target="../embeddings/oleObject200.bin"/><Relationship Id="rId4" Type="http://schemas.openxmlformats.org/officeDocument/2006/relationships/image" Target="../media/image269.emf"/></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55.wmf"/><Relationship Id="rId5" Type="http://schemas.openxmlformats.org/officeDocument/2006/relationships/oleObject" Target="../embeddings/oleObject51.bin"/><Relationship Id="rId4" Type="http://schemas.openxmlformats.org/officeDocument/2006/relationships/image" Target="../media/image54.wmf"/></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72.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image" Target="../media/image27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58.wmf"/><Relationship Id="rId13" Type="http://schemas.openxmlformats.org/officeDocument/2006/relationships/oleObject" Target="../embeddings/oleObject57.bin"/><Relationship Id="rId3" Type="http://schemas.openxmlformats.org/officeDocument/2006/relationships/oleObject" Target="../embeddings/oleObject52.bin"/><Relationship Id="rId7" Type="http://schemas.openxmlformats.org/officeDocument/2006/relationships/oleObject" Target="../embeddings/oleObject54.bin"/><Relationship Id="rId12" Type="http://schemas.openxmlformats.org/officeDocument/2006/relationships/image" Target="../media/image60.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57.wmf"/><Relationship Id="rId11" Type="http://schemas.openxmlformats.org/officeDocument/2006/relationships/oleObject" Target="../embeddings/oleObject56.bin"/><Relationship Id="rId5" Type="http://schemas.openxmlformats.org/officeDocument/2006/relationships/oleObject" Target="../embeddings/oleObject53.bin"/><Relationship Id="rId10" Type="http://schemas.openxmlformats.org/officeDocument/2006/relationships/image" Target="../media/image59.wmf"/><Relationship Id="rId4" Type="http://schemas.openxmlformats.org/officeDocument/2006/relationships/image" Target="../media/image56.wmf"/><Relationship Id="rId9" Type="http://schemas.openxmlformats.org/officeDocument/2006/relationships/oleObject" Target="../embeddings/oleObject55.bin"/></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202.bin"/><Relationship Id="rId2" Type="http://schemas.openxmlformats.org/officeDocument/2006/relationships/slideLayout" Target="../slideLayouts/slideLayout2.xml"/><Relationship Id="rId1" Type="http://schemas.openxmlformats.org/officeDocument/2006/relationships/vmlDrawing" Target="../drawings/vmlDrawing56.vml"/><Relationship Id="rId4" Type="http://schemas.openxmlformats.org/officeDocument/2006/relationships/image" Target="../media/image279.emf"/></Relationships>
</file>

<file path=ppt/slides/_rels/slide192.xml.rels><?xml version="1.0" encoding="UTF-8" standalone="yes"?>
<Relationships xmlns="http://schemas.openxmlformats.org/package/2006/relationships"><Relationship Id="rId8" Type="http://schemas.openxmlformats.org/officeDocument/2006/relationships/image" Target="../media/image282.wmf"/><Relationship Id="rId13" Type="http://schemas.openxmlformats.org/officeDocument/2006/relationships/oleObject" Target="../embeddings/oleObject208.bin"/><Relationship Id="rId3" Type="http://schemas.openxmlformats.org/officeDocument/2006/relationships/oleObject" Target="../embeddings/oleObject203.bin"/><Relationship Id="rId7" Type="http://schemas.openxmlformats.org/officeDocument/2006/relationships/oleObject" Target="../embeddings/oleObject205.bin"/><Relationship Id="rId12" Type="http://schemas.openxmlformats.org/officeDocument/2006/relationships/image" Target="../media/image284.wmf"/><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image" Target="../media/image281.wmf"/><Relationship Id="rId11" Type="http://schemas.openxmlformats.org/officeDocument/2006/relationships/oleObject" Target="../embeddings/oleObject207.bin"/><Relationship Id="rId5" Type="http://schemas.openxmlformats.org/officeDocument/2006/relationships/oleObject" Target="../embeddings/oleObject204.bin"/><Relationship Id="rId10" Type="http://schemas.openxmlformats.org/officeDocument/2006/relationships/image" Target="../media/image283.wmf"/><Relationship Id="rId4" Type="http://schemas.openxmlformats.org/officeDocument/2006/relationships/image" Target="../media/image280.wmf"/><Relationship Id="rId9" Type="http://schemas.openxmlformats.org/officeDocument/2006/relationships/oleObject" Target="../embeddings/oleObject206.bin"/><Relationship Id="rId14" Type="http://schemas.openxmlformats.org/officeDocument/2006/relationships/image" Target="../media/image285.w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209.bin"/><Relationship Id="rId2" Type="http://schemas.openxmlformats.org/officeDocument/2006/relationships/slideLayout" Target="../slideLayouts/slideLayout2.xml"/><Relationship Id="rId1" Type="http://schemas.openxmlformats.org/officeDocument/2006/relationships/vmlDrawing" Target="../drawings/vmlDrawing58.vml"/><Relationship Id="rId5" Type="http://schemas.openxmlformats.org/officeDocument/2006/relationships/image" Target="../media/image287.png"/><Relationship Id="rId4" Type="http://schemas.openxmlformats.org/officeDocument/2006/relationships/image" Target="../media/image286.wmf"/></Relationships>
</file>

<file path=ppt/slides/_rels/slide194.xml.rels><?xml version="1.0" encoding="UTF-8" standalone="yes"?>
<Relationships xmlns="http://schemas.openxmlformats.org/package/2006/relationships"><Relationship Id="rId2" Type="http://schemas.openxmlformats.org/officeDocument/2006/relationships/image" Target="../media/image288.jpe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image" Target="../media/image289.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60.bin"/><Relationship Id="rId13" Type="http://schemas.openxmlformats.org/officeDocument/2006/relationships/image" Target="../media/image65.emf"/><Relationship Id="rId3" Type="http://schemas.openxmlformats.org/officeDocument/2006/relationships/notesSlide" Target="../notesSlides/notesSlide5.xml"/><Relationship Id="rId7" Type="http://schemas.openxmlformats.org/officeDocument/2006/relationships/image" Target="../media/image62.emf"/><Relationship Id="rId12"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59.bin"/><Relationship Id="rId11" Type="http://schemas.openxmlformats.org/officeDocument/2006/relationships/image" Target="../media/image64.wmf"/><Relationship Id="rId5" Type="http://schemas.openxmlformats.org/officeDocument/2006/relationships/image" Target="../media/image61.wmf"/><Relationship Id="rId15" Type="http://schemas.openxmlformats.org/officeDocument/2006/relationships/image" Target="../media/image66.emf"/><Relationship Id="rId10" Type="http://schemas.openxmlformats.org/officeDocument/2006/relationships/oleObject" Target="../embeddings/oleObject61.bin"/><Relationship Id="rId4" Type="http://schemas.openxmlformats.org/officeDocument/2006/relationships/oleObject" Target="../embeddings/oleObject58.bin"/><Relationship Id="rId9" Type="http://schemas.openxmlformats.org/officeDocument/2006/relationships/image" Target="../media/image63.emf"/><Relationship Id="rId14" Type="http://schemas.openxmlformats.org/officeDocument/2006/relationships/oleObject" Target="../embeddings/oleObject63.bin"/></Relationships>
</file>

<file path=ppt/slides/_rels/slide200.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image" Target="../media/image295.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97.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99.png"/><Relationship Id="rId2" Type="http://schemas.openxmlformats.org/officeDocument/2006/relationships/image" Target="../media/image298.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vmlDrawing" Target="../drawings/vmlDrawing59.vml"/><Relationship Id="rId5" Type="http://schemas.openxmlformats.org/officeDocument/2006/relationships/image" Target="../media/image300.wmf"/><Relationship Id="rId4" Type="http://schemas.openxmlformats.org/officeDocument/2006/relationships/oleObject" Target="../embeddings/oleObject210.bin"/></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vmlDrawing" Target="../drawings/vmlDrawing60.vml"/><Relationship Id="rId5" Type="http://schemas.openxmlformats.org/officeDocument/2006/relationships/image" Target="../media/image301.wmf"/><Relationship Id="rId4" Type="http://schemas.openxmlformats.org/officeDocument/2006/relationships/oleObject" Target="../embeddings/oleObject211.bin"/></Relationships>
</file>

<file path=ppt/slides/_rels/slide211.xml.rels><?xml version="1.0" encoding="UTF-8" standalone="yes"?>
<Relationships xmlns="http://schemas.openxmlformats.org/package/2006/relationships"><Relationship Id="rId2" Type="http://schemas.openxmlformats.org/officeDocument/2006/relationships/image" Target="../media/image302.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303.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304.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71.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72.wmf"/><Relationship Id="rId4" Type="http://schemas.openxmlformats.org/officeDocument/2006/relationships/oleObject" Target="../embeddings/oleObject65.bin"/></Relationships>
</file>

<file path=ppt/slides/_rels/slide3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76.wmf"/><Relationship Id="rId13" Type="http://schemas.openxmlformats.org/officeDocument/2006/relationships/oleObject" Target="../embeddings/oleObject71.bin"/><Relationship Id="rId3" Type="http://schemas.openxmlformats.org/officeDocument/2006/relationships/oleObject" Target="../embeddings/oleObject66.bin"/><Relationship Id="rId7" Type="http://schemas.openxmlformats.org/officeDocument/2006/relationships/oleObject" Target="../embeddings/oleObject68.bin"/><Relationship Id="rId12" Type="http://schemas.openxmlformats.org/officeDocument/2006/relationships/image" Target="../media/image78.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75.wmf"/><Relationship Id="rId11" Type="http://schemas.openxmlformats.org/officeDocument/2006/relationships/oleObject" Target="../embeddings/oleObject70.bin"/><Relationship Id="rId5" Type="http://schemas.openxmlformats.org/officeDocument/2006/relationships/oleObject" Target="../embeddings/oleObject67.bin"/><Relationship Id="rId10" Type="http://schemas.openxmlformats.org/officeDocument/2006/relationships/image" Target="../media/image77.wmf"/><Relationship Id="rId4" Type="http://schemas.openxmlformats.org/officeDocument/2006/relationships/image" Target="../media/image74.wmf"/><Relationship Id="rId9" Type="http://schemas.openxmlformats.org/officeDocument/2006/relationships/oleObject" Target="../embeddings/oleObject69.bin"/><Relationship Id="rId14" Type="http://schemas.openxmlformats.org/officeDocument/2006/relationships/image" Target="../media/image79.w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74.bin"/><Relationship Id="rId3" Type="http://schemas.openxmlformats.org/officeDocument/2006/relationships/notesSlide" Target="../notesSlides/notesSlide7.xml"/><Relationship Id="rId7" Type="http://schemas.openxmlformats.org/officeDocument/2006/relationships/image" Target="../media/image81.emf"/><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oleObject" Target="../embeddings/oleObject73.bin"/><Relationship Id="rId11" Type="http://schemas.openxmlformats.org/officeDocument/2006/relationships/image" Target="../media/image83.emf"/><Relationship Id="rId5" Type="http://schemas.openxmlformats.org/officeDocument/2006/relationships/image" Target="../media/image80.emf"/><Relationship Id="rId10" Type="http://schemas.openxmlformats.org/officeDocument/2006/relationships/oleObject" Target="../embeddings/oleObject75.bin"/><Relationship Id="rId4" Type="http://schemas.openxmlformats.org/officeDocument/2006/relationships/oleObject" Target="../embeddings/oleObject72.bin"/><Relationship Id="rId9" Type="http://schemas.openxmlformats.org/officeDocument/2006/relationships/image" Target="../media/image82.emf"/></Relationships>
</file>

<file path=ppt/slides/_rels/slide34.xml.rels><?xml version="1.0" encoding="UTF-8" standalone="yes"?>
<Relationships xmlns="http://schemas.openxmlformats.org/package/2006/relationships"><Relationship Id="rId8" Type="http://schemas.openxmlformats.org/officeDocument/2006/relationships/image" Target="../media/image86.emf"/><Relationship Id="rId3" Type="http://schemas.openxmlformats.org/officeDocument/2006/relationships/oleObject" Target="../embeddings/oleObject76.bin"/><Relationship Id="rId7" Type="http://schemas.openxmlformats.org/officeDocument/2006/relationships/oleObject" Target="../embeddings/oleObject78.bin"/><Relationship Id="rId12" Type="http://schemas.openxmlformats.org/officeDocument/2006/relationships/image" Target="../media/image88.e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85.emf"/><Relationship Id="rId11" Type="http://schemas.openxmlformats.org/officeDocument/2006/relationships/oleObject" Target="../embeddings/oleObject80.bin"/><Relationship Id="rId5" Type="http://schemas.openxmlformats.org/officeDocument/2006/relationships/oleObject" Target="../embeddings/oleObject77.bin"/><Relationship Id="rId10" Type="http://schemas.openxmlformats.org/officeDocument/2006/relationships/image" Target="../media/image87.emf"/><Relationship Id="rId4" Type="http://schemas.openxmlformats.org/officeDocument/2006/relationships/image" Target="../media/image84.emf"/><Relationship Id="rId9" Type="http://schemas.openxmlformats.org/officeDocument/2006/relationships/oleObject" Target="../embeddings/oleObject79.bin"/></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83.bin"/><Relationship Id="rId13" Type="http://schemas.openxmlformats.org/officeDocument/2006/relationships/image" Target="../media/image93.emf"/><Relationship Id="rId3" Type="http://schemas.openxmlformats.org/officeDocument/2006/relationships/notesSlide" Target="../notesSlides/notesSlide8.xml"/><Relationship Id="rId7" Type="http://schemas.openxmlformats.org/officeDocument/2006/relationships/image" Target="../media/image90.emf"/><Relationship Id="rId12" Type="http://schemas.openxmlformats.org/officeDocument/2006/relationships/oleObject" Target="../embeddings/oleObject85.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oleObject" Target="../embeddings/oleObject82.bin"/><Relationship Id="rId11" Type="http://schemas.openxmlformats.org/officeDocument/2006/relationships/image" Target="../media/image92.emf"/><Relationship Id="rId5" Type="http://schemas.openxmlformats.org/officeDocument/2006/relationships/image" Target="../media/image89.emf"/><Relationship Id="rId15" Type="http://schemas.openxmlformats.org/officeDocument/2006/relationships/image" Target="../media/image94.emf"/><Relationship Id="rId10" Type="http://schemas.openxmlformats.org/officeDocument/2006/relationships/oleObject" Target="../embeddings/oleObject84.bin"/><Relationship Id="rId4" Type="http://schemas.openxmlformats.org/officeDocument/2006/relationships/oleObject" Target="../embeddings/oleObject81.bin"/><Relationship Id="rId9" Type="http://schemas.openxmlformats.org/officeDocument/2006/relationships/image" Target="../media/image91.emf"/><Relationship Id="rId14" Type="http://schemas.openxmlformats.org/officeDocument/2006/relationships/oleObject" Target="../embeddings/oleObject86.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89.bin"/><Relationship Id="rId13" Type="http://schemas.openxmlformats.org/officeDocument/2006/relationships/image" Target="../media/image99.emf"/><Relationship Id="rId18" Type="http://schemas.openxmlformats.org/officeDocument/2006/relationships/oleObject" Target="../embeddings/oleObject94.bin"/><Relationship Id="rId3" Type="http://schemas.openxmlformats.org/officeDocument/2006/relationships/notesSlide" Target="../notesSlides/notesSlide9.xml"/><Relationship Id="rId7" Type="http://schemas.openxmlformats.org/officeDocument/2006/relationships/image" Target="../media/image96.emf"/><Relationship Id="rId12" Type="http://schemas.openxmlformats.org/officeDocument/2006/relationships/oleObject" Target="../embeddings/oleObject91.bin"/><Relationship Id="rId17" Type="http://schemas.openxmlformats.org/officeDocument/2006/relationships/image" Target="../media/image101.emf"/><Relationship Id="rId2" Type="http://schemas.openxmlformats.org/officeDocument/2006/relationships/slideLayout" Target="../slideLayouts/slideLayout2.xml"/><Relationship Id="rId16" Type="http://schemas.openxmlformats.org/officeDocument/2006/relationships/oleObject" Target="../embeddings/oleObject93.bin"/><Relationship Id="rId1" Type="http://schemas.openxmlformats.org/officeDocument/2006/relationships/vmlDrawing" Target="../drawings/vmlDrawing18.vml"/><Relationship Id="rId6" Type="http://schemas.openxmlformats.org/officeDocument/2006/relationships/oleObject" Target="../embeddings/oleObject88.bin"/><Relationship Id="rId11" Type="http://schemas.openxmlformats.org/officeDocument/2006/relationships/image" Target="../media/image98.emf"/><Relationship Id="rId5" Type="http://schemas.openxmlformats.org/officeDocument/2006/relationships/image" Target="../media/image95.emf"/><Relationship Id="rId15" Type="http://schemas.openxmlformats.org/officeDocument/2006/relationships/image" Target="../media/image100.emf"/><Relationship Id="rId10" Type="http://schemas.openxmlformats.org/officeDocument/2006/relationships/oleObject" Target="../embeddings/oleObject90.bin"/><Relationship Id="rId19" Type="http://schemas.openxmlformats.org/officeDocument/2006/relationships/image" Target="../media/image102.emf"/><Relationship Id="rId4" Type="http://schemas.openxmlformats.org/officeDocument/2006/relationships/oleObject" Target="../embeddings/oleObject87.bin"/><Relationship Id="rId9" Type="http://schemas.openxmlformats.org/officeDocument/2006/relationships/image" Target="../media/image97.emf"/><Relationship Id="rId14" Type="http://schemas.openxmlformats.org/officeDocument/2006/relationships/oleObject" Target="../embeddings/oleObject92.bin"/></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 Target="slide37.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115.png"/><Relationship Id="rId5" Type="http://schemas.openxmlformats.org/officeDocument/2006/relationships/image" Target="../media/image114.wmf"/><Relationship Id="rId4" Type="http://schemas.openxmlformats.org/officeDocument/2006/relationships/oleObject" Target="../embeddings/oleObject95.bin"/></Relationships>
</file>

<file path=ppt/slides/_rels/slide6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96.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23.emf"/><Relationship Id="rId5" Type="http://schemas.openxmlformats.org/officeDocument/2006/relationships/oleObject" Target="../embeddings/oleObject97.bin"/><Relationship Id="rId4" Type="http://schemas.openxmlformats.org/officeDocument/2006/relationships/image" Target="../media/image122.emf"/></Relationships>
</file>

<file path=ppt/slides/_rels/slide7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124.emf"/><Relationship Id="rId4" Type="http://schemas.openxmlformats.org/officeDocument/2006/relationships/oleObject" Target="../embeddings/oleObject98.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128.wmf"/><Relationship Id="rId3" Type="http://schemas.openxmlformats.org/officeDocument/2006/relationships/oleObject" Target="../embeddings/oleObject99.bin"/><Relationship Id="rId7" Type="http://schemas.openxmlformats.org/officeDocument/2006/relationships/oleObject" Target="../embeddings/oleObject101.bin"/><Relationship Id="rId12" Type="http://schemas.openxmlformats.org/officeDocument/2006/relationships/image" Target="../media/image130.wmf"/><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27.wmf"/><Relationship Id="rId11" Type="http://schemas.openxmlformats.org/officeDocument/2006/relationships/oleObject" Target="../embeddings/oleObject103.bin"/><Relationship Id="rId5" Type="http://schemas.openxmlformats.org/officeDocument/2006/relationships/oleObject" Target="../embeddings/oleObject100.bin"/><Relationship Id="rId10" Type="http://schemas.openxmlformats.org/officeDocument/2006/relationships/image" Target="../media/image129.wmf"/><Relationship Id="rId4" Type="http://schemas.openxmlformats.org/officeDocument/2006/relationships/image" Target="../media/image126.wmf"/><Relationship Id="rId9" Type="http://schemas.openxmlformats.org/officeDocument/2006/relationships/oleObject" Target="../embeddings/oleObject102.bin"/></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e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104.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131.wmf"/></Relationships>
</file>

<file path=ppt/slides/_rels/slide81.xml.rels><?xml version="1.0" encoding="UTF-8" standalone="yes"?>
<Relationships xmlns="http://schemas.openxmlformats.org/package/2006/relationships"><Relationship Id="rId3" Type="http://schemas.openxmlformats.org/officeDocument/2006/relationships/oleObject" Target="../embeddings/oleObject105.bin"/><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33.wmf"/><Relationship Id="rId5" Type="http://schemas.openxmlformats.org/officeDocument/2006/relationships/oleObject" Target="../embeddings/oleObject106.bin"/><Relationship Id="rId4" Type="http://schemas.openxmlformats.org/officeDocument/2006/relationships/image" Target="../media/image132.w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146.wmf"/><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108.bin"/><Relationship Id="rId5" Type="http://schemas.openxmlformats.org/officeDocument/2006/relationships/image" Target="../media/image145.wmf"/><Relationship Id="rId4" Type="http://schemas.openxmlformats.org/officeDocument/2006/relationships/oleObject" Target="../embeddings/oleObject10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副标题 2"/>
          <p:cNvSpPr>
            <a:spLocks noGrp="1"/>
          </p:cNvSpPr>
          <p:nvPr>
            <p:ph type="subTitle" idx="1"/>
          </p:nvPr>
        </p:nvSpPr>
        <p:spPr>
          <a:xfrm>
            <a:off x="3851275" y="4149725"/>
            <a:ext cx="5184775" cy="1655763"/>
          </a:xfrm>
        </p:spPr>
        <p:txBody>
          <a:bodyPr/>
          <a:lstStyle/>
          <a:p>
            <a:pPr eaLnBrk="1" hangingPunct="1"/>
            <a:endParaRPr lang="zh-CN" altLang="en-US" smtClean="0"/>
          </a:p>
        </p:txBody>
      </p:sp>
      <p:sp>
        <p:nvSpPr>
          <p:cNvPr id="4099" name="标题 1"/>
          <p:cNvSpPr>
            <a:spLocks noGrp="1"/>
          </p:cNvSpPr>
          <p:nvPr>
            <p:ph type="ctrTitle"/>
          </p:nvPr>
        </p:nvSpPr>
        <p:spPr/>
        <p:txBody>
          <a:bodyPr/>
          <a:lstStyle/>
          <a:p>
            <a:pPr eaLnBrk="1" hangingPunct="1"/>
            <a:r>
              <a:rPr lang="zh-CN" altLang="en-US" smtClean="0"/>
              <a:t>基于统计学方法的数据分析</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zh-CN" altLang="en-US" smtClean="0"/>
              <a:t>统计假设检验</a:t>
            </a:r>
            <a:r>
              <a:rPr lang="en-US" altLang="zh-CN" smtClean="0"/>
              <a:t>——</a:t>
            </a:r>
            <a:r>
              <a:rPr lang="zh-CN" altLang="en-US" smtClean="0"/>
              <a:t>显著性检验</a:t>
            </a:r>
            <a:endParaRPr lang="en-US" altLang="zh-CN" smtClean="0"/>
          </a:p>
        </p:txBody>
      </p:sp>
      <p:sp>
        <p:nvSpPr>
          <p:cNvPr id="49155" name="内容占位符 2"/>
          <p:cNvSpPr>
            <a:spLocks noGrp="1"/>
          </p:cNvSpPr>
          <p:nvPr>
            <p:ph idx="1"/>
          </p:nvPr>
        </p:nvSpPr>
        <p:spPr/>
        <p:txBody>
          <a:bodyPr/>
          <a:lstStyle/>
          <a:p>
            <a:r>
              <a:rPr lang="zh-CN" altLang="en-US" smtClean="0"/>
              <a:t>基本原理</a:t>
            </a:r>
            <a:endParaRPr lang="en-US" altLang="zh-CN" smtClean="0"/>
          </a:p>
          <a:p>
            <a:endParaRPr lang="en-US" altLang="zh-CN" smtClean="0"/>
          </a:p>
          <a:p>
            <a:r>
              <a:rPr lang="zh-CN" altLang="en-US" smtClean="0"/>
              <a:t>基本步骤</a:t>
            </a:r>
            <a:endParaRPr lang="en-US" altLang="zh-CN" smtClean="0"/>
          </a:p>
          <a:p>
            <a:endParaRPr lang="en-US" altLang="zh-CN" smtClean="0"/>
          </a:p>
          <a:p>
            <a:r>
              <a:rPr lang="zh-CN" altLang="en-US" smtClean="0"/>
              <a:t>示例</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zh-CN" altLang="en-US" smtClean="0"/>
              <a:t>一元线性回归</a:t>
            </a:r>
          </a:p>
        </p:txBody>
      </p:sp>
      <p:grpSp>
        <p:nvGrpSpPr>
          <p:cNvPr id="59395" name="组合 26"/>
          <p:cNvGrpSpPr>
            <a:grpSpLocks/>
          </p:cNvGrpSpPr>
          <p:nvPr/>
        </p:nvGrpSpPr>
        <p:grpSpPr bwMode="auto">
          <a:xfrm>
            <a:off x="381000" y="1371600"/>
            <a:ext cx="8761413" cy="4395788"/>
            <a:chOff x="381000" y="1371600"/>
            <a:chExt cx="8761413" cy="4395418"/>
          </a:xfrm>
        </p:grpSpPr>
        <p:sp>
          <p:nvSpPr>
            <p:cNvPr id="59396" name="Line 3"/>
            <p:cNvSpPr>
              <a:spLocks noChangeShapeType="1"/>
            </p:cNvSpPr>
            <p:nvPr/>
          </p:nvSpPr>
          <p:spPr bwMode="auto">
            <a:xfrm>
              <a:off x="841375" y="4724400"/>
              <a:ext cx="708342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397" name="Line 4"/>
            <p:cNvSpPr>
              <a:spLocks noChangeShapeType="1"/>
            </p:cNvSpPr>
            <p:nvPr/>
          </p:nvSpPr>
          <p:spPr bwMode="auto">
            <a:xfrm>
              <a:off x="838200" y="1984375"/>
              <a:ext cx="0" cy="27400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398" name="Rectangle 5"/>
            <p:cNvSpPr>
              <a:spLocks noChangeArrowheads="1"/>
            </p:cNvSpPr>
            <p:nvPr/>
          </p:nvSpPr>
          <p:spPr bwMode="auto">
            <a:xfrm>
              <a:off x="381000" y="1371600"/>
              <a:ext cx="5334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t>Y</a:t>
              </a:r>
            </a:p>
          </p:txBody>
        </p:sp>
        <p:sp>
          <p:nvSpPr>
            <p:cNvPr id="59399" name="Rectangle 6"/>
            <p:cNvSpPr>
              <a:spLocks noChangeArrowheads="1"/>
            </p:cNvSpPr>
            <p:nvPr/>
          </p:nvSpPr>
          <p:spPr bwMode="auto">
            <a:xfrm>
              <a:off x="8153400" y="4648200"/>
              <a:ext cx="6096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b="1"/>
                <a:t>X</a:t>
              </a:r>
            </a:p>
          </p:txBody>
        </p:sp>
        <p:sp>
          <p:nvSpPr>
            <p:cNvPr id="59400" name="Line 7"/>
            <p:cNvSpPr>
              <a:spLocks noChangeShapeType="1"/>
            </p:cNvSpPr>
            <p:nvPr/>
          </p:nvSpPr>
          <p:spPr bwMode="auto">
            <a:xfrm flipV="1">
              <a:off x="839788" y="2744788"/>
              <a:ext cx="6397625" cy="987425"/>
            </a:xfrm>
            <a:prstGeom prst="line">
              <a:avLst/>
            </a:prstGeom>
            <a:noFill/>
            <a:ln w="76200">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1" name="AutoShape 8"/>
            <p:cNvSpPr>
              <a:spLocks noChangeArrowheads="1"/>
            </p:cNvSpPr>
            <p:nvPr/>
          </p:nvSpPr>
          <p:spPr bwMode="auto">
            <a:xfrm>
              <a:off x="1301750" y="3892550"/>
              <a:ext cx="292100" cy="368300"/>
            </a:xfrm>
            <a:prstGeom prst="star16">
              <a:avLst>
                <a:gd name="adj" fmla="val 37500"/>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9402" name="AutoShape 9"/>
            <p:cNvSpPr>
              <a:spLocks noChangeArrowheads="1"/>
            </p:cNvSpPr>
            <p:nvPr/>
          </p:nvSpPr>
          <p:spPr bwMode="auto">
            <a:xfrm>
              <a:off x="996950" y="3054350"/>
              <a:ext cx="292100" cy="368300"/>
            </a:xfrm>
            <a:prstGeom prst="star16">
              <a:avLst>
                <a:gd name="adj" fmla="val 37500"/>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9403" name="AutoShape 10"/>
            <p:cNvSpPr>
              <a:spLocks noChangeArrowheads="1"/>
            </p:cNvSpPr>
            <p:nvPr/>
          </p:nvSpPr>
          <p:spPr bwMode="auto">
            <a:xfrm>
              <a:off x="2216150" y="2520950"/>
              <a:ext cx="368300" cy="292100"/>
            </a:xfrm>
            <a:prstGeom prst="star16">
              <a:avLst>
                <a:gd name="adj" fmla="val 37500"/>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9404" name="AutoShape 11"/>
            <p:cNvSpPr>
              <a:spLocks noChangeArrowheads="1"/>
            </p:cNvSpPr>
            <p:nvPr/>
          </p:nvSpPr>
          <p:spPr bwMode="auto">
            <a:xfrm>
              <a:off x="3206750" y="3435350"/>
              <a:ext cx="292100" cy="368300"/>
            </a:xfrm>
            <a:prstGeom prst="star16">
              <a:avLst>
                <a:gd name="adj" fmla="val 37500"/>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9405" name="AutoShape 12"/>
            <p:cNvSpPr>
              <a:spLocks noChangeArrowheads="1"/>
            </p:cNvSpPr>
            <p:nvPr/>
          </p:nvSpPr>
          <p:spPr bwMode="auto">
            <a:xfrm>
              <a:off x="4654550" y="2978150"/>
              <a:ext cx="215900" cy="444500"/>
            </a:xfrm>
            <a:prstGeom prst="star16">
              <a:avLst>
                <a:gd name="adj" fmla="val 37500"/>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9406" name="AutoShape 13"/>
            <p:cNvSpPr>
              <a:spLocks noChangeArrowheads="1"/>
            </p:cNvSpPr>
            <p:nvPr/>
          </p:nvSpPr>
          <p:spPr bwMode="auto">
            <a:xfrm>
              <a:off x="6254750" y="2368550"/>
              <a:ext cx="292100" cy="292100"/>
            </a:xfrm>
            <a:prstGeom prst="star16">
              <a:avLst>
                <a:gd name="adj" fmla="val 37500"/>
              </a:avLst>
            </a:prstGeom>
            <a:solidFill>
              <a:schemeClr val="folHlink"/>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aphicFrame>
          <p:nvGraphicFramePr>
            <p:cNvPr id="59407" name="Object 14"/>
            <p:cNvGraphicFramePr>
              <a:graphicFrameLocks/>
            </p:cNvGraphicFramePr>
            <p:nvPr/>
          </p:nvGraphicFramePr>
          <p:xfrm>
            <a:off x="2927350" y="1412875"/>
            <a:ext cx="3505200" cy="792163"/>
          </p:xfrm>
          <a:graphic>
            <a:graphicData uri="http://schemas.openxmlformats.org/presentationml/2006/ole">
              <mc:AlternateContent xmlns:mc="http://schemas.openxmlformats.org/markup-compatibility/2006">
                <mc:Choice xmlns:v="urn:schemas-microsoft-com:vml" Requires="v">
                  <p:oleObj spid="_x0000_s110118" name="公式" r:id="rId3" imgW="1104900" imgH="241300" progId="Equation.3">
                    <p:embed/>
                  </p:oleObj>
                </mc:Choice>
                <mc:Fallback>
                  <p:oleObj name="公式" r:id="rId3" imgW="1104900" imgH="241300" progId="Equation.3">
                    <p:embed/>
                    <p:pic>
                      <p:nvPicPr>
                        <p:cNvPr id="59407" name="Object 1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7350" y="1412875"/>
                          <a:ext cx="35052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08" name="Arc 15"/>
            <p:cNvSpPr>
              <a:spLocks/>
            </p:cNvSpPr>
            <p:nvPr/>
          </p:nvSpPr>
          <p:spPr bwMode="auto">
            <a:xfrm>
              <a:off x="2290763" y="1681163"/>
              <a:ext cx="533400" cy="838200"/>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518"/>
                  </a:moveTo>
                  <a:cubicBezTo>
                    <a:pt x="45" y="9645"/>
                    <a:pt x="9663" y="35"/>
                    <a:pt x="21536" y="0"/>
                  </a:cubicBezTo>
                </a:path>
                <a:path w="21600" h="21600" stroke="0" extrusionOk="0">
                  <a:moveTo>
                    <a:pt x="0" y="21518"/>
                  </a:moveTo>
                  <a:cubicBezTo>
                    <a:pt x="45" y="9645"/>
                    <a:pt x="9663" y="35"/>
                    <a:pt x="21536" y="0"/>
                  </a:cubicBezTo>
                  <a:lnTo>
                    <a:pt x="21600" y="21600"/>
                  </a:lnTo>
                  <a:lnTo>
                    <a:pt x="0" y="21518"/>
                  </a:lnTo>
                  <a:close/>
                </a:path>
              </a:pathLst>
            </a:custGeom>
            <a:noFill/>
            <a:ln w="50800" cap="rnd">
              <a:solidFill>
                <a:schemeClr val="folHlink"/>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09" name="Line 16"/>
            <p:cNvSpPr>
              <a:spLocks noChangeShapeType="1"/>
            </p:cNvSpPr>
            <p:nvPr/>
          </p:nvSpPr>
          <p:spPr bwMode="auto">
            <a:xfrm>
              <a:off x="2438400" y="2746375"/>
              <a:ext cx="0" cy="682625"/>
            </a:xfrm>
            <a:prstGeom prst="line">
              <a:avLst/>
            </a:prstGeom>
            <a:noFill/>
            <a:ln w="50800">
              <a:solidFill>
                <a:schemeClr val="folHlink"/>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59410" name="Object 17"/>
            <p:cNvGraphicFramePr>
              <a:graphicFrameLocks/>
            </p:cNvGraphicFramePr>
            <p:nvPr/>
          </p:nvGraphicFramePr>
          <p:xfrm>
            <a:off x="2819400" y="2514600"/>
            <a:ext cx="635000" cy="939800"/>
          </p:xfrm>
          <a:graphic>
            <a:graphicData uri="http://schemas.openxmlformats.org/presentationml/2006/ole">
              <mc:AlternateContent xmlns:mc="http://schemas.openxmlformats.org/markup-compatibility/2006">
                <mc:Choice xmlns:v="urn:schemas-microsoft-com:vml" Requires="v">
                  <p:oleObj spid="_x0000_s110119" name="Equation" r:id="rId5" imgW="635000" imgH="939800" progId="Equation.2">
                    <p:embed/>
                  </p:oleObj>
                </mc:Choice>
                <mc:Fallback>
                  <p:oleObj name="Equation" r:id="rId5" imgW="635000" imgH="939800" progId="Equation.2">
                    <p:embed/>
                    <p:pic>
                      <p:nvPicPr>
                        <p:cNvPr id="59410" name="Object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19400" y="2514600"/>
                          <a:ext cx="635000" cy="93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11" name="Object 18"/>
            <p:cNvGraphicFramePr>
              <a:graphicFrameLocks/>
            </p:cNvGraphicFramePr>
            <p:nvPr/>
          </p:nvGraphicFramePr>
          <p:xfrm>
            <a:off x="2339975" y="2708275"/>
            <a:ext cx="630238" cy="719138"/>
          </p:xfrm>
          <a:graphic>
            <a:graphicData uri="http://schemas.openxmlformats.org/presentationml/2006/ole">
              <mc:AlternateContent xmlns:mc="http://schemas.openxmlformats.org/markup-compatibility/2006">
                <mc:Choice xmlns:v="urn:schemas-microsoft-com:vml" Requires="v">
                  <p:oleObj spid="_x0000_s110120" name="Equation" r:id="rId7" imgW="630238" imgH="719138" progId="Equation.2">
                    <p:embed/>
                  </p:oleObj>
                </mc:Choice>
                <mc:Fallback>
                  <p:oleObj name="Equation" r:id="rId7" imgW="630238" imgH="719138" progId="Equation.2">
                    <p:embed/>
                    <p:pic>
                      <p:nvPicPr>
                        <p:cNvPr id="59411" name="Object 18"/>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975" y="2708275"/>
                          <a:ext cx="630238" cy="7191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rgbClr val="FFFF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9412" name="Object 19"/>
            <p:cNvGraphicFramePr>
              <a:graphicFrameLocks/>
            </p:cNvGraphicFramePr>
            <p:nvPr/>
          </p:nvGraphicFramePr>
          <p:xfrm>
            <a:off x="5426075" y="3357563"/>
            <a:ext cx="2217738" cy="798512"/>
          </p:xfrm>
          <a:graphic>
            <a:graphicData uri="http://schemas.openxmlformats.org/presentationml/2006/ole">
              <mc:AlternateContent xmlns:mc="http://schemas.openxmlformats.org/markup-compatibility/2006">
                <mc:Choice xmlns:v="urn:schemas-microsoft-com:vml" Requires="v">
                  <p:oleObj spid="_x0000_s110121" name="公式" r:id="rId9" imgW="888614" imgH="241195" progId="Equation.3">
                    <p:embed/>
                  </p:oleObj>
                </mc:Choice>
                <mc:Fallback>
                  <p:oleObj name="公式" r:id="rId9" imgW="888614" imgH="241195" progId="Equation.3">
                    <p:embed/>
                    <p:pic>
                      <p:nvPicPr>
                        <p:cNvPr id="59412" name="Object 19"/>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26075" y="3357563"/>
                          <a:ext cx="2217738"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9413" name="Arc 20"/>
            <p:cNvSpPr>
              <a:spLocks/>
            </p:cNvSpPr>
            <p:nvPr/>
          </p:nvSpPr>
          <p:spPr bwMode="auto">
            <a:xfrm>
              <a:off x="3890963" y="3200400"/>
              <a:ext cx="762000" cy="838200"/>
            </a:xfrm>
            <a:custGeom>
              <a:avLst/>
              <a:gdLst>
                <a:gd name="T0" fmla="*/ 2147483646 w 21600"/>
                <a:gd name="T1" fmla="*/ 2147483646 h 21600"/>
                <a:gd name="T2" fmla="*/ 0 w 21600"/>
                <a:gd name="T3" fmla="*/ 0 h 21600"/>
                <a:gd name="T4" fmla="*/ 2147483646 w 21600"/>
                <a:gd name="T5" fmla="*/ 0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21600" y="21600"/>
                  </a:moveTo>
                  <a:cubicBezTo>
                    <a:pt x="9670" y="21600"/>
                    <a:pt x="0" y="11929"/>
                    <a:pt x="0" y="0"/>
                  </a:cubicBezTo>
                </a:path>
                <a:path w="21600" h="21600" stroke="0" extrusionOk="0">
                  <a:moveTo>
                    <a:pt x="21600" y="21600"/>
                  </a:moveTo>
                  <a:cubicBezTo>
                    <a:pt x="9670" y="21600"/>
                    <a:pt x="0" y="11929"/>
                    <a:pt x="0" y="0"/>
                  </a:cubicBezTo>
                  <a:lnTo>
                    <a:pt x="21600" y="0"/>
                  </a:lnTo>
                  <a:lnTo>
                    <a:pt x="21600" y="21600"/>
                  </a:lnTo>
                  <a:close/>
                </a:path>
              </a:pathLst>
            </a:custGeom>
            <a:noFill/>
            <a:ln w="50800" cap="rnd">
              <a:solidFill>
                <a:schemeClr val="folHlink"/>
              </a:solidFill>
              <a:round/>
              <a:headEnd type="none" w="sm" len="sm"/>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4" name="Rectangle 21"/>
            <p:cNvSpPr>
              <a:spLocks noChangeArrowheads="1"/>
            </p:cNvSpPr>
            <p:nvPr/>
          </p:nvSpPr>
          <p:spPr bwMode="auto">
            <a:xfrm>
              <a:off x="1219200" y="5181600"/>
              <a:ext cx="2590800"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t>观察值</a:t>
              </a:r>
            </a:p>
          </p:txBody>
        </p:sp>
        <p:sp>
          <p:nvSpPr>
            <p:cNvPr id="59415" name="Arc 22"/>
            <p:cNvSpPr>
              <a:spLocks/>
            </p:cNvSpPr>
            <p:nvPr/>
          </p:nvSpPr>
          <p:spPr bwMode="auto">
            <a:xfrm>
              <a:off x="1527175" y="4271963"/>
              <a:ext cx="382588" cy="914400"/>
            </a:xfrm>
            <a:custGeom>
              <a:avLst/>
              <a:gdLst>
                <a:gd name="T0" fmla="*/ 0 w 21690"/>
                <a:gd name="T1" fmla="*/ 0 h 21600"/>
                <a:gd name="T2" fmla="*/ 2147483646 w 21690"/>
                <a:gd name="T3" fmla="*/ 2147483646 h 21600"/>
                <a:gd name="T4" fmla="*/ 2147483646 w 2169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90" h="21600" fill="none" extrusionOk="0">
                  <a:moveTo>
                    <a:pt x="0" y="0"/>
                  </a:moveTo>
                  <a:cubicBezTo>
                    <a:pt x="30" y="0"/>
                    <a:pt x="60" y="-1"/>
                    <a:pt x="90" y="0"/>
                  </a:cubicBezTo>
                  <a:cubicBezTo>
                    <a:pt x="12019" y="0"/>
                    <a:pt x="21690" y="9670"/>
                    <a:pt x="21690" y="21600"/>
                  </a:cubicBezTo>
                </a:path>
                <a:path w="21690" h="21600" stroke="0" extrusionOk="0">
                  <a:moveTo>
                    <a:pt x="0" y="0"/>
                  </a:moveTo>
                  <a:cubicBezTo>
                    <a:pt x="30" y="0"/>
                    <a:pt x="60" y="-1"/>
                    <a:pt x="90" y="0"/>
                  </a:cubicBezTo>
                  <a:cubicBezTo>
                    <a:pt x="12019" y="0"/>
                    <a:pt x="21690" y="9670"/>
                    <a:pt x="21690" y="21600"/>
                  </a:cubicBezTo>
                  <a:lnTo>
                    <a:pt x="90" y="21600"/>
                  </a:lnTo>
                  <a:lnTo>
                    <a:pt x="0" y="0"/>
                  </a:lnTo>
                  <a:close/>
                </a:path>
              </a:pathLst>
            </a:custGeom>
            <a:noFill/>
            <a:ln w="50800" cap="rnd">
              <a:solidFill>
                <a:schemeClr val="folHlink"/>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416" name="Rectangle 23"/>
            <p:cNvSpPr>
              <a:spLocks noChangeArrowheads="1"/>
            </p:cNvSpPr>
            <p:nvPr/>
          </p:nvSpPr>
          <p:spPr bwMode="auto">
            <a:xfrm>
              <a:off x="7391400" y="1371600"/>
              <a:ext cx="1751013" cy="585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a:t>观察值</a:t>
              </a:r>
            </a:p>
          </p:txBody>
        </p:sp>
        <p:sp>
          <p:nvSpPr>
            <p:cNvPr id="59417" name="Arc 24"/>
            <p:cNvSpPr>
              <a:spLocks/>
            </p:cNvSpPr>
            <p:nvPr/>
          </p:nvSpPr>
          <p:spPr bwMode="auto">
            <a:xfrm>
              <a:off x="6557963" y="1681163"/>
              <a:ext cx="914400" cy="762000"/>
            </a:xfrm>
            <a:custGeom>
              <a:avLst/>
              <a:gdLst>
                <a:gd name="T0" fmla="*/ 0 w 21600"/>
                <a:gd name="T1" fmla="*/ 2147483646 h 21600"/>
                <a:gd name="T2" fmla="*/ 2147483646 w 21600"/>
                <a:gd name="T3" fmla="*/ 0 h 21600"/>
                <a:gd name="T4" fmla="*/ 2147483646 w 21600"/>
                <a:gd name="T5" fmla="*/ 2147483646 h 21600"/>
                <a:gd name="T6" fmla="*/ 0 60000 65536"/>
                <a:gd name="T7" fmla="*/ 0 60000 65536"/>
                <a:gd name="T8" fmla="*/ 0 60000 65536"/>
              </a:gdLst>
              <a:ahLst/>
              <a:cxnLst>
                <a:cxn ang="T6">
                  <a:pos x="T0" y="T1"/>
                </a:cxn>
                <a:cxn ang="T7">
                  <a:pos x="T2" y="T3"/>
                </a:cxn>
                <a:cxn ang="T8">
                  <a:pos x="T4" y="T5"/>
                </a:cxn>
              </a:cxnLst>
              <a:rect l="0" t="0" r="r" b="b"/>
              <a:pathLst>
                <a:path w="21600" h="21600" fill="none" extrusionOk="0">
                  <a:moveTo>
                    <a:pt x="0" y="21510"/>
                  </a:moveTo>
                  <a:cubicBezTo>
                    <a:pt x="49" y="9630"/>
                    <a:pt x="9682" y="20"/>
                    <a:pt x="21562" y="0"/>
                  </a:cubicBezTo>
                </a:path>
                <a:path w="21600" h="21600" stroke="0" extrusionOk="0">
                  <a:moveTo>
                    <a:pt x="0" y="21510"/>
                  </a:moveTo>
                  <a:cubicBezTo>
                    <a:pt x="49" y="9630"/>
                    <a:pt x="9682" y="20"/>
                    <a:pt x="21562" y="0"/>
                  </a:cubicBezTo>
                  <a:lnTo>
                    <a:pt x="21600" y="21600"/>
                  </a:lnTo>
                  <a:lnTo>
                    <a:pt x="0" y="21510"/>
                  </a:lnTo>
                  <a:close/>
                </a:path>
              </a:pathLst>
            </a:custGeom>
            <a:noFill/>
            <a:ln w="50800" cap="rnd">
              <a:solidFill>
                <a:schemeClr val="folHlink"/>
              </a:solidFill>
              <a:round/>
              <a:headEnd type="stealth" w="med" len="lg"/>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158411557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smtClean="0"/>
              <a:t>一元线性回归</a:t>
            </a:r>
          </a:p>
        </p:txBody>
      </p:sp>
      <p:sp>
        <p:nvSpPr>
          <p:cNvPr id="60419" name="内容占位符 2"/>
          <p:cNvSpPr>
            <a:spLocks noGrp="1"/>
          </p:cNvSpPr>
          <p:nvPr>
            <p:ph idx="1"/>
          </p:nvPr>
        </p:nvSpPr>
        <p:spPr/>
        <p:txBody>
          <a:bodyPr/>
          <a:lstStyle/>
          <a:p>
            <a:r>
              <a:rPr lang="zh-CN" altLang="en-US" dirty="0" smtClean="0">
                <a:ea typeface="宋体" panose="02010600030101010101" pitchFamily="2" charset="-122"/>
              </a:rPr>
              <a:t>回归参数估计</a:t>
            </a:r>
            <a:endParaRPr lang="en-US" altLang="zh-CN" dirty="0" smtClean="0">
              <a:ea typeface="宋体" panose="02010600030101010101" pitchFamily="2" charset="-122"/>
            </a:endParaRPr>
          </a:p>
          <a:p>
            <a:pPr lvl="1" eaLnBrk="1" hangingPunct="1">
              <a:lnSpc>
                <a:spcPct val="90000"/>
              </a:lnSpc>
              <a:buFont typeface="Wingdings" panose="05000000000000000000" pitchFamily="2" charset="2"/>
              <a:buChar char="u"/>
            </a:pPr>
            <a:endParaRPr lang="en-US" altLang="zh-CN" noProof="1" smtClean="0">
              <a:ea typeface="宋体" panose="02010600030101010101" pitchFamily="2" charset="-122"/>
            </a:endParaRPr>
          </a:p>
          <a:p>
            <a:pPr lvl="1" eaLnBrk="1" hangingPunct="1">
              <a:lnSpc>
                <a:spcPct val="90000"/>
              </a:lnSpc>
              <a:buFont typeface="Wingdings" panose="05000000000000000000" pitchFamily="2" charset="2"/>
              <a:buChar char="u"/>
            </a:pPr>
            <a:r>
              <a:rPr lang="zh-CN" altLang="en-US" noProof="1" smtClean="0">
                <a:ea typeface="宋体" panose="02010600030101010101" pitchFamily="2" charset="-122"/>
              </a:rPr>
              <a:t>最小二乘法</a:t>
            </a:r>
            <a:r>
              <a:rPr lang="en-US" altLang="zh-CN" noProof="1" smtClean="0">
                <a:ea typeface="宋体" panose="02010600030101010101" pitchFamily="2" charset="-122"/>
              </a:rPr>
              <a:t>OLS</a:t>
            </a:r>
          </a:p>
          <a:p>
            <a:pPr lvl="1" eaLnBrk="1" hangingPunct="1">
              <a:lnSpc>
                <a:spcPct val="90000"/>
              </a:lnSpc>
              <a:buFont typeface="Wingdings" panose="05000000000000000000" pitchFamily="2" charset="2"/>
              <a:buChar char="u"/>
            </a:pPr>
            <a:endParaRPr lang="en-US" altLang="zh-CN" noProof="1" smtClean="0">
              <a:ea typeface="宋体" panose="02010600030101010101" pitchFamily="2" charset="-122"/>
            </a:endParaRPr>
          </a:p>
          <a:p>
            <a:pPr lvl="1" eaLnBrk="1" hangingPunct="1">
              <a:lnSpc>
                <a:spcPct val="90000"/>
              </a:lnSpc>
              <a:buFont typeface="Wingdings" panose="05000000000000000000" pitchFamily="2" charset="2"/>
              <a:buChar char="u"/>
            </a:pPr>
            <a:r>
              <a:rPr lang="zh-CN" altLang="en-US" noProof="1" smtClean="0">
                <a:ea typeface="宋体" panose="02010600030101010101" pitchFamily="2" charset="-122"/>
              </a:rPr>
              <a:t>最大似然法</a:t>
            </a:r>
            <a:r>
              <a:rPr lang="en-US" altLang="zh-CN" noProof="1" smtClean="0">
                <a:ea typeface="宋体" panose="02010600030101010101" pitchFamily="2" charset="-122"/>
              </a:rPr>
              <a:t>MLE</a:t>
            </a:r>
            <a:endParaRPr lang="en-US" altLang="en-US" noProof="1" smtClean="0">
              <a:ea typeface="宋体" panose="02010600030101010101" pitchFamily="2" charset="-122"/>
            </a:endParaRPr>
          </a:p>
          <a:p>
            <a:pPr lvl="1" eaLnBrk="1" hangingPunct="1">
              <a:lnSpc>
                <a:spcPct val="90000"/>
              </a:lnSpc>
              <a:buFont typeface="Wingdings" panose="05000000000000000000" pitchFamily="2" charset="2"/>
              <a:buChar char="u"/>
            </a:pPr>
            <a:endParaRPr lang="en-US" altLang="zh-CN" noProof="1" smtClean="0">
              <a:ea typeface="宋体" panose="02010600030101010101" pitchFamily="2" charset="-122"/>
            </a:endParaRPr>
          </a:p>
          <a:p>
            <a:pPr lvl="1" eaLnBrk="1" hangingPunct="1">
              <a:lnSpc>
                <a:spcPct val="90000"/>
              </a:lnSpc>
              <a:buFont typeface="Wingdings" panose="05000000000000000000" pitchFamily="2" charset="2"/>
              <a:buChar char="u"/>
            </a:pPr>
            <a:r>
              <a:rPr lang="en-US" altLang="zh-CN" noProof="1" smtClean="0">
                <a:ea typeface="宋体" panose="02010600030101010101" pitchFamily="2" charset="-122"/>
              </a:rPr>
              <a:t>log</a:t>
            </a:r>
            <a:r>
              <a:rPr lang="zh-CN" altLang="en-US" noProof="1" smtClean="0">
                <a:ea typeface="宋体" panose="02010600030101010101" pitchFamily="2" charset="-122"/>
              </a:rPr>
              <a:t>似然法</a:t>
            </a:r>
          </a:p>
          <a:p>
            <a:pPr lvl="1" eaLnBrk="1" hangingPunct="1">
              <a:lnSpc>
                <a:spcPct val="90000"/>
              </a:lnSpc>
              <a:buFont typeface="Wingdings" panose="05000000000000000000" pitchFamily="2" charset="2"/>
              <a:buChar char="u"/>
            </a:pPr>
            <a:endParaRPr lang="zh-CN" altLang="en-US" noProof="1" smtClean="0">
              <a:ea typeface="宋体" panose="02010600030101010101" pitchFamily="2" charset="-122"/>
            </a:endParaRPr>
          </a:p>
          <a:p>
            <a:pPr lvl="1" eaLnBrk="1" hangingPunct="1">
              <a:lnSpc>
                <a:spcPct val="90000"/>
              </a:lnSpc>
              <a:buFont typeface="Wingdings" panose="05000000000000000000" pitchFamily="2" charset="2"/>
              <a:buChar char="u"/>
            </a:pPr>
            <a:r>
              <a:rPr lang="zh-CN" altLang="en-US" noProof="1" smtClean="0">
                <a:ea typeface="宋体" panose="02010600030101010101" pitchFamily="2" charset="-122"/>
              </a:rPr>
              <a:t>梯度下降等</a:t>
            </a:r>
          </a:p>
          <a:p>
            <a:pPr lvl="2"/>
            <a:endParaRPr lang="zh-CN" altLang="en-US" dirty="0" smtClean="0"/>
          </a:p>
        </p:txBody>
      </p:sp>
    </p:spTree>
    <p:extLst>
      <p:ext uri="{BB962C8B-B14F-4D97-AF65-F5344CB8AC3E}">
        <p14:creationId xmlns:p14="http://schemas.microsoft.com/office/powerpoint/2010/main" val="285085997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zh-CN" altLang="en-US" dirty="0" smtClean="0"/>
              <a:t> </a:t>
            </a:r>
            <a:r>
              <a:rPr lang="zh-CN" altLang="en-US" smtClean="0"/>
              <a:t>参数</a:t>
            </a:r>
            <a:r>
              <a:rPr lang="el-GR" altLang="zh-CN" smtClean="0"/>
              <a:t>α</a:t>
            </a:r>
            <a:r>
              <a:rPr lang="zh-CN" altLang="el-GR" smtClean="0"/>
              <a:t>，</a:t>
            </a:r>
            <a:r>
              <a:rPr lang="el-GR" altLang="zh-CN" smtClean="0"/>
              <a:t>β</a:t>
            </a:r>
            <a:r>
              <a:rPr lang="zh-CN" altLang="en-US" dirty="0" smtClean="0"/>
              <a:t>的最小二乘估计</a:t>
            </a:r>
          </a:p>
        </p:txBody>
      </p:sp>
      <p:sp>
        <p:nvSpPr>
          <p:cNvPr id="61443" name="内容占位符 2"/>
          <p:cNvSpPr>
            <a:spLocks noGrp="1"/>
          </p:cNvSpPr>
          <p:nvPr>
            <p:ph idx="1"/>
          </p:nvPr>
        </p:nvSpPr>
        <p:spPr/>
        <p:txBody>
          <a:bodyPr/>
          <a:lstStyle/>
          <a:p>
            <a:r>
              <a:rPr lang="zh-CN" altLang="en-US" dirty="0" smtClean="0"/>
              <a:t>设回归直线方程为</a:t>
            </a:r>
            <a:r>
              <a:rPr lang="en-US" altLang="zh-CN" dirty="0" smtClean="0"/>
              <a:t>:</a:t>
            </a:r>
          </a:p>
          <a:p>
            <a:endParaRPr lang="en-US" altLang="zh-CN" dirty="0" smtClean="0"/>
          </a:p>
          <a:p>
            <a:endParaRPr lang="en-US" altLang="zh-CN" dirty="0" smtClean="0"/>
          </a:p>
          <a:p>
            <a:endParaRPr lang="en-US" altLang="zh-CN" dirty="0" smtClean="0"/>
          </a:p>
          <a:p>
            <a:endParaRPr lang="en-US" altLang="zh-CN" dirty="0" smtClean="0"/>
          </a:p>
          <a:p>
            <a:r>
              <a:rPr lang="zh-CN" altLang="en-US" smtClean="0"/>
              <a:t>其中，   </a:t>
            </a:r>
            <a:r>
              <a:rPr lang="en-US" altLang="zh-CN" dirty="0" smtClean="0"/>
              <a:t>a</a:t>
            </a:r>
            <a:r>
              <a:rPr lang="zh-CN" altLang="en-US" dirty="0" smtClean="0"/>
              <a:t>是</a:t>
            </a:r>
            <a:r>
              <a:rPr lang="en-US" altLang="zh-CN" dirty="0" smtClean="0"/>
              <a:t>α</a:t>
            </a:r>
            <a:r>
              <a:rPr lang="zh-CN" altLang="en-US" smtClean="0"/>
              <a:t>的</a:t>
            </a:r>
            <a:r>
              <a:rPr lang="zh-CN" altLang="en-US" smtClean="0"/>
              <a:t>估计值，</a:t>
            </a:r>
            <a:r>
              <a:rPr lang="en-US" altLang="zh-CN" smtClean="0"/>
              <a:t>b</a:t>
            </a:r>
            <a:r>
              <a:rPr lang="zh-CN" altLang="en-US" dirty="0" smtClean="0"/>
              <a:t>是</a:t>
            </a:r>
            <a:r>
              <a:rPr lang="en-US" altLang="zh-CN" dirty="0" smtClean="0"/>
              <a:t>β</a:t>
            </a:r>
            <a:r>
              <a:rPr lang="zh-CN" altLang="en-US" dirty="0" smtClean="0"/>
              <a:t>的估计值。</a:t>
            </a:r>
          </a:p>
          <a:p>
            <a:endParaRPr lang="en-US" altLang="zh-CN" dirty="0" smtClean="0"/>
          </a:p>
          <a:p>
            <a:endParaRPr lang="zh-CN" altLang="en-US" dirty="0" smtClean="0"/>
          </a:p>
        </p:txBody>
      </p:sp>
      <p:graphicFrame>
        <p:nvGraphicFramePr>
          <p:cNvPr id="61444" name="Object 3"/>
          <p:cNvGraphicFramePr>
            <a:graphicFrameLocks noChangeAspect="1"/>
          </p:cNvGraphicFramePr>
          <p:nvPr/>
        </p:nvGraphicFramePr>
        <p:xfrm>
          <a:off x="2484438" y="2349500"/>
          <a:ext cx="3240087" cy="739775"/>
        </p:xfrm>
        <a:graphic>
          <a:graphicData uri="http://schemas.openxmlformats.org/presentationml/2006/ole">
            <mc:AlternateContent xmlns:mc="http://schemas.openxmlformats.org/markup-compatibility/2006">
              <mc:Choice xmlns:v="urn:schemas-microsoft-com:vml" Requires="v">
                <p:oleObj spid="_x0000_s110731" name="公式" r:id="rId3" imgW="762060" imgH="123732" progId="Equation.3">
                  <p:embed/>
                </p:oleObj>
              </mc:Choice>
              <mc:Fallback>
                <p:oleObj name="公式" r:id="rId3" imgW="762060" imgH="123732" progId="Equation.3">
                  <p:embed/>
                  <p:pic>
                    <p:nvPicPr>
                      <p:cNvPr id="6144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2349500"/>
                        <a:ext cx="3240087"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584923086"/>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zh-CN" altLang="en-US" dirty="0" smtClean="0"/>
              <a:t> </a:t>
            </a:r>
            <a:r>
              <a:rPr lang="zh-CN" altLang="en-US" smtClean="0"/>
              <a:t>参数</a:t>
            </a:r>
            <a:r>
              <a:rPr lang="el-GR" altLang="zh-CN" smtClean="0"/>
              <a:t>α</a:t>
            </a:r>
            <a:r>
              <a:rPr lang="zh-CN" altLang="el-GR" smtClean="0"/>
              <a:t>，</a:t>
            </a:r>
            <a:r>
              <a:rPr lang="el-GR" altLang="zh-CN" smtClean="0"/>
              <a:t>β</a:t>
            </a:r>
            <a:r>
              <a:rPr lang="zh-CN" altLang="en-US" dirty="0" smtClean="0"/>
              <a:t>的最小二乘估计</a:t>
            </a:r>
          </a:p>
        </p:txBody>
      </p:sp>
      <p:grpSp>
        <p:nvGrpSpPr>
          <p:cNvPr id="62467" name="组合 23"/>
          <p:cNvGrpSpPr>
            <a:grpSpLocks/>
          </p:cNvGrpSpPr>
          <p:nvPr/>
        </p:nvGrpSpPr>
        <p:grpSpPr bwMode="auto">
          <a:xfrm>
            <a:off x="609600" y="3429000"/>
            <a:ext cx="7696200" cy="2519363"/>
            <a:chOff x="609600" y="3429000"/>
            <a:chExt cx="7696200" cy="2519707"/>
          </a:xfrm>
        </p:grpSpPr>
        <p:sp>
          <p:nvSpPr>
            <p:cNvPr id="62470" name="Line 4"/>
            <p:cNvSpPr>
              <a:spLocks noChangeShapeType="1"/>
            </p:cNvSpPr>
            <p:nvPr/>
          </p:nvSpPr>
          <p:spPr bwMode="auto">
            <a:xfrm>
              <a:off x="1222375" y="5638800"/>
              <a:ext cx="6321425"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1" name="Line 5"/>
            <p:cNvSpPr>
              <a:spLocks noChangeShapeType="1"/>
            </p:cNvSpPr>
            <p:nvPr/>
          </p:nvSpPr>
          <p:spPr bwMode="auto">
            <a:xfrm>
              <a:off x="1187450" y="4076700"/>
              <a:ext cx="0" cy="1597025"/>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2" name="Rectangle 6"/>
            <p:cNvSpPr>
              <a:spLocks noChangeArrowheads="1"/>
            </p:cNvSpPr>
            <p:nvPr/>
          </p:nvSpPr>
          <p:spPr bwMode="auto">
            <a:xfrm>
              <a:off x="7620000" y="5486400"/>
              <a:ext cx="685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t>x</a:t>
              </a:r>
            </a:p>
          </p:txBody>
        </p:sp>
        <p:sp>
          <p:nvSpPr>
            <p:cNvPr id="62473" name="Rectangle 7"/>
            <p:cNvSpPr>
              <a:spLocks noChangeArrowheads="1"/>
            </p:cNvSpPr>
            <p:nvPr/>
          </p:nvSpPr>
          <p:spPr bwMode="auto">
            <a:xfrm>
              <a:off x="609600" y="3429000"/>
              <a:ext cx="6096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t>y</a:t>
              </a:r>
            </a:p>
          </p:txBody>
        </p:sp>
        <p:sp>
          <p:nvSpPr>
            <p:cNvPr id="62474" name="Line 8"/>
            <p:cNvSpPr>
              <a:spLocks noChangeShapeType="1"/>
            </p:cNvSpPr>
            <p:nvPr/>
          </p:nvSpPr>
          <p:spPr bwMode="auto">
            <a:xfrm flipV="1">
              <a:off x="1220788" y="4344988"/>
              <a:ext cx="5178425" cy="835025"/>
            </a:xfrm>
            <a:prstGeom prst="line">
              <a:avLst/>
            </a:prstGeom>
            <a:noFill/>
            <a:ln w="508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75" name="Oval 9"/>
            <p:cNvSpPr>
              <a:spLocks noChangeArrowheads="1"/>
            </p:cNvSpPr>
            <p:nvPr/>
          </p:nvSpPr>
          <p:spPr bwMode="auto">
            <a:xfrm>
              <a:off x="1606550" y="5035550"/>
              <a:ext cx="139700" cy="1397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2476" name="Oval 10"/>
            <p:cNvSpPr>
              <a:spLocks noChangeArrowheads="1"/>
            </p:cNvSpPr>
            <p:nvPr/>
          </p:nvSpPr>
          <p:spPr bwMode="auto">
            <a:xfrm>
              <a:off x="2673350" y="4806950"/>
              <a:ext cx="139700" cy="2159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2477" name="Oval 11"/>
            <p:cNvSpPr>
              <a:spLocks noChangeArrowheads="1"/>
            </p:cNvSpPr>
            <p:nvPr/>
          </p:nvSpPr>
          <p:spPr bwMode="auto">
            <a:xfrm>
              <a:off x="3740150" y="4578350"/>
              <a:ext cx="139700" cy="2159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2478" name="Oval 12"/>
            <p:cNvSpPr>
              <a:spLocks noChangeArrowheads="1"/>
            </p:cNvSpPr>
            <p:nvPr/>
          </p:nvSpPr>
          <p:spPr bwMode="auto">
            <a:xfrm>
              <a:off x="5187950" y="4349750"/>
              <a:ext cx="139700" cy="2159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2479" name="Oval 13"/>
            <p:cNvSpPr>
              <a:spLocks noChangeArrowheads="1"/>
            </p:cNvSpPr>
            <p:nvPr/>
          </p:nvSpPr>
          <p:spPr bwMode="auto">
            <a:xfrm>
              <a:off x="1606550" y="4578350"/>
              <a:ext cx="139700" cy="2159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2480" name="Oval 14"/>
            <p:cNvSpPr>
              <a:spLocks noChangeArrowheads="1"/>
            </p:cNvSpPr>
            <p:nvPr/>
          </p:nvSpPr>
          <p:spPr bwMode="auto">
            <a:xfrm>
              <a:off x="2597150" y="4044950"/>
              <a:ext cx="215900" cy="2159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2481" name="Oval 15"/>
            <p:cNvSpPr>
              <a:spLocks noChangeArrowheads="1"/>
            </p:cNvSpPr>
            <p:nvPr/>
          </p:nvSpPr>
          <p:spPr bwMode="auto">
            <a:xfrm>
              <a:off x="3740150" y="5187950"/>
              <a:ext cx="215900" cy="2159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2482" name="Oval 16"/>
            <p:cNvSpPr>
              <a:spLocks noChangeArrowheads="1"/>
            </p:cNvSpPr>
            <p:nvPr/>
          </p:nvSpPr>
          <p:spPr bwMode="auto">
            <a:xfrm>
              <a:off x="5264150" y="4883150"/>
              <a:ext cx="215900" cy="215900"/>
            </a:xfrm>
            <a:prstGeom prst="ellipse">
              <a:avLst/>
            </a:prstGeom>
            <a:solidFill>
              <a:schemeClr val="folHlink"/>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2483" name="Line 17"/>
            <p:cNvSpPr>
              <a:spLocks noChangeShapeType="1"/>
            </p:cNvSpPr>
            <p:nvPr/>
          </p:nvSpPr>
          <p:spPr bwMode="auto">
            <a:xfrm>
              <a:off x="1676400" y="4803775"/>
              <a:ext cx="0" cy="225425"/>
            </a:xfrm>
            <a:prstGeom prst="line">
              <a:avLst/>
            </a:prstGeom>
            <a:noFill/>
            <a:ln w="508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84" name="Line 18"/>
            <p:cNvSpPr>
              <a:spLocks noChangeShapeType="1"/>
            </p:cNvSpPr>
            <p:nvPr/>
          </p:nvSpPr>
          <p:spPr bwMode="auto">
            <a:xfrm>
              <a:off x="2743200" y="4270375"/>
              <a:ext cx="0" cy="606425"/>
            </a:xfrm>
            <a:prstGeom prst="line">
              <a:avLst/>
            </a:prstGeom>
            <a:noFill/>
            <a:ln w="508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85" name="Line 19"/>
            <p:cNvSpPr>
              <a:spLocks noChangeShapeType="1"/>
            </p:cNvSpPr>
            <p:nvPr/>
          </p:nvSpPr>
          <p:spPr bwMode="auto">
            <a:xfrm>
              <a:off x="3810000" y="4803775"/>
              <a:ext cx="0" cy="377825"/>
            </a:xfrm>
            <a:prstGeom prst="line">
              <a:avLst/>
            </a:prstGeom>
            <a:noFill/>
            <a:ln w="508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86" name="Line 20"/>
            <p:cNvSpPr>
              <a:spLocks noChangeShapeType="1"/>
            </p:cNvSpPr>
            <p:nvPr/>
          </p:nvSpPr>
          <p:spPr bwMode="auto">
            <a:xfrm>
              <a:off x="5334000" y="4575175"/>
              <a:ext cx="0" cy="301625"/>
            </a:xfrm>
            <a:prstGeom prst="line">
              <a:avLst/>
            </a:prstGeom>
            <a:noFill/>
            <a:ln w="508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487" name="Rectangle 21"/>
            <p:cNvSpPr>
              <a:spLocks noChangeArrowheads="1"/>
            </p:cNvSpPr>
            <p:nvPr/>
          </p:nvSpPr>
          <p:spPr bwMode="auto">
            <a:xfrm>
              <a:off x="1600200" y="4495800"/>
              <a:ext cx="8382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t>  e</a:t>
              </a:r>
              <a:r>
                <a:rPr lang="en-US" altLang="zh-CN" sz="2000"/>
                <a:t>1</a:t>
              </a:r>
            </a:p>
          </p:txBody>
        </p:sp>
        <p:sp>
          <p:nvSpPr>
            <p:cNvPr id="62488" name="Rectangle 22"/>
            <p:cNvSpPr>
              <a:spLocks noChangeArrowheads="1"/>
            </p:cNvSpPr>
            <p:nvPr/>
          </p:nvSpPr>
          <p:spPr bwMode="auto">
            <a:xfrm>
              <a:off x="2819400" y="4343400"/>
              <a:ext cx="685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t>e</a:t>
              </a:r>
              <a:r>
                <a:rPr lang="en-US" altLang="zh-CN" sz="2000"/>
                <a:t>2</a:t>
              </a:r>
            </a:p>
          </p:txBody>
        </p:sp>
        <p:sp>
          <p:nvSpPr>
            <p:cNvPr id="62489" name="Rectangle 23"/>
            <p:cNvSpPr>
              <a:spLocks noChangeArrowheads="1"/>
            </p:cNvSpPr>
            <p:nvPr/>
          </p:nvSpPr>
          <p:spPr bwMode="auto">
            <a:xfrm>
              <a:off x="3810000" y="4724400"/>
              <a:ext cx="8382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t>e</a:t>
              </a:r>
              <a:r>
                <a:rPr lang="en-US" altLang="zh-CN" sz="2000"/>
                <a:t>3</a:t>
              </a:r>
            </a:p>
          </p:txBody>
        </p:sp>
        <p:sp>
          <p:nvSpPr>
            <p:cNvPr id="62490" name="Rectangle 24"/>
            <p:cNvSpPr>
              <a:spLocks noChangeArrowheads="1"/>
            </p:cNvSpPr>
            <p:nvPr/>
          </p:nvSpPr>
          <p:spPr bwMode="auto">
            <a:xfrm>
              <a:off x="5410200" y="4495800"/>
              <a:ext cx="7620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a:t>e</a:t>
              </a:r>
              <a:r>
                <a:rPr lang="en-US" altLang="zh-CN" sz="2000"/>
                <a:t>4</a:t>
              </a:r>
            </a:p>
          </p:txBody>
        </p:sp>
      </p:grpSp>
      <p:sp>
        <p:nvSpPr>
          <p:cNvPr id="62468" name="Rectangle 3"/>
          <p:cNvSpPr>
            <a:spLocks noChangeArrowheads="1"/>
          </p:cNvSpPr>
          <p:nvPr/>
        </p:nvSpPr>
        <p:spPr bwMode="auto">
          <a:xfrm>
            <a:off x="323850" y="1628775"/>
            <a:ext cx="51847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3200" b="1"/>
              <a:t>实际观察值与样本回归线上</a:t>
            </a:r>
          </a:p>
          <a:p>
            <a:pPr>
              <a:spcBef>
                <a:spcPct val="50000"/>
              </a:spcBef>
            </a:pPr>
            <a:r>
              <a:rPr lang="zh-CN" altLang="en-US" sz="3200" b="1"/>
              <a:t>的点的距离的平方和最小</a:t>
            </a:r>
          </a:p>
        </p:txBody>
      </p:sp>
      <p:graphicFrame>
        <p:nvGraphicFramePr>
          <p:cNvPr id="62469" name="Object 25"/>
          <p:cNvGraphicFramePr>
            <a:graphicFrameLocks/>
          </p:cNvGraphicFramePr>
          <p:nvPr/>
        </p:nvGraphicFramePr>
        <p:xfrm>
          <a:off x="5842000" y="1628775"/>
          <a:ext cx="3302000" cy="2616200"/>
        </p:xfrm>
        <a:graphic>
          <a:graphicData uri="http://schemas.openxmlformats.org/presentationml/2006/ole">
            <mc:AlternateContent xmlns:mc="http://schemas.openxmlformats.org/markup-compatibility/2006">
              <mc:Choice xmlns:v="urn:schemas-microsoft-com:vml" Requires="v">
                <p:oleObj spid="_x0000_s111755" name="Equation" r:id="rId4" imgW="3302000" imgH="2616200" progId="Equation.2">
                  <p:embed/>
                </p:oleObj>
              </mc:Choice>
              <mc:Fallback>
                <p:oleObj name="Equation" r:id="rId4" imgW="3302000" imgH="2616200" progId="Equation.2">
                  <p:embed/>
                  <p:pic>
                    <p:nvPicPr>
                      <p:cNvPr id="62469" name="Object 25"/>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2000" y="1628775"/>
                        <a:ext cx="3302000"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69350555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dirty="0" smtClean="0"/>
              <a:t> </a:t>
            </a:r>
            <a:r>
              <a:rPr lang="zh-CN" altLang="en-US" smtClean="0"/>
              <a:t>参数</a:t>
            </a:r>
            <a:r>
              <a:rPr lang="el-GR" altLang="zh-CN" smtClean="0"/>
              <a:t>α</a:t>
            </a:r>
            <a:r>
              <a:rPr lang="zh-CN" altLang="el-GR" smtClean="0"/>
              <a:t>，</a:t>
            </a:r>
            <a:r>
              <a:rPr lang="el-GR" altLang="zh-CN" smtClean="0"/>
              <a:t>β</a:t>
            </a:r>
            <a:r>
              <a:rPr lang="zh-CN" altLang="en-US" dirty="0" smtClean="0"/>
              <a:t>的最小二乘估计</a:t>
            </a:r>
          </a:p>
        </p:txBody>
      </p:sp>
      <p:sp>
        <p:nvSpPr>
          <p:cNvPr id="64515" name="内容占位符 2"/>
          <p:cNvSpPr>
            <a:spLocks noGrp="1"/>
          </p:cNvSpPr>
          <p:nvPr>
            <p:ph idx="1"/>
          </p:nvPr>
        </p:nvSpPr>
        <p:spPr>
          <a:xfrm>
            <a:off x="250825" y="1268413"/>
            <a:ext cx="8642350" cy="4824412"/>
          </a:xfrm>
        </p:spPr>
        <p:txBody>
          <a:bodyPr/>
          <a:lstStyle/>
          <a:p>
            <a:r>
              <a:rPr lang="en-US" altLang="zh-CN" sz="2400" dirty="0" smtClean="0"/>
              <a:t>a</a:t>
            </a:r>
            <a:r>
              <a:rPr lang="zh-CN" altLang="en-US" sz="2400" dirty="0" smtClean="0"/>
              <a:t>、</a:t>
            </a:r>
            <a:r>
              <a:rPr lang="en-US" altLang="zh-CN" sz="2400" dirty="0" smtClean="0"/>
              <a:t>b</a:t>
            </a:r>
            <a:r>
              <a:rPr lang="zh-CN" altLang="en-US" sz="2400" dirty="0" smtClean="0"/>
              <a:t>应使回归估计值   与实际观测值</a:t>
            </a:r>
            <a:r>
              <a:rPr lang="en-US" altLang="zh-CN" sz="2400" dirty="0" smtClean="0"/>
              <a:t>y</a:t>
            </a:r>
            <a:r>
              <a:rPr lang="zh-CN" altLang="en-US" sz="2400" dirty="0" smtClean="0"/>
              <a:t>的偏差</a:t>
            </a:r>
            <a:r>
              <a:rPr lang="zh-CN" altLang="en-US" sz="2400" smtClean="0"/>
              <a:t>平方和</a:t>
            </a:r>
            <a:r>
              <a:rPr lang="zh-CN" altLang="en-US" sz="2400" smtClean="0"/>
              <a:t>最小，即</a:t>
            </a:r>
            <a:r>
              <a:rPr lang="zh-CN" altLang="en-US" sz="2400" dirty="0" smtClean="0"/>
              <a:t>：总的</a:t>
            </a:r>
            <a:r>
              <a:rPr lang="zh-CN" altLang="en-US" sz="2400" smtClean="0"/>
              <a:t>离</a:t>
            </a:r>
            <a:r>
              <a:rPr lang="zh-CN" altLang="en-US" sz="2400" smtClean="0"/>
              <a:t>回归平方和，即</a:t>
            </a:r>
            <a:r>
              <a:rPr lang="zh-CN" altLang="en-US" sz="2400" dirty="0" smtClean="0"/>
              <a:t>剩余平方和 </a:t>
            </a:r>
          </a:p>
        </p:txBody>
      </p:sp>
      <p:graphicFrame>
        <p:nvGraphicFramePr>
          <p:cNvPr id="64516" name="Object 11"/>
          <p:cNvGraphicFramePr>
            <a:graphicFrameLocks noChangeAspect="1"/>
          </p:cNvGraphicFramePr>
          <p:nvPr/>
        </p:nvGraphicFramePr>
        <p:xfrm>
          <a:off x="3514725" y="1257300"/>
          <a:ext cx="360363" cy="485775"/>
        </p:xfrm>
        <a:graphic>
          <a:graphicData uri="http://schemas.openxmlformats.org/presentationml/2006/ole">
            <mc:AlternateContent xmlns:mc="http://schemas.openxmlformats.org/markup-compatibility/2006">
              <mc:Choice xmlns:v="urn:schemas-microsoft-com:vml" Requires="v">
                <p:oleObj spid="_x0000_s113056" name="公式" r:id="rId3" imgW="76170" imgH="123732" progId="Equation.3">
                  <p:embed/>
                </p:oleObj>
              </mc:Choice>
              <mc:Fallback>
                <p:oleObj name="公式" r:id="rId3" imgW="76170" imgH="123732" progId="Equation.3">
                  <p:embed/>
                  <p:pic>
                    <p:nvPicPr>
                      <p:cNvPr id="64516"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4725" y="1257300"/>
                        <a:ext cx="360363"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4517" name="Object 3"/>
          <p:cNvGraphicFramePr>
            <a:graphicFrameLocks noChangeAspect="1"/>
          </p:cNvGraphicFramePr>
          <p:nvPr/>
        </p:nvGraphicFramePr>
        <p:xfrm>
          <a:off x="2124075" y="2205038"/>
          <a:ext cx="4121150" cy="601662"/>
        </p:xfrm>
        <a:graphic>
          <a:graphicData uri="http://schemas.openxmlformats.org/presentationml/2006/ole">
            <mc:AlternateContent xmlns:mc="http://schemas.openxmlformats.org/markup-compatibility/2006">
              <mc:Choice xmlns:v="urn:schemas-microsoft-com:vml" Requires="v">
                <p:oleObj spid="_x0000_s113057" name="公式" r:id="rId5" imgW="2409776" imgH="199985" progId="Equation.3">
                  <p:embed/>
                </p:oleObj>
              </mc:Choice>
              <mc:Fallback>
                <p:oleObj name="公式" r:id="rId5" imgW="2409776" imgH="199985" progId="Equation.3">
                  <p:embed/>
                  <p:pic>
                    <p:nvPicPr>
                      <p:cNvPr id="64517"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2205038"/>
                        <a:ext cx="4121150" cy="60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4518" name="Text Box 37"/>
          <p:cNvSpPr txBox="1">
            <a:spLocks noChangeArrowheads="1"/>
          </p:cNvSpPr>
          <p:nvPr/>
        </p:nvSpPr>
        <p:spPr bwMode="auto">
          <a:xfrm>
            <a:off x="6516688" y="2205038"/>
            <a:ext cx="914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t>最小</a:t>
            </a:r>
          </a:p>
        </p:txBody>
      </p:sp>
      <p:sp>
        <p:nvSpPr>
          <p:cNvPr id="64519" name="Rectangle 12"/>
          <p:cNvSpPr>
            <a:spLocks noChangeArrowheads="1"/>
          </p:cNvSpPr>
          <p:nvPr/>
        </p:nvSpPr>
        <p:spPr bwMode="auto">
          <a:xfrm>
            <a:off x="827088" y="2841625"/>
            <a:ext cx="76962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hlink"/>
              </a:buClr>
              <a:buSzPct val="60000"/>
              <a:buFont typeface="Wingdings" panose="05000000000000000000" pitchFamily="2" charset="2"/>
              <a:buNone/>
            </a:pPr>
            <a:r>
              <a:rPr lang="en-US" altLang="zh-CN" sz="3200" dirty="0">
                <a:latin typeface="楷体" panose="02010609060101010101" pitchFamily="49" charset="-122"/>
                <a:ea typeface="楷体" panose="02010609060101010101" pitchFamily="49" charset="-122"/>
              </a:rPr>
              <a:t>      </a:t>
            </a:r>
            <a:r>
              <a:rPr lang="zh-CN" altLang="en-US" sz="3200" dirty="0">
                <a:latin typeface="楷体" panose="02010609060101010101" pitchFamily="49" charset="-122"/>
                <a:ea typeface="楷体" panose="02010609060101010101" pitchFamily="49" charset="-122"/>
              </a:rPr>
              <a:t>根据微积分学中的求极值</a:t>
            </a:r>
            <a:r>
              <a:rPr lang="zh-CN" altLang="en-US" sz="3200">
                <a:latin typeface="楷体" panose="02010609060101010101" pitchFamily="49" charset="-122"/>
                <a:ea typeface="楷体" panose="02010609060101010101" pitchFamily="49" charset="-122"/>
              </a:rPr>
              <a:t>的</a:t>
            </a:r>
            <a:r>
              <a:rPr lang="zh-CN" altLang="en-US" sz="3200" smtClean="0">
                <a:latin typeface="楷体" panose="02010609060101010101" pitchFamily="49" charset="-122"/>
                <a:ea typeface="楷体" panose="02010609060101010101" pitchFamily="49" charset="-122"/>
              </a:rPr>
              <a:t>方法，令 </a:t>
            </a:r>
            <a:r>
              <a:rPr lang="en-US" altLang="zh-CN" sz="3200" dirty="0">
                <a:latin typeface="楷体" panose="02010609060101010101" pitchFamily="49" charset="-122"/>
                <a:ea typeface="楷体" panose="02010609060101010101" pitchFamily="49" charset="-122"/>
              </a:rPr>
              <a:t>Q</a:t>
            </a:r>
            <a:r>
              <a:rPr lang="zh-CN" altLang="en-US" sz="3200" dirty="0">
                <a:latin typeface="楷体" panose="02010609060101010101" pitchFamily="49" charset="-122"/>
                <a:ea typeface="楷体" panose="02010609060101010101" pitchFamily="49" charset="-122"/>
              </a:rPr>
              <a:t>对</a:t>
            </a:r>
            <a:r>
              <a:rPr lang="en-US" altLang="zh-CN" sz="3200" i="1" dirty="0">
                <a:latin typeface="楷体" panose="02010609060101010101" pitchFamily="49" charset="-122"/>
                <a:ea typeface="楷体" panose="02010609060101010101" pitchFamily="49" charset="-122"/>
              </a:rPr>
              <a:t>a</a:t>
            </a:r>
            <a:r>
              <a:rPr lang="zh-CN" altLang="en-US" sz="3200" i="1" dirty="0">
                <a:latin typeface="楷体" panose="02010609060101010101" pitchFamily="49" charset="-122"/>
                <a:ea typeface="楷体" panose="02010609060101010101" pitchFamily="49" charset="-122"/>
              </a:rPr>
              <a:t>、</a:t>
            </a:r>
            <a:r>
              <a:rPr lang="en-US" altLang="zh-CN" sz="3200" i="1" dirty="0">
                <a:latin typeface="楷体" panose="02010609060101010101" pitchFamily="49" charset="-122"/>
                <a:ea typeface="楷体" panose="02010609060101010101" pitchFamily="49" charset="-122"/>
              </a:rPr>
              <a:t>b</a:t>
            </a:r>
            <a:r>
              <a:rPr lang="zh-CN" altLang="en-US" sz="3200" dirty="0">
                <a:latin typeface="楷体" panose="02010609060101010101" pitchFamily="49" charset="-122"/>
                <a:ea typeface="楷体" panose="02010609060101010101" pitchFamily="49" charset="-122"/>
              </a:rPr>
              <a:t>的一阶偏导数</a:t>
            </a:r>
            <a:r>
              <a:rPr lang="zh-CN" altLang="en-US" sz="3200">
                <a:latin typeface="楷体" panose="02010609060101010101" pitchFamily="49" charset="-122"/>
                <a:ea typeface="楷体" panose="02010609060101010101" pitchFamily="49" charset="-122"/>
              </a:rPr>
              <a:t>等于</a:t>
            </a:r>
            <a:r>
              <a:rPr lang="en-US" altLang="zh-CN" sz="3200" smtClean="0">
                <a:latin typeface="楷体" panose="02010609060101010101" pitchFamily="49" charset="-122"/>
                <a:ea typeface="楷体" panose="02010609060101010101" pitchFamily="49" charset="-122"/>
              </a:rPr>
              <a:t>0</a:t>
            </a:r>
            <a:r>
              <a:rPr lang="zh-CN" altLang="en-US" sz="3200" smtClean="0">
                <a:latin typeface="楷体" panose="02010609060101010101" pitchFamily="49" charset="-122"/>
                <a:ea typeface="楷体" panose="02010609060101010101" pitchFamily="49" charset="-122"/>
              </a:rPr>
              <a:t>，即</a:t>
            </a:r>
            <a:r>
              <a:rPr lang="zh-CN" altLang="en-US" sz="3200" dirty="0">
                <a:latin typeface="楷体" panose="02010609060101010101" pitchFamily="49" charset="-122"/>
                <a:ea typeface="楷体" panose="02010609060101010101" pitchFamily="49" charset="-122"/>
              </a:rPr>
              <a:t>：</a:t>
            </a:r>
          </a:p>
        </p:txBody>
      </p:sp>
      <p:graphicFrame>
        <p:nvGraphicFramePr>
          <p:cNvPr id="64520" name="Object 1044"/>
          <p:cNvGraphicFramePr>
            <a:graphicFrameLocks noChangeAspect="1"/>
          </p:cNvGraphicFramePr>
          <p:nvPr>
            <p:extLst>
              <p:ext uri="{D42A27DB-BD31-4B8C-83A1-F6EECF244321}">
                <p14:modId xmlns:p14="http://schemas.microsoft.com/office/powerpoint/2010/main" val="592301243"/>
              </p:ext>
            </p:extLst>
          </p:nvPr>
        </p:nvGraphicFramePr>
        <p:xfrm>
          <a:off x="971550" y="4138613"/>
          <a:ext cx="6807200" cy="2232025"/>
        </p:xfrm>
        <a:graphic>
          <a:graphicData uri="http://schemas.openxmlformats.org/presentationml/2006/ole">
            <mc:AlternateContent xmlns:mc="http://schemas.openxmlformats.org/markup-compatibility/2006">
              <mc:Choice xmlns:v="urn:schemas-microsoft-com:vml" Requires="v">
                <p:oleObj spid="_x0000_s113058" name="公式" r:id="rId7" imgW="2333606" imgH="809652" progId="Equation.3">
                  <p:embed/>
                </p:oleObj>
              </mc:Choice>
              <mc:Fallback>
                <p:oleObj name="公式" r:id="rId7" imgW="2333606" imgH="809652" progId="Equation.3">
                  <p:embed/>
                  <p:pic>
                    <p:nvPicPr>
                      <p:cNvPr id="64520" name="Object 10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4138613"/>
                        <a:ext cx="6807200" cy="2232025"/>
                      </a:xfrm>
                      <a:prstGeom prst="rect">
                        <a:avLst/>
                      </a:prstGeom>
                      <a:solidFill>
                        <a:schemeClr val="tx1"/>
                      </a:solidFill>
                      <a:ln>
                        <a:noFill/>
                      </a:ln>
                    </p:spPr>
                  </p:pic>
                </p:oleObj>
              </mc:Fallback>
            </mc:AlternateContent>
          </a:graphicData>
        </a:graphic>
      </p:graphicFrame>
    </p:spTree>
    <p:extLst>
      <p:ext uri="{BB962C8B-B14F-4D97-AF65-F5344CB8AC3E}">
        <p14:creationId xmlns:p14="http://schemas.microsoft.com/office/powerpoint/2010/main" val="185734580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r>
              <a:rPr lang="zh-CN" altLang="en-US" dirty="0" smtClean="0"/>
              <a:t> </a:t>
            </a:r>
            <a:r>
              <a:rPr lang="zh-CN" altLang="en-US" smtClean="0"/>
              <a:t>参数</a:t>
            </a:r>
            <a:r>
              <a:rPr lang="el-GR" altLang="zh-CN" smtClean="0"/>
              <a:t>α</a:t>
            </a:r>
            <a:r>
              <a:rPr lang="zh-CN" altLang="el-GR" smtClean="0"/>
              <a:t>，</a:t>
            </a:r>
            <a:r>
              <a:rPr lang="el-GR" altLang="zh-CN" smtClean="0"/>
              <a:t>β</a:t>
            </a:r>
            <a:r>
              <a:rPr lang="zh-CN" altLang="en-US" dirty="0" smtClean="0"/>
              <a:t>的最小二乘估计</a:t>
            </a:r>
          </a:p>
        </p:txBody>
      </p:sp>
      <p:sp>
        <p:nvSpPr>
          <p:cNvPr id="65539" name="内容占位符 2"/>
          <p:cNvSpPr>
            <a:spLocks noGrp="1"/>
          </p:cNvSpPr>
          <p:nvPr>
            <p:ph idx="1"/>
          </p:nvPr>
        </p:nvSpPr>
        <p:spPr>
          <a:xfrm>
            <a:off x="179388" y="1341438"/>
            <a:ext cx="8713787" cy="4608512"/>
          </a:xfrm>
        </p:spPr>
        <p:txBody>
          <a:bodyPr/>
          <a:lstStyle/>
          <a:p>
            <a:r>
              <a:rPr lang="zh-CN" altLang="en-US" sz="2400" smtClean="0"/>
              <a:t>经</a:t>
            </a:r>
            <a:r>
              <a:rPr lang="zh-CN" altLang="en-US" sz="2400" smtClean="0"/>
              <a:t>整理，得</a:t>
            </a:r>
            <a:r>
              <a:rPr lang="zh-CN" altLang="en-US" sz="2400" dirty="0" smtClean="0"/>
              <a:t>关于</a:t>
            </a:r>
            <a:r>
              <a:rPr lang="en-US" altLang="zh-CN" sz="2400" dirty="0" smtClean="0"/>
              <a:t>a</a:t>
            </a:r>
            <a:r>
              <a:rPr lang="zh-CN" altLang="en-US" sz="2400" dirty="0" smtClean="0"/>
              <a:t>、</a:t>
            </a:r>
            <a:r>
              <a:rPr lang="en-US" altLang="zh-CN" sz="2400" dirty="0" smtClean="0"/>
              <a:t>b</a:t>
            </a:r>
            <a:r>
              <a:rPr lang="zh-CN" altLang="en-US" sz="2400" dirty="0" smtClean="0"/>
              <a:t>的正规方程组：</a:t>
            </a:r>
          </a:p>
        </p:txBody>
      </p:sp>
      <p:sp>
        <p:nvSpPr>
          <p:cNvPr id="65540" name="Rectangle 18"/>
          <p:cNvSpPr>
            <a:spLocks noChangeArrowheads="1"/>
          </p:cNvSpPr>
          <p:nvPr/>
        </p:nvSpPr>
        <p:spPr bwMode="auto">
          <a:xfrm>
            <a:off x="1331913" y="3973513"/>
            <a:ext cx="2954337"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dirty="0">
                <a:latin typeface="楷体" panose="02010609060101010101" pitchFamily="49" charset="-122"/>
                <a:ea typeface="楷体" panose="02010609060101010101" pitchFamily="49" charset="-122"/>
              </a:rPr>
              <a:t>解</a:t>
            </a:r>
            <a:r>
              <a:rPr lang="zh-CN" altLang="en-US" sz="2400">
                <a:latin typeface="楷体" panose="02010609060101010101" pitchFamily="49" charset="-122"/>
                <a:ea typeface="楷体" panose="02010609060101010101" pitchFamily="49" charset="-122"/>
              </a:rPr>
              <a:t>正规方程</a:t>
            </a:r>
            <a:r>
              <a:rPr lang="zh-CN" altLang="en-US" sz="2400" smtClean="0">
                <a:latin typeface="楷体" panose="02010609060101010101" pitchFamily="49" charset="-122"/>
                <a:ea typeface="楷体" panose="02010609060101010101" pitchFamily="49" charset="-122"/>
              </a:rPr>
              <a:t>组，得</a:t>
            </a:r>
            <a:r>
              <a:rPr lang="zh-CN" altLang="en-US" sz="2400" dirty="0">
                <a:latin typeface="楷体" panose="02010609060101010101" pitchFamily="49" charset="-122"/>
                <a:ea typeface="楷体" panose="02010609060101010101" pitchFamily="49" charset="-122"/>
              </a:rPr>
              <a:t>：</a:t>
            </a:r>
          </a:p>
        </p:txBody>
      </p:sp>
      <p:graphicFrame>
        <p:nvGraphicFramePr>
          <p:cNvPr id="65541" name="Object 9"/>
          <p:cNvGraphicFramePr>
            <a:graphicFrameLocks noChangeAspect="1"/>
          </p:cNvGraphicFramePr>
          <p:nvPr/>
        </p:nvGraphicFramePr>
        <p:xfrm>
          <a:off x="1574800" y="4762500"/>
          <a:ext cx="5922963" cy="1003300"/>
        </p:xfrm>
        <a:graphic>
          <a:graphicData uri="http://schemas.openxmlformats.org/presentationml/2006/ole">
            <mc:AlternateContent xmlns:mc="http://schemas.openxmlformats.org/markup-compatibility/2006">
              <mc:Choice xmlns:v="urn:schemas-microsoft-com:vml" Requires="v">
                <p:oleObj spid="_x0000_s114080" name="公式" r:id="rId3" imgW="4200491" imgH="428745" progId="Equation.3">
                  <p:embed/>
                </p:oleObj>
              </mc:Choice>
              <mc:Fallback>
                <p:oleObj name="公式" r:id="rId3" imgW="4200491" imgH="428745" progId="Equation.3">
                  <p:embed/>
                  <p:pic>
                    <p:nvPicPr>
                      <p:cNvPr id="65541" name="Object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4800" y="4762500"/>
                        <a:ext cx="5922963" cy="100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2" name="Object 11"/>
          <p:cNvGraphicFramePr>
            <a:graphicFrameLocks noChangeAspect="1"/>
          </p:cNvGraphicFramePr>
          <p:nvPr/>
        </p:nvGraphicFramePr>
        <p:xfrm>
          <a:off x="2486025" y="5807075"/>
          <a:ext cx="2806700" cy="641350"/>
        </p:xfrm>
        <a:graphic>
          <a:graphicData uri="http://schemas.openxmlformats.org/presentationml/2006/ole">
            <mc:AlternateContent xmlns:mc="http://schemas.openxmlformats.org/markup-compatibility/2006">
              <mc:Choice xmlns:v="urn:schemas-microsoft-com:vml" Requires="v">
                <p:oleObj spid="_x0000_s114081" name="公式" r:id="rId5" imgW="771401" imgH="123732" progId="Equation.3">
                  <p:embed/>
                </p:oleObj>
              </mc:Choice>
              <mc:Fallback>
                <p:oleObj name="公式" r:id="rId5" imgW="771401" imgH="123732" progId="Equation.3">
                  <p:embed/>
                  <p:pic>
                    <p:nvPicPr>
                      <p:cNvPr id="65542"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6025" y="5807075"/>
                        <a:ext cx="280670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5543" name="Object 33"/>
          <p:cNvGraphicFramePr>
            <a:graphicFrameLocks noChangeAspect="1"/>
          </p:cNvGraphicFramePr>
          <p:nvPr>
            <p:extLst>
              <p:ext uri="{D42A27DB-BD31-4B8C-83A1-F6EECF244321}">
                <p14:modId xmlns:p14="http://schemas.microsoft.com/office/powerpoint/2010/main" val="395953054"/>
              </p:ext>
            </p:extLst>
          </p:nvPr>
        </p:nvGraphicFramePr>
        <p:xfrm>
          <a:off x="1116013" y="1962150"/>
          <a:ext cx="6030912" cy="1787525"/>
        </p:xfrm>
        <a:graphic>
          <a:graphicData uri="http://schemas.openxmlformats.org/presentationml/2006/ole">
            <mc:AlternateContent xmlns:mc="http://schemas.openxmlformats.org/markup-compatibility/2006">
              <mc:Choice xmlns:v="urn:schemas-microsoft-com:vml" Requires="v">
                <p:oleObj spid="_x0000_s114082" name="公式" r:id="rId7" imgW="2028926" imgH="828715" progId="Equation.3">
                  <p:embed/>
                </p:oleObj>
              </mc:Choice>
              <mc:Fallback>
                <p:oleObj name="公式" r:id="rId7" imgW="2028926" imgH="828715" progId="Equation.3">
                  <p:embed/>
                  <p:pic>
                    <p:nvPicPr>
                      <p:cNvPr id="65543" name="Object 3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6013" y="1962150"/>
                        <a:ext cx="6030912" cy="1787525"/>
                      </a:xfrm>
                      <a:prstGeom prst="rect">
                        <a:avLst/>
                      </a:prstGeom>
                      <a:solidFill>
                        <a:schemeClr val="tx1"/>
                      </a:solidFill>
                      <a:ln>
                        <a:noFill/>
                      </a:ln>
                    </p:spPr>
                  </p:pic>
                </p:oleObj>
              </mc:Fallback>
            </mc:AlternateContent>
          </a:graphicData>
        </a:graphic>
      </p:graphicFrame>
    </p:spTree>
    <p:extLst>
      <p:ext uri="{BB962C8B-B14F-4D97-AF65-F5344CB8AC3E}">
        <p14:creationId xmlns:p14="http://schemas.microsoft.com/office/powerpoint/2010/main" val="7290109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zh-CN" altLang="en-US" dirty="0" smtClean="0"/>
              <a:t> </a:t>
            </a:r>
            <a:r>
              <a:rPr lang="zh-CN" altLang="en-US" smtClean="0"/>
              <a:t>参数</a:t>
            </a:r>
            <a:r>
              <a:rPr lang="el-GR" altLang="zh-CN" smtClean="0"/>
              <a:t>α</a:t>
            </a:r>
            <a:r>
              <a:rPr lang="zh-CN" altLang="el-GR" smtClean="0"/>
              <a:t>，</a:t>
            </a:r>
            <a:r>
              <a:rPr lang="el-GR" altLang="zh-CN" smtClean="0"/>
              <a:t>β</a:t>
            </a:r>
            <a:r>
              <a:rPr lang="zh-CN" altLang="en-US" dirty="0" smtClean="0"/>
              <a:t>的最小二乘估计</a:t>
            </a:r>
          </a:p>
        </p:txBody>
      </p:sp>
      <p:sp>
        <p:nvSpPr>
          <p:cNvPr id="66563" name="内容占位符 2"/>
          <p:cNvSpPr>
            <a:spLocks noGrp="1"/>
          </p:cNvSpPr>
          <p:nvPr>
            <p:ph idx="1"/>
          </p:nvPr>
        </p:nvSpPr>
        <p:spPr>
          <a:xfrm>
            <a:off x="179388" y="1341438"/>
            <a:ext cx="8713787" cy="4608512"/>
          </a:xfrm>
        </p:spPr>
        <p:txBody>
          <a:bodyPr/>
          <a:lstStyle/>
          <a:p>
            <a:r>
              <a:rPr lang="zh-CN" altLang="en-US" sz="2400" dirty="0" smtClean="0"/>
              <a:t>自变量</a:t>
            </a:r>
            <a:r>
              <a:rPr lang="en-US" altLang="zh-CN" sz="2400" dirty="0" smtClean="0"/>
              <a:t>x</a:t>
            </a:r>
            <a:r>
              <a:rPr lang="zh-CN" altLang="en-US" sz="2400" dirty="0" smtClean="0"/>
              <a:t>的离均差与因变量</a:t>
            </a:r>
            <a:r>
              <a:rPr lang="en-US" altLang="zh-CN" sz="2400" dirty="0" smtClean="0"/>
              <a:t>y</a:t>
            </a:r>
            <a:r>
              <a:rPr lang="zh-CN" altLang="en-US" sz="2400" dirty="0" smtClean="0"/>
              <a:t>的离均差的乘积</a:t>
            </a:r>
            <a:r>
              <a:rPr lang="zh-CN" altLang="en-US" sz="2400" smtClean="0"/>
              <a:t>和                      </a:t>
            </a:r>
            <a:r>
              <a:rPr lang="zh-CN" altLang="en-US" sz="2400" smtClean="0"/>
              <a:t>，简称</a:t>
            </a:r>
            <a:r>
              <a:rPr lang="zh-CN" altLang="en-US" sz="2400" smtClean="0"/>
              <a:t>乘积</a:t>
            </a:r>
            <a:r>
              <a:rPr lang="zh-CN" altLang="en-US" sz="2400" smtClean="0"/>
              <a:t>和，记</a:t>
            </a:r>
            <a:r>
              <a:rPr lang="zh-CN" altLang="en-US" sz="2400" smtClean="0"/>
              <a:t>作       </a:t>
            </a:r>
            <a:r>
              <a:rPr lang="zh-CN" altLang="en-US" sz="2400" smtClean="0"/>
              <a:t>，</a:t>
            </a:r>
            <a:endParaRPr lang="en-US" altLang="zh-CN" sz="2400" dirty="0" smtClean="0"/>
          </a:p>
          <a:p>
            <a:endParaRPr lang="en-US" altLang="zh-CN" sz="2400" dirty="0" smtClean="0"/>
          </a:p>
          <a:p>
            <a:r>
              <a:rPr lang="zh-CN" altLang="en-US" sz="2400" dirty="0" smtClean="0"/>
              <a:t>自变量</a:t>
            </a:r>
            <a:r>
              <a:rPr lang="en-US" altLang="zh-CN" sz="2400" dirty="0" smtClean="0"/>
              <a:t>x</a:t>
            </a:r>
            <a:r>
              <a:rPr lang="zh-CN" altLang="en-US" sz="2400" dirty="0" smtClean="0"/>
              <a:t>的离均差</a:t>
            </a:r>
            <a:r>
              <a:rPr lang="zh-CN" altLang="en-US" sz="2400" smtClean="0"/>
              <a:t>平方和                   </a:t>
            </a:r>
            <a:r>
              <a:rPr lang="zh-CN" altLang="en-US" sz="2400" smtClean="0"/>
              <a:t>，记</a:t>
            </a:r>
            <a:r>
              <a:rPr lang="zh-CN" altLang="en-US" sz="2400" dirty="0" smtClean="0"/>
              <a:t>作</a:t>
            </a:r>
            <a:r>
              <a:rPr lang="en-US" altLang="zh-CN" sz="2400" dirty="0" smtClean="0"/>
              <a:t>SS</a:t>
            </a:r>
            <a:r>
              <a:rPr lang="en-US" altLang="zh-CN" sz="2400" baseline="-25000" dirty="0" smtClean="0"/>
              <a:t>X</a:t>
            </a:r>
            <a:r>
              <a:rPr lang="zh-CN" altLang="en-US" sz="2400" dirty="0" smtClean="0"/>
              <a:t>。</a:t>
            </a:r>
            <a:endParaRPr lang="en-US" altLang="zh-CN" sz="2400" dirty="0" smtClean="0"/>
          </a:p>
          <a:p>
            <a:endParaRPr lang="en-US" altLang="zh-CN" sz="2400" dirty="0" smtClean="0"/>
          </a:p>
          <a:p>
            <a:r>
              <a:rPr lang="zh-CN" altLang="en-US" sz="2400" dirty="0" smtClean="0"/>
              <a:t>所 以</a:t>
            </a:r>
          </a:p>
          <a:p>
            <a:endParaRPr lang="zh-CN" altLang="en-US" sz="2400" dirty="0" smtClean="0"/>
          </a:p>
        </p:txBody>
      </p:sp>
      <p:graphicFrame>
        <p:nvGraphicFramePr>
          <p:cNvPr id="66564" name="Object 3"/>
          <p:cNvGraphicFramePr>
            <a:graphicFrameLocks noChangeAspect="1"/>
          </p:cNvGraphicFramePr>
          <p:nvPr/>
        </p:nvGraphicFramePr>
        <p:xfrm>
          <a:off x="6875463" y="1412875"/>
          <a:ext cx="1866900" cy="301625"/>
        </p:xfrm>
        <a:graphic>
          <a:graphicData uri="http://schemas.openxmlformats.org/presentationml/2006/ole">
            <mc:AlternateContent xmlns:mc="http://schemas.openxmlformats.org/markup-compatibility/2006">
              <mc:Choice xmlns:v="urn:schemas-microsoft-com:vml" Requires="v">
                <p:oleObj spid="_x0000_s115375" name="公式" r:id="rId3" imgW="1228781" imgH="190633" progId="Equation.3">
                  <p:embed/>
                </p:oleObj>
              </mc:Choice>
              <mc:Fallback>
                <p:oleObj name="公式" r:id="rId3" imgW="1228781" imgH="190633" progId="Equation.3">
                  <p:embed/>
                  <p:pic>
                    <p:nvPicPr>
                      <p:cNvPr id="66564"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463" y="1412875"/>
                        <a:ext cx="1866900" cy="30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565" name="Object 5"/>
          <p:cNvGraphicFramePr>
            <a:graphicFrameLocks noChangeAspect="1"/>
          </p:cNvGraphicFramePr>
          <p:nvPr/>
        </p:nvGraphicFramePr>
        <p:xfrm>
          <a:off x="3492500" y="1731963"/>
          <a:ext cx="565150" cy="474662"/>
        </p:xfrm>
        <a:graphic>
          <a:graphicData uri="http://schemas.openxmlformats.org/presentationml/2006/ole">
            <mc:AlternateContent xmlns:mc="http://schemas.openxmlformats.org/markup-compatibility/2006">
              <mc:Choice xmlns:v="urn:schemas-microsoft-com:vml" Requires="v">
                <p:oleObj spid="_x0000_s115376" name="公式" r:id="rId5" imgW="228510" imgH="171570" progId="Equation.3">
                  <p:embed/>
                </p:oleObj>
              </mc:Choice>
              <mc:Fallback>
                <p:oleObj name="公式" r:id="rId5" imgW="228510" imgH="171570" progId="Equation.3">
                  <p:embed/>
                  <p:pic>
                    <p:nvPicPr>
                      <p:cNvPr id="66565"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2500" y="1731963"/>
                        <a:ext cx="565150" cy="474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566" name="Object 7"/>
          <p:cNvGraphicFramePr>
            <a:graphicFrameLocks noChangeAspect="1"/>
          </p:cNvGraphicFramePr>
          <p:nvPr/>
        </p:nvGraphicFramePr>
        <p:xfrm>
          <a:off x="3995738" y="2527300"/>
          <a:ext cx="1589087" cy="468313"/>
        </p:xfrm>
        <a:graphic>
          <a:graphicData uri="http://schemas.openxmlformats.org/presentationml/2006/ole">
            <mc:AlternateContent xmlns:mc="http://schemas.openxmlformats.org/markup-compatibility/2006">
              <mc:Choice xmlns:v="urn:schemas-microsoft-com:vml" Requires="v">
                <p:oleObj spid="_x0000_s115377" name="公式" r:id="rId7" imgW="743017" imgH="199985" progId="Equation.3">
                  <p:embed/>
                </p:oleObj>
              </mc:Choice>
              <mc:Fallback>
                <p:oleObj name="公式" r:id="rId7" imgW="743017" imgH="199985" progId="Equation.3">
                  <p:embed/>
                  <p:pic>
                    <p:nvPicPr>
                      <p:cNvPr id="66566"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5738" y="2527300"/>
                        <a:ext cx="1589087"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66567" name="Group 18"/>
          <p:cNvGrpSpPr>
            <a:grpSpLocks/>
          </p:cNvGrpSpPr>
          <p:nvPr/>
        </p:nvGrpSpPr>
        <p:grpSpPr bwMode="auto">
          <a:xfrm>
            <a:off x="2124075" y="3860800"/>
            <a:ext cx="4140200" cy="1677988"/>
            <a:chOff x="1088" y="2554"/>
            <a:chExt cx="3333" cy="1601"/>
          </a:xfrm>
        </p:grpSpPr>
        <p:graphicFrame>
          <p:nvGraphicFramePr>
            <p:cNvPr id="66568" name="Object 13"/>
            <p:cNvGraphicFramePr>
              <a:graphicFrameLocks noChangeAspect="1"/>
            </p:cNvGraphicFramePr>
            <p:nvPr/>
          </p:nvGraphicFramePr>
          <p:xfrm>
            <a:off x="1088" y="2554"/>
            <a:ext cx="3333" cy="1081"/>
          </p:xfrm>
          <a:graphic>
            <a:graphicData uri="http://schemas.openxmlformats.org/presentationml/2006/ole">
              <mc:AlternateContent xmlns:mc="http://schemas.openxmlformats.org/markup-compatibility/2006">
                <mc:Choice xmlns:v="urn:schemas-microsoft-com:vml" Requires="v">
                  <p:oleObj spid="_x0000_s115378" name="公式" r:id="rId9" imgW="2105096" imgH="428745" progId="Equation.3">
                    <p:embed/>
                  </p:oleObj>
                </mc:Choice>
                <mc:Fallback>
                  <p:oleObj name="公式" r:id="rId9" imgW="2105096" imgH="428745" progId="Equation.3">
                    <p:embed/>
                    <p:pic>
                      <p:nvPicPr>
                        <p:cNvPr id="66568"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8" y="2554"/>
                          <a:ext cx="3333" cy="1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6569" name="Object 16"/>
            <p:cNvGraphicFramePr>
              <a:graphicFrameLocks noChangeAspect="1"/>
            </p:cNvGraphicFramePr>
            <p:nvPr/>
          </p:nvGraphicFramePr>
          <p:xfrm>
            <a:off x="1659" y="3673"/>
            <a:ext cx="2108" cy="482"/>
          </p:xfrm>
          <a:graphic>
            <a:graphicData uri="http://schemas.openxmlformats.org/presentationml/2006/ole">
              <mc:AlternateContent xmlns:mc="http://schemas.openxmlformats.org/markup-compatibility/2006">
                <mc:Choice xmlns:v="urn:schemas-microsoft-com:vml" Requires="v">
                  <p:oleObj spid="_x0000_s115379" name="公式" r:id="rId11" imgW="771401" imgH="123732" progId="Equation.3">
                    <p:embed/>
                  </p:oleObj>
                </mc:Choice>
                <mc:Fallback>
                  <p:oleObj name="公式" r:id="rId11" imgW="771401" imgH="123732" progId="Equation.3">
                    <p:embed/>
                    <p:pic>
                      <p:nvPicPr>
                        <p:cNvPr id="66569"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59" y="3673"/>
                          <a:ext cx="2108" cy="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17877156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r>
              <a:rPr lang="zh-CN" altLang="en-US" dirty="0" smtClean="0"/>
              <a:t> </a:t>
            </a:r>
            <a:r>
              <a:rPr lang="zh-CN" altLang="en-US" smtClean="0"/>
              <a:t>参数</a:t>
            </a:r>
            <a:r>
              <a:rPr lang="el-GR" altLang="zh-CN" smtClean="0"/>
              <a:t>α</a:t>
            </a:r>
            <a:r>
              <a:rPr lang="zh-CN" altLang="el-GR" smtClean="0"/>
              <a:t>，</a:t>
            </a:r>
            <a:r>
              <a:rPr lang="el-GR" altLang="zh-CN" smtClean="0"/>
              <a:t>β</a:t>
            </a:r>
            <a:r>
              <a:rPr lang="zh-CN" altLang="en-US" dirty="0" smtClean="0"/>
              <a:t>的最小二乘估计</a:t>
            </a:r>
          </a:p>
        </p:txBody>
      </p:sp>
      <p:sp>
        <p:nvSpPr>
          <p:cNvPr id="67587" name="内容占位符 2"/>
          <p:cNvSpPr>
            <a:spLocks noGrp="1"/>
          </p:cNvSpPr>
          <p:nvPr>
            <p:ph idx="1"/>
          </p:nvPr>
        </p:nvSpPr>
        <p:spPr>
          <a:xfrm>
            <a:off x="179388" y="1341438"/>
            <a:ext cx="8713787" cy="4608512"/>
          </a:xfrm>
        </p:spPr>
        <p:txBody>
          <a:bodyPr/>
          <a:lstStyle/>
          <a:p>
            <a:r>
              <a:rPr lang="en-US" altLang="zh-CN" sz="2400" dirty="0" smtClean="0"/>
              <a:t>a</a:t>
            </a:r>
            <a:r>
              <a:rPr lang="zh-CN" altLang="en-US" sz="2400" dirty="0" smtClean="0"/>
              <a:t>为回归截距（</a:t>
            </a:r>
            <a:r>
              <a:rPr lang="en-US" altLang="zh-CN" sz="2400" dirty="0" smtClean="0"/>
              <a:t>regression </a:t>
            </a:r>
            <a:r>
              <a:rPr lang="en-US" altLang="zh-CN" sz="2400" smtClean="0"/>
              <a:t>intercept</a:t>
            </a:r>
            <a:r>
              <a:rPr lang="zh-CN" altLang="en-US" sz="2400" smtClean="0"/>
              <a:t>），是</a:t>
            </a:r>
            <a:r>
              <a:rPr lang="zh-CN" altLang="en-US" sz="2400" dirty="0" smtClean="0"/>
              <a:t>回归直线与</a:t>
            </a:r>
            <a:r>
              <a:rPr lang="en-US" altLang="zh-CN" sz="2400" dirty="0" smtClean="0"/>
              <a:t>y</a:t>
            </a:r>
            <a:r>
              <a:rPr lang="zh-CN" altLang="en-US" sz="2400" dirty="0" smtClean="0"/>
              <a:t>轴交点</a:t>
            </a:r>
            <a:r>
              <a:rPr lang="zh-CN" altLang="en-US" sz="2400" smtClean="0"/>
              <a:t>的</a:t>
            </a:r>
            <a:r>
              <a:rPr lang="zh-CN" altLang="en-US" sz="2400" smtClean="0"/>
              <a:t>纵坐标，当</a:t>
            </a:r>
            <a:r>
              <a:rPr lang="en-US" altLang="zh-CN" sz="2400" smtClean="0"/>
              <a:t>x=0</a:t>
            </a:r>
            <a:r>
              <a:rPr lang="zh-CN" altLang="en-US" sz="2400" smtClean="0"/>
              <a:t>时，          </a:t>
            </a:r>
            <a:r>
              <a:rPr lang="zh-CN" altLang="en-US" sz="2400" dirty="0" smtClean="0"/>
              <a:t>；</a:t>
            </a:r>
            <a:endParaRPr lang="en-US" altLang="zh-CN" sz="2400" dirty="0" smtClean="0"/>
          </a:p>
          <a:p>
            <a:endParaRPr lang="en-US" altLang="zh-CN" sz="2400" dirty="0" smtClean="0"/>
          </a:p>
          <a:p>
            <a:r>
              <a:rPr lang="en-US" altLang="zh-CN" sz="2400" dirty="0" smtClean="0"/>
              <a:t>b</a:t>
            </a:r>
            <a:r>
              <a:rPr lang="zh-CN" altLang="en-US" sz="2400" dirty="0" smtClean="0"/>
              <a:t>为回归系数（</a:t>
            </a:r>
            <a:r>
              <a:rPr lang="en-US" altLang="zh-CN" sz="2400" dirty="0" smtClean="0"/>
              <a:t>regression </a:t>
            </a:r>
            <a:r>
              <a:rPr lang="en-US" altLang="zh-CN" sz="2400" smtClean="0"/>
              <a:t>coefficient</a:t>
            </a:r>
            <a:r>
              <a:rPr lang="zh-CN" altLang="en-US" sz="2400" smtClean="0"/>
              <a:t>），表示</a:t>
            </a:r>
            <a:r>
              <a:rPr lang="en-US" altLang="zh-CN" sz="2400" dirty="0" smtClean="0"/>
              <a:t>x</a:t>
            </a:r>
            <a:r>
              <a:rPr lang="zh-CN" altLang="en-US" sz="2400" dirty="0" smtClean="0"/>
              <a:t>变化一</a:t>
            </a:r>
            <a:r>
              <a:rPr lang="zh-CN" altLang="en-US" sz="2400" smtClean="0"/>
              <a:t>个</a:t>
            </a:r>
            <a:r>
              <a:rPr lang="zh-CN" altLang="en-US" sz="2400" smtClean="0"/>
              <a:t>单位，</a:t>
            </a:r>
            <a:r>
              <a:rPr lang="en-US" altLang="zh-CN" sz="2400" smtClean="0"/>
              <a:t>y</a:t>
            </a:r>
            <a:r>
              <a:rPr lang="zh-CN" altLang="en-US" sz="2400" dirty="0" smtClean="0"/>
              <a:t>平均变化的数量；</a:t>
            </a:r>
            <a:endParaRPr lang="en-US" altLang="zh-CN" sz="2400" dirty="0" smtClean="0"/>
          </a:p>
          <a:p>
            <a:endParaRPr lang="en-US" altLang="zh-CN" sz="2400" dirty="0" smtClean="0"/>
          </a:p>
          <a:p>
            <a:r>
              <a:rPr lang="en-US" altLang="zh-CN" sz="2400" dirty="0" smtClean="0"/>
              <a:t>b</a:t>
            </a:r>
            <a:r>
              <a:rPr lang="zh-CN" altLang="en-US" sz="2400" dirty="0" smtClean="0"/>
              <a:t>的符号反映了</a:t>
            </a:r>
            <a:r>
              <a:rPr lang="en-US" altLang="zh-CN" sz="2400" dirty="0" smtClean="0"/>
              <a:t>x</a:t>
            </a:r>
            <a:r>
              <a:rPr lang="zh-CN" altLang="en-US" sz="2400" dirty="0" smtClean="0"/>
              <a:t>影响</a:t>
            </a:r>
            <a:r>
              <a:rPr lang="en-US" altLang="zh-CN" sz="2400" dirty="0" smtClean="0"/>
              <a:t>y</a:t>
            </a:r>
            <a:r>
              <a:rPr lang="zh-CN" altLang="en-US" sz="2400" smtClean="0"/>
              <a:t>的</a:t>
            </a:r>
            <a:r>
              <a:rPr lang="zh-CN" altLang="en-US" sz="2400" smtClean="0"/>
              <a:t>性质，</a:t>
            </a:r>
            <a:r>
              <a:rPr lang="en-US" altLang="zh-CN" sz="2400" smtClean="0"/>
              <a:t>b</a:t>
            </a:r>
            <a:r>
              <a:rPr lang="zh-CN" altLang="en-US" sz="2400" dirty="0" smtClean="0"/>
              <a:t>的绝对值大小反映了</a:t>
            </a:r>
            <a:r>
              <a:rPr lang="en-US" altLang="zh-CN" sz="2400" dirty="0" smtClean="0"/>
              <a:t>x </a:t>
            </a:r>
            <a:r>
              <a:rPr lang="zh-CN" altLang="en-US" sz="2400" dirty="0" smtClean="0"/>
              <a:t>影响</a:t>
            </a:r>
            <a:r>
              <a:rPr lang="en-US" altLang="zh-CN" sz="2400" dirty="0" smtClean="0"/>
              <a:t>y</a:t>
            </a:r>
            <a:r>
              <a:rPr lang="zh-CN" altLang="en-US" sz="2400" dirty="0" smtClean="0"/>
              <a:t>的程度；</a:t>
            </a:r>
            <a:endParaRPr lang="en-US" altLang="zh-CN" sz="2400" dirty="0" smtClean="0"/>
          </a:p>
          <a:p>
            <a:endParaRPr lang="en-US" altLang="zh-CN" sz="2400" dirty="0" smtClean="0"/>
          </a:p>
          <a:p>
            <a:r>
              <a:rPr lang="zh-CN" altLang="en-US" sz="2400" dirty="0" smtClean="0"/>
              <a:t>    为当</a:t>
            </a:r>
            <a:r>
              <a:rPr lang="en-US" altLang="zh-CN" sz="2400" dirty="0" smtClean="0"/>
              <a:t>x</a:t>
            </a:r>
            <a:r>
              <a:rPr lang="zh-CN" altLang="en-US" sz="2400" dirty="0" smtClean="0"/>
              <a:t>在其研究范围内取某一个值    时的回归估计值</a:t>
            </a:r>
          </a:p>
        </p:txBody>
      </p:sp>
      <p:graphicFrame>
        <p:nvGraphicFramePr>
          <p:cNvPr id="67588" name="Object 17"/>
          <p:cNvGraphicFramePr>
            <a:graphicFrameLocks noChangeAspect="1"/>
          </p:cNvGraphicFramePr>
          <p:nvPr/>
        </p:nvGraphicFramePr>
        <p:xfrm>
          <a:off x="3851275" y="1773238"/>
          <a:ext cx="1008063" cy="409575"/>
        </p:xfrm>
        <a:graphic>
          <a:graphicData uri="http://schemas.openxmlformats.org/presentationml/2006/ole">
            <mc:AlternateContent xmlns:mc="http://schemas.openxmlformats.org/markup-compatibility/2006">
              <mc:Choice xmlns:v="urn:schemas-microsoft-com:vml" Requires="v">
                <p:oleObj spid="_x0000_s116125" name="公式" r:id="rId3" imgW="285638" imgH="123732" progId="Equation.3">
                  <p:embed/>
                </p:oleObj>
              </mc:Choice>
              <mc:Fallback>
                <p:oleObj name="公式" r:id="rId3" imgW="285638" imgH="123732" progId="Equation.3">
                  <p:embed/>
                  <p:pic>
                    <p:nvPicPr>
                      <p:cNvPr id="67588"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1773238"/>
                        <a:ext cx="1008063" cy="409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589" name="Object 17"/>
          <p:cNvGraphicFramePr>
            <a:graphicFrameLocks noChangeAspect="1"/>
          </p:cNvGraphicFramePr>
          <p:nvPr/>
        </p:nvGraphicFramePr>
        <p:xfrm>
          <a:off x="695325" y="5040313"/>
          <a:ext cx="457200" cy="446087"/>
        </p:xfrm>
        <a:graphic>
          <a:graphicData uri="http://schemas.openxmlformats.org/presentationml/2006/ole">
            <mc:AlternateContent xmlns:mc="http://schemas.openxmlformats.org/markup-compatibility/2006">
              <mc:Choice xmlns:v="urn:schemas-microsoft-com:vml" Requires="v">
                <p:oleObj spid="_x0000_s116126" name="公式" r:id="rId5" imgW="123956" imgH="171570" progId="Equation.3">
                  <p:embed/>
                </p:oleObj>
              </mc:Choice>
              <mc:Fallback>
                <p:oleObj name="公式" r:id="rId5" imgW="123956" imgH="171570" progId="Equation.3">
                  <p:embed/>
                  <p:pic>
                    <p:nvPicPr>
                      <p:cNvPr id="67589"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325" y="5040313"/>
                        <a:ext cx="457200"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7590" name="Object 17"/>
          <p:cNvGraphicFramePr>
            <a:graphicFrameLocks noChangeAspect="1"/>
          </p:cNvGraphicFramePr>
          <p:nvPr/>
        </p:nvGraphicFramePr>
        <p:xfrm>
          <a:off x="5511800" y="5040313"/>
          <a:ext cx="423863" cy="446087"/>
        </p:xfrm>
        <a:graphic>
          <a:graphicData uri="http://schemas.openxmlformats.org/presentationml/2006/ole">
            <mc:AlternateContent xmlns:mc="http://schemas.openxmlformats.org/markup-compatibility/2006">
              <mc:Choice xmlns:v="urn:schemas-microsoft-com:vml" Requires="v">
                <p:oleObj spid="_x0000_s116127" name="公式" r:id="rId7" imgW="104913" imgH="171570" progId="Equation.3">
                  <p:embed/>
                </p:oleObj>
              </mc:Choice>
              <mc:Fallback>
                <p:oleObj name="公式" r:id="rId7" imgW="104913" imgH="171570" progId="Equation.3">
                  <p:embed/>
                  <p:pic>
                    <p:nvPicPr>
                      <p:cNvPr id="6759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1800" y="5040313"/>
                        <a:ext cx="423863" cy="446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3901914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zh-CN" altLang="en-US" smtClean="0"/>
              <a:t>线性回归案例</a:t>
            </a:r>
          </a:p>
        </p:txBody>
      </p:sp>
      <p:sp>
        <p:nvSpPr>
          <p:cNvPr id="68611" name="内容占位符 2"/>
          <p:cNvSpPr>
            <a:spLocks noGrp="1"/>
          </p:cNvSpPr>
          <p:nvPr>
            <p:ph idx="1"/>
          </p:nvPr>
        </p:nvSpPr>
        <p:spPr/>
        <p:txBody>
          <a:bodyPr/>
          <a:lstStyle/>
          <a:p>
            <a:r>
              <a:rPr lang="zh-CN" altLang="en-US" dirty="0" smtClean="0"/>
              <a:t>食品感官</a:t>
            </a:r>
            <a:r>
              <a:rPr lang="zh-CN" altLang="en-US" smtClean="0"/>
              <a:t>评定</a:t>
            </a:r>
            <a:r>
              <a:rPr lang="zh-CN" altLang="en-US" smtClean="0"/>
              <a:t>时，测</a:t>
            </a:r>
            <a:r>
              <a:rPr lang="zh-CN" altLang="en-US" dirty="0" smtClean="0"/>
              <a:t>得食品甜度与蔗糖浓度的关系如下表</a:t>
            </a:r>
            <a:r>
              <a:rPr lang="zh-CN" altLang="en-US" smtClean="0"/>
              <a:t>所</a:t>
            </a:r>
            <a:r>
              <a:rPr lang="zh-CN" altLang="en-US" smtClean="0"/>
              <a:t>示，试</a:t>
            </a:r>
            <a:r>
              <a:rPr lang="zh-CN" altLang="en-US" dirty="0" smtClean="0"/>
              <a:t>建立</a:t>
            </a:r>
            <a:r>
              <a:rPr lang="en-US" altLang="zh-CN" dirty="0" smtClean="0"/>
              <a:t>y</a:t>
            </a:r>
            <a:r>
              <a:rPr lang="zh-CN" altLang="en-US" dirty="0" smtClean="0"/>
              <a:t>食品甜度与</a:t>
            </a:r>
            <a:r>
              <a:rPr lang="en-US" altLang="zh-CN" dirty="0" smtClean="0"/>
              <a:t>x</a:t>
            </a:r>
            <a:r>
              <a:rPr lang="zh-CN" altLang="en-US" dirty="0" smtClean="0"/>
              <a:t>蔗糖浓度的直线回归方程。</a:t>
            </a:r>
          </a:p>
          <a:p>
            <a:endParaRPr lang="zh-CN" altLang="en-US" dirty="0" smtClean="0"/>
          </a:p>
        </p:txBody>
      </p:sp>
      <p:graphicFrame>
        <p:nvGraphicFramePr>
          <p:cNvPr id="4" name="Group 126"/>
          <p:cNvGraphicFramePr>
            <a:graphicFrameLocks noGrp="1"/>
          </p:cNvGraphicFramePr>
          <p:nvPr/>
        </p:nvGraphicFramePr>
        <p:xfrm>
          <a:off x="684213" y="3284538"/>
          <a:ext cx="8077200" cy="1071880"/>
        </p:xfrm>
        <a:graphic>
          <a:graphicData uri="http://schemas.openxmlformats.org/drawingml/2006/table">
            <a:tbl>
              <a:tblPr/>
              <a:tblGrid>
                <a:gridCol w="2144712">
                  <a:extLst>
                    <a:ext uri="{9D8B030D-6E8A-4147-A177-3AD203B41FA5}">
                      <a16:colId xmlns:a16="http://schemas.microsoft.com/office/drawing/2014/main" val="2122715232"/>
                    </a:ext>
                  </a:extLst>
                </a:gridCol>
                <a:gridCol w="857250">
                  <a:extLst>
                    <a:ext uri="{9D8B030D-6E8A-4147-A177-3AD203B41FA5}">
                      <a16:colId xmlns:a16="http://schemas.microsoft.com/office/drawing/2014/main" val="185175139"/>
                    </a:ext>
                  </a:extLst>
                </a:gridCol>
                <a:gridCol w="928688">
                  <a:extLst>
                    <a:ext uri="{9D8B030D-6E8A-4147-A177-3AD203B41FA5}">
                      <a16:colId xmlns:a16="http://schemas.microsoft.com/office/drawing/2014/main" val="1158842518"/>
                    </a:ext>
                  </a:extLst>
                </a:gridCol>
                <a:gridCol w="765175">
                  <a:extLst>
                    <a:ext uri="{9D8B030D-6E8A-4147-A177-3AD203B41FA5}">
                      <a16:colId xmlns:a16="http://schemas.microsoft.com/office/drawing/2014/main" val="3105171779"/>
                    </a:ext>
                  </a:extLst>
                </a:gridCol>
                <a:gridCol w="846137">
                  <a:extLst>
                    <a:ext uri="{9D8B030D-6E8A-4147-A177-3AD203B41FA5}">
                      <a16:colId xmlns:a16="http://schemas.microsoft.com/office/drawing/2014/main" val="373681136"/>
                    </a:ext>
                  </a:extLst>
                </a:gridCol>
                <a:gridCol w="844550">
                  <a:extLst>
                    <a:ext uri="{9D8B030D-6E8A-4147-A177-3AD203B41FA5}">
                      <a16:colId xmlns:a16="http://schemas.microsoft.com/office/drawing/2014/main" val="1745097154"/>
                    </a:ext>
                  </a:extLst>
                </a:gridCol>
                <a:gridCol w="939800">
                  <a:extLst>
                    <a:ext uri="{9D8B030D-6E8A-4147-A177-3AD203B41FA5}">
                      <a16:colId xmlns:a16="http://schemas.microsoft.com/office/drawing/2014/main" val="3064392898"/>
                    </a:ext>
                  </a:extLst>
                </a:gridCol>
                <a:gridCol w="750888">
                  <a:extLst>
                    <a:ext uri="{9D8B030D-6E8A-4147-A177-3AD203B41FA5}">
                      <a16:colId xmlns:a16="http://schemas.microsoft.com/office/drawing/2014/main" val="1348371560"/>
                    </a:ext>
                  </a:extLst>
                </a:gridCol>
              </a:tblGrid>
              <a:tr h="431800">
                <a:tc>
                  <a:txBody>
                    <a:bodyPr/>
                    <a:lstStyle>
                      <a:lvl1pPr>
                        <a:spcBef>
                          <a:spcPct val="20000"/>
                        </a:spcBef>
                        <a:buClr>
                          <a:schemeClr val="hlink"/>
                        </a:buClr>
                        <a:buSzPct val="60000"/>
                        <a:buFont typeface="Wingdings" panose="05000000000000000000" pitchFamily="2" charset="2"/>
                        <a:defRPr kumimoji="1" sz="28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2pPr>
                      <a:lvl3pPr>
                        <a:spcBef>
                          <a:spcPct val="20000"/>
                        </a:spcBef>
                        <a:buClr>
                          <a:schemeClr val="accent2"/>
                        </a:buClr>
                        <a:buSzPct val="60000"/>
                        <a:buFont typeface="Wingdings" panose="05000000000000000000" pitchFamily="2" charset="2"/>
                        <a:defRPr kumimoji="1" sz="20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3pPr>
                      <a:lvl4pPr>
                        <a:spcBef>
                          <a:spcPct val="20000"/>
                        </a:spcBef>
                        <a:buClr>
                          <a:schemeClr val="tx2"/>
                        </a:buClr>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4pPr>
                      <a:lvl5pPr>
                        <a:spcBef>
                          <a:spcPct val="20000"/>
                        </a:spcBef>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5pPr>
                      <a:lvl6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6pPr>
                      <a:lvl7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7pPr>
                      <a:lvl8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8pPr>
                      <a:lvl9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1" lang="zh-CN" altLang="en-US" sz="18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蔗糖质量分数</a:t>
                      </a:r>
                      <a:r>
                        <a:rPr kumimoji="1" lang="en-US" altLang="zh-CN" sz="18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x %</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kumimoji="1" sz="28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2pPr>
                      <a:lvl3pPr>
                        <a:spcBef>
                          <a:spcPct val="20000"/>
                        </a:spcBef>
                        <a:buClr>
                          <a:schemeClr val="accent2"/>
                        </a:buClr>
                        <a:buSzPct val="60000"/>
                        <a:buFont typeface="Wingdings" panose="05000000000000000000" pitchFamily="2" charset="2"/>
                        <a:defRPr kumimoji="1" sz="20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3pPr>
                      <a:lvl4pPr>
                        <a:spcBef>
                          <a:spcPct val="20000"/>
                        </a:spcBef>
                        <a:buClr>
                          <a:schemeClr val="tx2"/>
                        </a:buClr>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4pPr>
                      <a:lvl5pPr>
                        <a:spcBef>
                          <a:spcPct val="20000"/>
                        </a:spcBef>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5pPr>
                      <a:lvl6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6pPr>
                      <a:lvl7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7pPr>
                      <a:lvl8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8pPr>
                      <a:lvl9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1.0</a:t>
                      </a:r>
                      <a:endParaRPr kumimoji="1" lang="en-US" altLang="zh-CN" sz="18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kumimoji="1" sz="28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2pPr>
                      <a:lvl3pPr>
                        <a:spcBef>
                          <a:spcPct val="20000"/>
                        </a:spcBef>
                        <a:buClr>
                          <a:schemeClr val="accent2"/>
                        </a:buClr>
                        <a:buSzPct val="60000"/>
                        <a:buFont typeface="Wingdings" panose="05000000000000000000" pitchFamily="2" charset="2"/>
                        <a:defRPr kumimoji="1" sz="20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3pPr>
                      <a:lvl4pPr>
                        <a:spcBef>
                          <a:spcPct val="20000"/>
                        </a:spcBef>
                        <a:buClr>
                          <a:schemeClr val="tx2"/>
                        </a:buClr>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4pPr>
                      <a:lvl5pPr>
                        <a:spcBef>
                          <a:spcPct val="20000"/>
                        </a:spcBef>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5pPr>
                      <a:lvl6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6pPr>
                      <a:lvl7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7pPr>
                      <a:lvl8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8pPr>
                      <a:lvl9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3.0</a:t>
                      </a:r>
                      <a:endParaRPr kumimoji="1" lang="en-US" altLang="zh-CN" sz="18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kumimoji="1" sz="28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2pPr>
                      <a:lvl3pPr>
                        <a:spcBef>
                          <a:spcPct val="20000"/>
                        </a:spcBef>
                        <a:buClr>
                          <a:schemeClr val="accent2"/>
                        </a:buClr>
                        <a:buSzPct val="60000"/>
                        <a:buFont typeface="Wingdings" panose="05000000000000000000" pitchFamily="2" charset="2"/>
                        <a:defRPr kumimoji="1" sz="20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3pPr>
                      <a:lvl4pPr>
                        <a:spcBef>
                          <a:spcPct val="20000"/>
                        </a:spcBef>
                        <a:buClr>
                          <a:schemeClr val="tx2"/>
                        </a:buClr>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4pPr>
                      <a:lvl5pPr>
                        <a:spcBef>
                          <a:spcPct val="20000"/>
                        </a:spcBef>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5pPr>
                      <a:lvl6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6pPr>
                      <a:lvl7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7pPr>
                      <a:lvl8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8pPr>
                      <a:lvl9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4.0</a:t>
                      </a:r>
                      <a:endParaRPr kumimoji="1" lang="en-US" altLang="zh-CN" sz="18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kumimoji="1" sz="28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2pPr>
                      <a:lvl3pPr>
                        <a:spcBef>
                          <a:spcPct val="20000"/>
                        </a:spcBef>
                        <a:buClr>
                          <a:schemeClr val="accent2"/>
                        </a:buClr>
                        <a:buSzPct val="60000"/>
                        <a:buFont typeface="Wingdings" panose="05000000000000000000" pitchFamily="2" charset="2"/>
                        <a:defRPr kumimoji="1" sz="20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3pPr>
                      <a:lvl4pPr>
                        <a:spcBef>
                          <a:spcPct val="20000"/>
                        </a:spcBef>
                        <a:buClr>
                          <a:schemeClr val="tx2"/>
                        </a:buClr>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4pPr>
                      <a:lvl5pPr>
                        <a:spcBef>
                          <a:spcPct val="20000"/>
                        </a:spcBef>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5pPr>
                      <a:lvl6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6pPr>
                      <a:lvl7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7pPr>
                      <a:lvl8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8pPr>
                      <a:lvl9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5.5</a:t>
                      </a:r>
                      <a:endParaRPr kumimoji="1" lang="en-US" altLang="zh-CN" sz="18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kumimoji="1" sz="28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2pPr>
                      <a:lvl3pPr>
                        <a:spcBef>
                          <a:spcPct val="20000"/>
                        </a:spcBef>
                        <a:buClr>
                          <a:schemeClr val="accent2"/>
                        </a:buClr>
                        <a:buSzPct val="60000"/>
                        <a:buFont typeface="Wingdings" panose="05000000000000000000" pitchFamily="2" charset="2"/>
                        <a:defRPr kumimoji="1" sz="20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3pPr>
                      <a:lvl4pPr>
                        <a:spcBef>
                          <a:spcPct val="20000"/>
                        </a:spcBef>
                        <a:buClr>
                          <a:schemeClr val="tx2"/>
                        </a:buClr>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4pPr>
                      <a:lvl5pPr>
                        <a:spcBef>
                          <a:spcPct val="20000"/>
                        </a:spcBef>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5pPr>
                      <a:lvl6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6pPr>
                      <a:lvl7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7pPr>
                      <a:lvl8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8pPr>
                      <a:lvl9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7.0</a:t>
                      </a:r>
                      <a:endParaRPr kumimoji="1" lang="en-US" altLang="zh-CN" sz="18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kumimoji="1" sz="28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2pPr>
                      <a:lvl3pPr>
                        <a:spcBef>
                          <a:spcPct val="20000"/>
                        </a:spcBef>
                        <a:buClr>
                          <a:schemeClr val="accent2"/>
                        </a:buClr>
                        <a:buSzPct val="60000"/>
                        <a:buFont typeface="Wingdings" panose="05000000000000000000" pitchFamily="2" charset="2"/>
                        <a:defRPr kumimoji="1" sz="20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3pPr>
                      <a:lvl4pPr>
                        <a:spcBef>
                          <a:spcPct val="20000"/>
                        </a:spcBef>
                        <a:buClr>
                          <a:schemeClr val="tx2"/>
                        </a:buClr>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4pPr>
                      <a:lvl5pPr>
                        <a:spcBef>
                          <a:spcPct val="20000"/>
                        </a:spcBef>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5pPr>
                      <a:lvl6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6pPr>
                      <a:lvl7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7pPr>
                      <a:lvl8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8pPr>
                      <a:lvl9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8.0</a:t>
                      </a:r>
                      <a:endParaRPr kumimoji="1" lang="en-US" altLang="zh-CN" sz="18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kumimoji="1" sz="28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2pPr>
                      <a:lvl3pPr>
                        <a:spcBef>
                          <a:spcPct val="20000"/>
                        </a:spcBef>
                        <a:buClr>
                          <a:schemeClr val="accent2"/>
                        </a:buClr>
                        <a:buSzPct val="60000"/>
                        <a:buFont typeface="Wingdings" panose="05000000000000000000" pitchFamily="2" charset="2"/>
                        <a:defRPr kumimoji="1" sz="20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3pPr>
                      <a:lvl4pPr>
                        <a:spcBef>
                          <a:spcPct val="20000"/>
                        </a:spcBef>
                        <a:buClr>
                          <a:schemeClr val="tx2"/>
                        </a:buClr>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4pPr>
                      <a:lvl5pPr>
                        <a:spcBef>
                          <a:spcPct val="20000"/>
                        </a:spcBef>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5pPr>
                      <a:lvl6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6pPr>
                      <a:lvl7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7pPr>
                      <a:lvl8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8pPr>
                      <a:lvl9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9.5</a:t>
                      </a:r>
                      <a:endParaRPr kumimoji="1" lang="en-US" altLang="zh-CN" sz="18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41427294"/>
                  </a:ext>
                </a:extLst>
              </a:tr>
              <a:tr h="482600">
                <a:tc>
                  <a:txBody>
                    <a:bodyPr/>
                    <a:lstStyle>
                      <a:lvl1pPr>
                        <a:spcBef>
                          <a:spcPct val="20000"/>
                        </a:spcBef>
                        <a:buClr>
                          <a:schemeClr val="hlink"/>
                        </a:buClr>
                        <a:buSzPct val="60000"/>
                        <a:buFont typeface="Wingdings" panose="05000000000000000000" pitchFamily="2" charset="2"/>
                        <a:defRPr kumimoji="1" sz="28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2pPr>
                      <a:lvl3pPr>
                        <a:spcBef>
                          <a:spcPct val="20000"/>
                        </a:spcBef>
                        <a:buClr>
                          <a:schemeClr val="accent2"/>
                        </a:buClr>
                        <a:buSzPct val="60000"/>
                        <a:buFont typeface="Wingdings" panose="05000000000000000000" pitchFamily="2" charset="2"/>
                        <a:defRPr kumimoji="1" sz="20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3pPr>
                      <a:lvl4pPr>
                        <a:spcBef>
                          <a:spcPct val="20000"/>
                        </a:spcBef>
                        <a:buClr>
                          <a:schemeClr val="tx2"/>
                        </a:buClr>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4pPr>
                      <a:lvl5pPr>
                        <a:spcBef>
                          <a:spcPct val="20000"/>
                        </a:spcBef>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5pPr>
                      <a:lvl6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6pPr>
                      <a:lvl7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7pPr>
                      <a:lvl8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8pPr>
                      <a:lvl9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1" lang="zh-CN" altLang="en-US"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甜度 </a:t>
                      </a:r>
                      <a:r>
                        <a:rPr kumimoji="1" lang="en-US" altLang="zh-CN"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y</a:t>
                      </a:r>
                    </a:p>
                  </a:txBody>
                  <a:tcPr anchor="ctr" horzOverflow="overflow">
                    <a:lnL cap="flat">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kumimoji="1" sz="28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2pPr>
                      <a:lvl3pPr>
                        <a:spcBef>
                          <a:spcPct val="20000"/>
                        </a:spcBef>
                        <a:buClr>
                          <a:schemeClr val="accent2"/>
                        </a:buClr>
                        <a:buSzPct val="60000"/>
                        <a:buFont typeface="Wingdings" panose="05000000000000000000" pitchFamily="2" charset="2"/>
                        <a:defRPr kumimoji="1" sz="20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3pPr>
                      <a:lvl4pPr>
                        <a:spcBef>
                          <a:spcPct val="20000"/>
                        </a:spcBef>
                        <a:buClr>
                          <a:schemeClr val="tx2"/>
                        </a:buClr>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4pPr>
                      <a:lvl5pPr>
                        <a:spcBef>
                          <a:spcPct val="20000"/>
                        </a:spcBef>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5pPr>
                      <a:lvl6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6pPr>
                      <a:lvl7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7pPr>
                      <a:lvl8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8pPr>
                      <a:lvl9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15</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kumimoji="1" sz="28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2pPr>
                      <a:lvl3pPr>
                        <a:spcBef>
                          <a:spcPct val="20000"/>
                        </a:spcBef>
                        <a:buClr>
                          <a:schemeClr val="accent2"/>
                        </a:buClr>
                        <a:buSzPct val="60000"/>
                        <a:buFont typeface="Wingdings" panose="05000000000000000000" pitchFamily="2" charset="2"/>
                        <a:defRPr kumimoji="1" sz="20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3pPr>
                      <a:lvl4pPr>
                        <a:spcBef>
                          <a:spcPct val="20000"/>
                        </a:spcBef>
                        <a:buClr>
                          <a:schemeClr val="tx2"/>
                        </a:buClr>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4pPr>
                      <a:lvl5pPr>
                        <a:spcBef>
                          <a:spcPct val="20000"/>
                        </a:spcBef>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5pPr>
                      <a:lvl6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6pPr>
                      <a:lvl7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7pPr>
                      <a:lvl8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8pPr>
                      <a:lvl9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18</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kumimoji="1" sz="28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2pPr>
                      <a:lvl3pPr>
                        <a:spcBef>
                          <a:spcPct val="20000"/>
                        </a:spcBef>
                        <a:buClr>
                          <a:schemeClr val="accent2"/>
                        </a:buClr>
                        <a:buSzPct val="60000"/>
                        <a:buFont typeface="Wingdings" panose="05000000000000000000" pitchFamily="2" charset="2"/>
                        <a:defRPr kumimoji="1" sz="20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3pPr>
                      <a:lvl4pPr>
                        <a:spcBef>
                          <a:spcPct val="20000"/>
                        </a:spcBef>
                        <a:buClr>
                          <a:schemeClr val="tx2"/>
                        </a:buClr>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4pPr>
                      <a:lvl5pPr>
                        <a:spcBef>
                          <a:spcPct val="20000"/>
                        </a:spcBef>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5pPr>
                      <a:lvl6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6pPr>
                      <a:lvl7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7pPr>
                      <a:lvl8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8pPr>
                      <a:lvl9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19</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kumimoji="1" sz="28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2pPr>
                      <a:lvl3pPr>
                        <a:spcBef>
                          <a:spcPct val="20000"/>
                        </a:spcBef>
                        <a:buClr>
                          <a:schemeClr val="accent2"/>
                        </a:buClr>
                        <a:buSzPct val="60000"/>
                        <a:buFont typeface="Wingdings" panose="05000000000000000000" pitchFamily="2" charset="2"/>
                        <a:defRPr kumimoji="1" sz="20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3pPr>
                      <a:lvl4pPr>
                        <a:spcBef>
                          <a:spcPct val="20000"/>
                        </a:spcBef>
                        <a:buClr>
                          <a:schemeClr val="tx2"/>
                        </a:buClr>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4pPr>
                      <a:lvl5pPr>
                        <a:spcBef>
                          <a:spcPct val="20000"/>
                        </a:spcBef>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5pPr>
                      <a:lvl6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6pPr>
                      <a:lvl7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7pPr>
                      <a:lvl8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8pPr>
                      <a:lvl9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21</a:t>
                      </a: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kumimoji="1" sz="28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2pPr>
                      <a:lvl3pPr>
                        <a:spcBef>
                          <a:spcPct val="20000"/>
                        </a:spcBef>
                        <a:buClr>
                          <a:schemeClr val="accent2"/>
                        </a:buClr>
                        <a:buSzPct val="60000"/>
                        <a:buFont typeface="Wingdings" panose="05000000000000000000" pitchFamily="2" charset="2"/>
                        <a:defRPr kumimoji="1" sz="20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3pPr>
                      <a:lvl4pPr>
                        <a:spcBef>
                          <a:spcPct val="20000"/>
                        </a:spcBef>
                        <a:buClr>
                          <a:schemeClr val="tx2"/>
                        </a:buClr>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4pPr>
                      <a:lvl5pPr>
                        <a:spcBef>
                          <a:spcPct val="20000"/>
                        </a:spcBef>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5pPr>
                      <a:lvl6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6pPr>
                      <a:lvl7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7pPr>
                      <a:lvl8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8pPr>
                      <a:lvl9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22.6</a:t>
                      </a:r>
                      <a:endParaRPr kumimoji="1" lang="en-US" altLang="zh-CN" sz="18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kumimoji="1" sz="28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2pPr>
                      <a:lvl3pPr>
                        <a:spcBef>
                          <a:spcPct val="20000"/>
                        </a:spcBef>
                        <a:buClr>
                          <a:schemeClr val="accent2"/>
                        </a:buClr>
                        <a:buSzPct val="60000"/>
                        <a:buFont typeface="Wingdings" panose="05000000000000000000" pitchFamily="2" charset="2"/>
                        <a:defRPr kumimoji="1" sz="20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3pPr>
                      <a:lvl4pPr>
                        <a:spcBef>
                          <a:spcPct val="20000"/>
                        </a:spcBef>
                        <a:buClr>
                          <a:schemeClr val="tx2"/>
                        </a:buClr>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4pPr>
                      <a:lvl5pPr>
                        <a:spcBef>
                          <a:spcPct val="20000"/>
                        </a:spcBef>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5pPr>
                      <a:lvl6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6pPr>
                      <a:lvl7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7pPr>
                      <a:lvl8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8pPr>
                      <a:lvl9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1" lang="en-US" altLang="zh-CN" sz="1800" b="1" i="0" u="none" strike="noStrike" cap="none" normalizeH="0" baseline="0" smtClean="0">
                          <a:ln>
                            <a:noFill/>
                          </a:ln>
                          <a:solidFill>
                            <a:schemeClr val="tx1"/>
                          </a:solidFill>
                          <a:effectLst/>
                          <a:latin typeface="Verdana" panose="020B0604030504040204" pitchFamily="34" charset="0"/>
                          <a:ea typeface="宋体" panose="02010600030101010101" pitchFamily="2" charset="-122"/>
                        </a:rPr>
                        <a:t>23.8</a:t>
                      </a:r>
                      <a:endParaRPr kumimoji="1" lang="en-US" altLang="zh-CN" sz="18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endParaRPr>
                    </a:p>
                  </a:txBody>
                  <a:tcPr anchor="ctr" horzOverflow="overflow">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hlink"/>
                        </a:buClr>
                        <a:buSzPct val="60000"/>
                        <a:buFont typeface="Wingdings" panose="05000000000000000000" pitchFamily="2" charset="2"/>
                        <a:defRPr kumimoji="1" sz="28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1pPr>
                      <a:lvl2pPr>
                        <a:spcBef>
                          <a:spcPct val="20000"/>
                        </a:spcBef>
                        <a:buClr>
                          <a:schemeClr val="tx1"/>
                        </a:buClr>
                        <a:defRPr kumimoji="1" sz="24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2pPr>
                      <a:lvl3pPr>
                        <a:spcBef>
                          <a:spcPct val="20000"/>
                        </a:spcBef>
                        <a:buClr>
                          <a:schemeClr val="accent2"/>
                        </a:buClr>
                        <a:buSzPct val="60000"/>
                        <a:buFont typeface="Wingdings" panose="05000000000000000000" pitchFamily="2" charset="2"/>
                        <a:defRPr kumimoji="1" sz="2000">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3pPr>
                      <a:lvl4pPr>
                        <a:spcBef>
                          <a:spcPct val="20000"/>
                        </a:spcBef>
                        <a:buClr>
                          <a:schemeClr val="tx2"/>
                        </a:buClr>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4pPr>
                      <a:lvl5pPr>
                        <a:spcBef>
                          <a:spcPct val="20000"/>
                        </a:spcBef>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5pPr>
                      <a:lvl6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6pPr>
                      <a:lvl7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7pPr>
                      <a:lvl8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8pPr>
                      <a:lvl9pPr fontAlgn="base">
                        <a:spcBef>
                          <a:spcPct val="20000"/>
                        </a:spcBef>
                        <a:spcAft>
                          <a:spcPct val="0"/>
                        </a:spcAft>
                        <a:buClr>
                          <a:schemeClr val="folHlink"/>
                        </a:buClr>
                        <a:buSzPct val="60000"/>
                        <a:buFont typeface="Wingdings" panose="05000000000000000000" pitchFamily="2" charset="2"/>
                        <a:defRPr kumimoji="1">
                          <a:solidFill>
                            <a:schemeClr val="tx1"/>
                          </a:solidFill>
                          <a:effectLst>
                            <a:outerShdw blurRad="38100" dist="38100" dir="2700000" algn="tl">
                              <a:srgbClr val="000000"/>
                            </a:outerShdw>
                          </a:effectLst>
                          <a:latin typeface="Verdan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60000"/>
                        <a:buFont typeface="Wingdings" panose="05000000000000000000" pitchFamily="2" charset="2"/>
                        <a:buNone/>
                        <a:tabLst/>
                      </a:pPr>
                      <a:r>
                        <a:rPr kumimoji="1" lang="en-US" altLang="zh-CN" sz="1800" b="1" i="0" u="none" strike="noStrike" cap="none" normalizeH="0" baseline="0" dirty="0" smtClean="0">
                          <a:ln>
                            <a:noFill/>
                          </a:ln>
                          <a:solidFill>
                            <a:schemeClr val="tx1"/>
                          </a:solidFill>
                          <a:effectLst/>
                          <a:latin typeface="Verdana" panose="020B0604030504040204" pitchFamily="34" charset="0"/>
                          <a:ea typeface="宋体" panose="02010600030101010101" pitchFamily="2" charset="-122"/>
                        </a:rPr>
                        <a:t>26</a:t>
                      </a:r>
                    </a:p>
                  </a:txBody>
                  <a:tcPr anchor="ctr" horzOverflow="overflow">
                    <a:lnL>
                      <a:noFill/>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221228638"/>
                  </a:ext>
                </a:extLst>
              </a:tr>
            </a:tbl>
          </a:graphicData>
        </a:graphic>
      </p:graphicFrame>
    </p:spTree>
    <p:extLst>
      <p:ext uri="{BB962C8B-B14F-4D97-AF65-F5344CB8AC3E}">
        <p14:creationId xmlns:p14="http://schemas.microsoft.com/office/powerpoint/2010/main" val="410888691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zh-CN" altLang="en-US" smtClean="0"/>
              <a:t>线性回归案例</a:t>
            </a:r>
          </a:p>
        </p:txBody>
      </p:sp>
      <p:graphicFrame>
        <p:nvGraphicFramePr>
          <p:cNvPr id="69635" name="Object 3"/>
          <p:cNvGraphicFramePr>
            <a:graphicFrameLocks noChangeAspect="1"/>
          </p:cNvGraphicFramePr>
          <p:nvPr/>
        </p:nvGraphicFramePr>
        <p:xfrm>
          <a:off x="1835150" y="1412875"/>
          <a:ext cx="4284663" cy="449263"/>
        </p:xfrm>
        <a:graphic>
          <a:graphicData uri="http://schemas.openxmlformats.org/presentationml/2006/ole">
            <mc:AlternateContent xmlns:mc="http://schemas.openxmlformats.org/markup-compatibility/2006">
              <mc:Choice xmlns:v="urn:schemas-microsoft-com:vml" Requires="v">
                <p:oleObj spid="_x0000_s157770" name="公式" r:id="rId4" imgW="2333606" imgH="199985" progId="Equation.3">
                  <p:embed/>
                </p:oleObj>
              </mc:Choice>
              <mc:Fallback>
                <p:oleObj name="公式" r:id="rId4" imgW="2333606" imgH="199985" progId="Equation.3">
                  <p:embed/>
                  <p:pic>
                    <p:nvPicPr>
                      <p:cNvPr id="69635"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150" y="1412875"/>
                        <a:ext cx="4284663" cy="44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36" name="Object 5"/>
          <p:cNvGraphicFramePr>
            <a:graphicFrameLocks noChangeAspect="1"/>
          </p:cNvGraphicFramePr>
          <p:nvPr/>
        </p:nvGraphicFramePr>
        <p:xfrm>
          <a:off x="1858963" y="1895475"/>
          <a:ext cx="4532312" cy="447675"/>
        </p:xfrm>
        <a:graphic>
          <a:graphicData uri="http://schemas.openxmlformats.org/presentationml/2006/ole">
            <mc:AlternateContent xmlns:mc="http://schemas.openxmlformats.org/markup-compatibility/2006">
              <mc:Choice xmlns:v="urn:schemas-microsoft-com:vml" Requires="v">
                <p:oleObj spid="_x0000_s157771" name="公式" r:id="rId6" imgW="2485946" imgH="199985" progId="Equation.3">
                  <p:embed/>
                </p:oleObj>
              </mc:Choice>
              <mc:Fallback>
                <p:oleObj name="公式" r:id="rId6" imgW="2485946" imgH="199985" progId="Equation.3">
                  <p:embed/>
                  <p:pic>
                    <p:nvPicPr>
                      <p:cNvPr id="69636"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58963" y="1895475"/>
                        <a:ext cx="453231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37" name="Object 7"/>
          <p:cNvGraphicFramePr>
            <a:graphicFrameLocks noChangeAspect="1"/>
          </p:cNvGraphicFramePr>
          <p:nvPr/>
        </p:nvGraphicFramePr>
        <p:xfrm>
          <a:off x="1041400" y="2293938"/>
          <a:ext cx="6065838" cy="455612"/>
        </p:xfrm>
        <a:graphic>
          <a:graphicData uri="http://schemas.openxmlformats.org/presentationml/2006/ole">
            <mc:AlternateContent xmlns:mc="http://schemas.openxmlformats.org/markup-compatibility/2006">
              <mc:Choice xmlns:v="urn:schemas-microsoft-com:vml" Requires="v">
                <p:oleObj spid="_x0000_s157772" name="公式" r:id="rId8" imgW="3952939" imgH="247823" progId="Equation.3">
                  <p:embed/>
                </p:oleObj>
              </mc:Choice>
              <mc:Fallback>
                <p:oleObj name="公式" r:id="rId8" imgW="3952939" imgH="247823" progId="Equation.3">
                  <p:embed/>
                  <p:pic>
                    <p:nvPicPr>
                      <p:cNvPr id="69637"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41400" y="2293938"/>
                        <a:ext cx="6065838"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38" name="Object 9"/>
          <p:cNvGraphicFramePr>
            <a:graphicFrameLocks noChangeAspect="1"/>
          </p:cNvGraphicFramePr>
          <p:nvPr/>
        </p:nvGraphicFramePr>
        <p:xfrm>
          <a:off x="1041400" y="2774950"/>
          <a:ext cx="6410325" cy="639763"/>
        </p:xfrm>
        <a:graphic>
          <a:graphicData uri="http://schemas.openxmlformats.org/presentationml/2006/ole">
            <mc:AlternateContent xmlns:mc="http://schemas.openxmlformats.org/markup-compatibility/2006">
              <mc:Choice xmlns:v="urn:schemas-microsoft-com:vml" Requires="v">
                <p:oleObj spid="_x0000_s157773" name="公式" r:id="rId10" imgW="4238576" imgH="371555" progId="Equation.3">
                  <p:embed/>
                </p:oleObj>
              </mc:Choice>
              <mc:Fallback>
                <p:oleObj name="公式" r:id="rId10" imgW="4238576" imgH="371555" progId="Equation.3">
                  <p:embed/>
                  <p:pic>
                    <p:nvPicPr>
                      <p:cNvPr id="69638"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41400" y="2774950"/>
                        <a:ext cx="641032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39" name="Object 11"/>
          <p:cNvGraphicFramePr>
            <a:graphicFrameLocks noChangeAspect="1"/>
          </p:cNvGraphicFramePr>
          <p:nvPr/>
        </p:nvGraphicFramePr>
        <p:xfrm>
          <a:off x="539750" y="3379788"/>
          <a:ext cx="7561263" cy="536575"/>
        </p:xfrm>
        <a:graphic>
          <a:graphicData uri="http://schemas.openxmlformats.org/presentationml/2006/ole">
            <mc:AlternateContent xmlns:mc="http://schemas.openxmlformats.org/markup-compatibility/2006">
              <mc:Choice xmlns:v="urn:schemas-microsoft-com:vml" Requires="v">
                <p:oleObj spid="_x0000_s157774" name="公式" r:id="rId12" imgW="4200491" imgH="247823" progId="Equation.3">
                  <p:embed/>
                </p:oleObj>
              </mc:Choice>
              <mc:Fallback>
                <p:oleObj name="公式" r:id="rId12" imgW="4200491" imgH="247823" progId="Equation.3">
                  <p:embed/>
                  <p:pic>
                    <p:nvPicPr>
                      <p:cNvPr id="69639" name="Object 1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9750" y="3379788"/>
                        <a:ext cx="756126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40" name="Object 3"/>
          <p:cNvGraphicFramePr>
            <a:graphicFrameLocks noChangeAspect="1"/>
          </p:cNvGraphicFramePr>
          <p:nvPr/>
        </p:nvGraphicFramePr>
        <p:xfrm>
          <a:off x="2484438" y="3970338"/>
          <a:ext cx="3067050" cy="655637"/>
        </p:xfrm>
        <a:graphic>
          <a:graphicData uri="http://schemas.openxmlformats.org/presentationml/2006/ole">
            <mc:AlternateContent xmlns:mc="http://schemas.openxmlformats.org/markup-compatibility/2006">
              <mc:Choice xmlns:v="urn:schemas-microsoft-com:vml" Requires="v">
                <p:oleObj spid="_x0000_s157775" name="公式" r:id="rId14" imgW="2067011" imgH="399970" progId="Equation.3">
                  <p:embed/>
                </p:oleObj>
              </mc:Choice>
              <mc:Fallback>
                <p:oleObj name="公式" r:id="rId14" imgW="2067011" imgH="399970" progId="Equation.3">
                  <p:embed/>
                  <p:pic>
                    <p:nvPicPr>
                      <p:cNvPr id="69640" name="Object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84438" y="3970338"/>
                        <a:ext cx="3067050" cy="65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41" name="Object 5"/>
          <p:cNvGraphicFramePr>
            <a:graphicFrameLocks noChangeAspect="1"/>
          </p:cNvGraphicFramePr>
          <p:nvPr/>
        </p:nvGraphicFramePr>
        <p:xfrm>
          <a:off x="827088" y="4614863"/>
          <a:ext cx="7632700" cy="398462"/>
        </p:xfrm>
        <a:graphic>
          <a:graphicData uri="http://schemas.openxmlformats.org/presentationml/2006/ole">
            <mc:AlternateContent xmlns:mc="http://schemas.openxmlformats.org/markup-compatibility/2006">
              <mc:Choice xmlns:v="urn:schemas-microsoft-com:vml" Requires="v">
                <p:oleObj spid="_x0000_s157776" name="公式" r:id="rId16" imgW="3590772" imgH="133443" progId="Equation.3">
                  <p:embed/>
                </p:oleObj>
              </mc:Choice>
              <mc:Fallback>
                <p:oleObj name="公式" r:id="rId16" imgW="3590772" imgH="133443" progId="Equation.3">
                  <p:embed/>
                  <p:pic>
                    <p:nvPicPr>
                      <p:cNvPr id="69641" name="Object 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27088" y="4614863"/>
                        <a:ext cx="7632700" cy="398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9642" name="Object 7"/>
          <p:cNvGraphicFramePr>
            <a:graphicFrameLocks noChangeAspect="1"/>
          </p:cNvGraphicFramePr>
          <p:nvPr/>
        </p:nvGraphicFramePr>
        <p:xfrm>
          <a:off x="1725613" y="5641975"/>
          <a:ext cx="4697412" cy="539750"/>
        </p:xfrm>
        <a:graphic>
          <a:graphicData uri="http://schemas.openxmlformats.org/presentationml/2006/ole">
            <mc:AlternateContent xmlns:mc="http://schemas.openxmlformats.org/markup-compatibility/2006">
              <mc:Choice xmlns:v="urn:schemas-microsoft-com:vml" Requires="v">
                <p:oleObj spid="_x0000_s157777" name="公式" r:id="rId18" imgW="1581247" imgH="133443" progId="Equation.3">
                  <p:embed/>
                </p:oleObj>
              </mc:Choice>
              <mc:Fallback>
                <p:oleObj name="公式" r:id="rId18" imgW="1581247" imgH="133443" progId="Equation.3">
                  <p:embed/>
                  <p:pic>
                    <p:nvPicPr>
                      <p:cNvPr id="69642" name="Object 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725613" y="5641975"/>
                        <a:ext cx="4697412"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9643" name="Rectangle 9"/>
          <p:cNvSpPr>
            <a:spLocks noChangeArrowheads="1"/>
          </p:cNvSpPr>
          <p:nvPr/>
        </p:nvSpPr>
        <p:spPr bwMode="auto">
          <a:xfrm>
            <a:off x="493713" y="5106988"/>
            <a:ext cx="8353425" cy="534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20000"/>
              </a:lnSpc>
              <a:spcBef>
                <a:spcPct val="20000"/>
              </a:spcBef>
              <a:buClr>
                <a:schemeClr val="hlink"/>
              </a:buClr>
              <a:buSzPct val="60000"/>
              <a:buFont typeface="Wingdings" panose="05000000000000000000" pitchFamily="2" charset="2"/>
              <a:buNone/>
            </a:pPr>
            <a:r>
              <a:rPr lang="zh-CN" altLang="en-US" sz="2400" smtClean="0">
                <a:latin typeface="楷体" panose="02010609060101010101" pitchFamily="49" charset="-122"/>
                <a:ea typeface="楷体" panose="02010609060101010101" pitchFamily="49" charset="-122"/>
              </a:rPr>
              <a:t>所以，甜</a:t>
            </a:r>
            <a:r>
              <a:rPr lang="zh-CN" altLang="en-US" sz="2400" dirty="0">
                <a:latin typeface="楷体" panose="02010609060101010101" pitchFamily="49" charset="-122"/>
                <a:ea typeface="楷体" panose="02010609060101010101" pitchFamily="49" charset="-122"/>
              </a:rPr>
              <a:t>度</a:t>
            </a:r>
            <a:r>
              <a:rPr lang="en-US" altLang="zh-CN" sz="2400" i="1" dirty="0">
                <a:latin typeface="楷体" panose="02010609060101010101" pitchFamily="49" charset="-122"/>
                <a:ea typeface="楷体" panose="02010609060101010101" pitchFamily="49" charset="-122"/>
              </a:rPr>
              <a:t>y</a:t>
            </a:r>
            <a:r>
              <a:rPr lang="zh-CN" altLang="en-US" sz="2400" dirty="0">
                <a:latin typeface="楷体" panose="02010609060101010101" pitchFamily="49" charset="-122"/>
                <a:ea typeface="楷体" panose="02010609060101010101" pitchFamily="49" charset="-122"/>
              </a:rPr>
              <a:t>对蔗糖质量分数</a:t>
            </a:r>
            <a:r>
              <a:rPr lang="en-US" altLang="zh-CN" sz="2400" i="1" dirty="0">
                <a:latin typeface="楷体" panose="02010609060101010101" pitchFamily="49" charset="-122"/>
                <a:ea typeface="楷体" panose="02010609060101010101" pitchFamily="49" charset="-122"/>
              </a:rPr>
              <a:t>x</a:t>
            </a:r>
            <a:r>
              <a:rPr lang="zh-CN" altLang="en-US" sz="2400" dirty="0">
                <a:latin typeface="楷体" panose="02010609060101010101" pitchFamily="49" charset="-122"/>
                <a:ea typeface="楷体" panose="02010609060101010101" pitchFamily="49" charset="-122"/>
              </a:rPr>
              <a:t>的直线回归方程为：</a:t>
            </a:r>
          </a:p>
        </p:txBody>
      </p:sp>
    </p:spTree>
    <p:extLst>
      <p:ext uri="{BB962C8B-B14F-4D97-AF65-F5344CB8AC3E}">
        <p14:creationId xmlns:p14="http://schemas.microsoft.com/office/powerpoint/2010/main" val="19498218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smtClean="0"/>
              <a:t>显著性检验的意义</a:t>
            </a:r>
          </a:p>
        </p:txBody>
      </p:sp>
      <p:sp>
        <p:nvSpPr>
          <p:cNvPr id="50179" name="内容占位符 2"/>
          <p:cNvSpPr>
            <a:spLocks noGrp="1"/>
          </p:cNvSpPr>
          <p:nvPr>
            <p:ph idx="1"/>
          </p:nvPr>
        </p:nvSpPr>
        <p:spPr>
          <a:xfrm>
            <a:off x="251520" y="1340768"/>
            <a:ext cx="8713093" cy="4536157"/>
          </a:xfrm>
        </p:spPr>
        <p:txBody>
          <a:bodyPr/>
          <a:lstStyle/>
          <a:p>
            <a:r>
              <a:rPr lang="zh-CN" altLang="en-US" dirty="0" smtClean="0"/>
              <a:t>随机抽测</a:t>
            </a:r>
            <a:r>
              <a:rPr lang="en-US" altLang="zh-CN" dirty="0" smtClean="0"/>
              <a:t>10</a:t>
            </a:r>
            <a:r>
              <a:rPr lang="zh-CN" altLang="en-US" dirty="0" smtClean="0"/>
              <a:t>头长白猪和</a:t>
            </a:r>
            <a:r>
              <a:rPr lang="en-US" altLang="zh-CN" dirty="0" smtClean="0"/>
              <a:t>10</a:t>
            </a:r>
            <a:r>
              <a:rPr lang="zh-CN" altLang="en-US" dirty="0" smtClean="0"/>
              <a:t>头大白猪经产母猪的</a:t>
            </a:r>
            <a:r>
              <a:rPr lang="zh-CN" altLang="en-US" smtClean="0"/>
              <a:t>产仔</a:t>
            </a:r>
            <a:r>
              <a:rPr lang="zh-CN" altLang="en-US" smtClean="0"/>
              <a:t>数，资料</a:t>
            </a:r>
            <a:r>
              <a:rPr lang="zh-CN" altLang="en-US" dirty="0" smtClean="0"/>
              <a:t>如下：</a:t>
            </a:r>
            <a:endParaRPr lang="en-US" altLang="zh-CN" dirty="0" smtClean="0"/>
          </a:p>
          <a:p>
            <a:r>
              <a:rPr lang="zh-CN" altLang="en-US" dirty="0" smtClean="0"/>
              <a:t>长白</a:t>
            </a:r>
            <a:r>
              <a:rPr lang="zh-CN" altLang="en-US" smtClean="0"/>
              <a:t>：</a:t>
            </a:r>
            <a:r>
              <a:rPr lang="en-US" altLang="zh-CN" smtClean="0"/>
              <a:t>11</a:t>
            </a:r>
            <a:r>
              <a:rPr lang="zh-CN" altLang="en-US" smtClean="0"/>
              <a:t>，</a:t>
            </a:r>
            <a:r>
              <a:rPr lang="en-US" altLang="zh-CN" smtClean="0"/>
              <a:t>11</a:t>
            </a:r>
            <a:r>
              <a:rPr lang="zh-CN" altLang="en-US" smtClean="0"/>
              <a:t>，</a:t>
            </a:r>
            <a:r>
              <a:rPr lang="en-US" altLang="zh-CN" smtClean="0"/>
              <a:t>9</a:t>
            </a:r>
            <a:r>
              <a:rPr lang="zh-CN" altLang="en-US" smtClean="0"/>
              <a:t>，</a:t>
            </a:r>
            <a:r>
              <a:rPr lang="en-US" altLang="zh-CN" smtClean="0"/>
              <a:t>12</a:t>
            </a:r>
            <a:r>
              <a:rPr lang="zh-CN" altLang="en-US" smtClean="0"/>
              <a:t>，</a:t>
            </a:r>
            <a:r>
              <a:rPr lang="en-US" altLang="zh-CN" smtClean="0"/>
              <a:t>10</a:t>
            </a:r>
            <a:r>
              <a:rPr lang="zh-CN" altLang="en-US" smtClean="0"/>
              <a:t>，</a:t>
            </a:r>
            <a:r>
              <a:rPr lang="en-US" altLang="zh-CN" smtClean="0"/>
              <a:t>13</a:t>
            </a:r>
            <a:r>
              <a:rPr lang="zh-CN" altLang="en-US" smtClean="0"/>
              <a:t>，</a:t>
            </a:r>
            <a:r>
              <a:rPr lang="en-US" altLang="zh-CN" smtClean="0"/>
              <a:t>13</a:t>
            </a:r>
            <a:r>
              <a:rPr lang="zh-CN" altLang="en-US" smtClean="0"/>
              <a:t>，</a:t>
            </a:r>
            <a:r>
              <a:rPr lang="en-US" altLang="zh-CN" smtClean="0"/>
              <a:t>8</a:t>
            </a:r>
            <a:r>
              <a:rPr lang="zh-CN" altLang="en-US" smtClean="0"/>
              <a:t>，</a:t>
            </a:r>
            <a:r>
              <a:rPr lang="en-US" altLang="zh-CN" smtClean="0"/>
              <a:t>10</a:t>
            </a:r>
            <a:r>
              <a:rPr lang="zh-CN" altLang="en-US" smtClean="0"/>
              <a:t>，</a:t>
            </a:r>
            <a:r>
              <a:rPr lang="en-US" altLang="zh-CN" smtClean="0"/>
              <a:t>13</a:t>
            </a:r>
            <a:endParaRPr lang="en-US" altLang="zh-CN" dirty="0" smtClean="0"/>
          </a:p>
          <a:p>
            <a:r>
              <a:rPr lang="zh-CN" altLang="en-US" dirty="0" smtClean="0"/>
              <a:t>大白</a:t>
            </a:r>
            <a:r>
              <a:rPr lang="zh-CN" altLang="en-US" smtClean="0"/>
              <a:t>： </a:t>
            </a:r>
            <a:r>
              <a:rPr lang="en-US" altLang="zh-CN" smtClean="0"/>
              <a:t>8</a:t>
            </a:r>
            <a:r>
              <a:rPr lang="zh-CN" altLang="en-US" smtClean="0"/>
              <a:t>， </a:t>
            </a:r>
            <a:r>
              <a:rPr lang="en-US" altLang="zh-CN" smtClean="0"/>
              <a:t>11</a:t>
            </a:r>
            <a:r>
              <a:rPr lang="zh-CN" altLang="en-US" smtClean="0"/>
              <a:t>，</a:t>
            </a:r>
            <a:r>
              <a:rPr lang="en-US" altLang="zh-CN" smtClean="0"/>
              <a:t>12</a:t>
            </a:r>
            <a:r>
              <a:rPr lang="zh-CN" altLang="en-US" smtClean="0"/>
              <a:t>，</a:t>
            </a:r>
            <a:r>
              <a:rPr lang="en-US" altLang="zh-CN" smtClean="0"/>
              <a:t>10</a:t>
            </a:r>
            <a:r>
              <a:rPr lang="zh-CN" altLang="en-US" smtClean="0"/>
              <a:t>，</a:t>
            </a:r>
            <a:r>
              <a:rPr lang="en-US" altLang="zh-CN" smtClean="0"/>
              <a:t>9</a:t>
            </a:r>
            <a:r>
              <a:rPr lang="zh-CN" altLang="en-US" smtClean="0"/>
              <a:t>， </a:t>
            </a:r>
            <a:r>
              <a:rPr lang="en-US" altLang="zh-CN" smtClean="0"/>
              <a:t>8 </a:t>
            </a:r>
            <a:r>
              <a:rPr lang="zh-CN" altLang="en-US" smtClean="0"/>
              <a:t>，</a:t>
            </a:r>
            <a:r>
              <a:rPr lang="en-US" altLang="zh-CN" smtClean="0"/>
              <a:t>8</a:t>
            </a:r>
            <a:r>
              <a:rPr lang="zh-CN" altLang="en-US" smtClean="0"/>
              <a:t>， </a:t>
            </a:r>
            <a:r>
              <a:rPr lang="en-US" altLang="zh-CN" smtClean="0"/>
              <a:t>9</a:t>
            </a:r>
            <a:r>
              <a:rPr lang="zh-CN" altLang="en-US" smtClean="0"/>
              <a:t>，</a:t>
            </a:r>
            <a:r>
              <a:rPr lang="en-US" altLang="zh-CN" smtClean="0"/>
              <a:t>10</a:t>
            </a:r>
            <a:r>
              <a:rPr lang="zh-CN" altLang="en-US" smtClean="0"/>
              <a:t>，</a:t>
            </a:r>
            <a:r>
              <a:rPr lang="en-US" altLang="zh-CN" smtClean="0"/>
              <a:t>7</a:t>
            </a:r>
            <a:endParaRPr lang="en-US" altLang="zh-CN" dirty="0" smtClean="0"/>
          </a:p>
          <a:p>
            <a:r>
              <a:rPr lang="zh-CN" altLang="en-US" smtClean="0"/>
              <a:t>经</a:t>
            </a:r>
            <a:r>
              <a:rPr lang="zh-CN" altLang="en-US" smtClean="0"/>
              <a:t>计算，得</a:t>
            </a:r>
            <a:r>
              <a:rPr lang="zh-CN" altLang="en-US" dirty="0" smtClean="0"/>
              <a:t>长白猪 </a:t>
            </a:r>
            <a:r>
              <a:rPr lang="en-US" altLang="zh-CN" dirty="0" smtClean="0"/>
              <a:t>10</a:t>
            </a:r>
            <a:r>
              <a:rPr lang="zh-CN" altLang="en-US" dirty="0" smtClean="0"/>
              <a:t>头经产母猪产仔平均数    </a:t>
            </a:r>
            <a:r>
              <a:rPr lang="en-US" altLang="zh-CN" dirty="0" smtClean="0"/>
              <a:t>=</a:t>
            </a:r>
            <a:r>
              <a:rPr lang="en-US" altLang="zh-CN" smtClean="0"/>
              <a:t>11</a:t>
            </a:r>
            <a:r>
              <a:rPr lang="zh-CN" altLang="en-US" smtClean="0"/>
              <a:t>头，标准差</a:t>
            </a:r>
            <a:r>
              <a:rPr lang="en-US" altLang="zh-CN" smtClean="0"/>
              <a:t>S</a:t>
            </a:r>
            <a:r>
              <a:rPr lang="en-US" altLang="zh-CN" baseline="-25000" smtClean="0"/>
              <a:t>1</a:t>
            </a:r>
            <a:r>
              <a:rPr lang="en-US" altLang="zh-CN" smtClean="0"/>
              <a:t>=1.76</a:t>
            </a:r>
            <a:r>
              <a:rPr lang="zh-CN" altLang="en-US" dirty="0" smtClean="0"/>
              <a:t>头；大白猪</a:t>
            </a:r>
            <a:r>
              <a:rPr lang="en-US" altLang="zh-CN" dirty="0" smtClean="0"/>
              <a:t>10</a:t>
            </a:r>
            <a:r>
              <a:rPr lang="zh-CN" altLang="en-US" dirty="0" smtClean="0"/>
              <a:t>头经产母猪产仔平均数    </a:t>
            </a:r>
            <a:r>
              <a:rPr lang="en-US" altLang="zh-CN" smtClean="0"/>
              <a:t>=</a:t>
            </a:r>
            <a:r>
              <a:rPr lang="en-US" altLang="zh-CN" smtClean="0"/>
              <a:t>9.2</a:t>
            </a:r>
            <a:r>
              <a:rPr lang="zh-CN" altLang="en-US" smtClean="0"/>
              <a:t>头， </a:t>
            </a:r>
            <a:r>
              <a:rPr lang="zh-CN" altLang="en-US" dirty="0" smtClean="0"/>
              <a:t>标 准 </a:t>
            </a:r>
            <a:r>
              <a:rPr lang="zh-CN" altLang="en-US" smtClean="0"/>
              <a:t>差</a:t>
            </a:r>
            <a:r>
              <a:rPr lang="en-US" altLang="zh-CN" smtClean="0"/>
              <a:t>S</a:t>
            </a:r>
            <a:r>
              <a:rPr lang="en-US" altLang="zh-CN" baseline="-25000" smtClean="0"/>
              <a:t>2</a:t>
            </a:r>
            <a:r>
              <a:rPr lang="en-US" altLang="zh-CN" smtClean="0"/>
              <a:t>=1.549</a:t>
            </a:r>
            <a:r>
              <a:rPr lang="zh-CN" altLang="en-US" dirty="0" smtClean="0"/>
              <a:t>头。 </a:t>
            </a:r>
            <a:endParaRPr lang="en-US" altLang="zh-CN" dirty="0" smtClean="0"/>
          </a:p>
          <a:p>
            <a:endParaRPr lang="en-US" altLang="zh-CN" dirty="0"/>
          </a:p>
          <a:p>
            <a:r>
              <a:rPr lang="zh-CN" altLang="en-US" dirty="0"/>
              <a:t>问：长白与大白两品种经产母猪产仔</a:t>
            </a:r>
            <a:r>
              <a:rPr lang="zh-CN" altLang="en-US" dirty="0" smtClean="0"/>
              <a:t>数是否不同？</a:t>
            </a:r>
          </a:p>
        </p:txBody>
      </p:sp>
      <p:graphicFrame>
        <p:nvGraphicFramePr>
          <p:cNvPr id="50180" name="Object 4"/>
          <p:cNvGraphicFramePr>
            <a:graphicFrameLocks noChangeAspect="1"/>
          </p:cNvGraphicFramePr>
          <p:nvPr>
            <p:extLst>
              <p:ext uri="{D42A27DB-BD31-4B8C-83A1-F6EECF244321}">
                <p14:modId xmlns:p14="http://schemas.microsoft.com/office/powerpoint/2010/main" val="3399255749"/>
              </p:ext>
            </p:extLst>
          </p:nvPr>
        </p:nvGraphicFramePr>
        <p:xfrm>
          <a:off x="7596336" y="3212976"/>
          <a:ext cx="434975" cy="609600"/>
        </p:xfrm>
        <a:graphic>
          <a:graphicData uri="http://schemas.openxmlformats.org/presentationml/2006/ole">
            <mc:AlternateContent xmlns:mc="http://schemas.openxmlformats.org/markup-compatibility/2006">
              <mc:Choice xmlns:v="urn:schemas-microsoft-com:vml" Requires="v">
                <p:oleObj spid="_x0000_s50456" name="公式" r:id="rId4" imgW="76170" imgH="142795" progId="Equation.3">
                  <p:embed/>
                </p:oleObj>
              </mc:Choice>
              <mc:Fallback>
                <p:oleObj name="公式" r:id="rId4" imgW="76170" imgH="142795"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6336" y="3212976"/>
                        <a:ext cx="434975" cy="6096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1" name="Object 6"/>
          <p:cNvGraphicFramePr>
            <a:graphicFrameLocks noChangeAspect="1"/>
          </p:cNvGraphicFramePr>
          <p:nvPr>
            <p:extLst>
              <p:ext uri="{D42A27DB-BD31-4B8C-83A1-F6EECF244321}">
                <p14:modId xmlns:p14="http://schemas.microsoft.com/office/powerpoint/2010/main" val="3390725439"/>
              </p:ext>
            </p:extLst>
          </p:nvPr>
        </p:nvGraphicFramePr>
        <p:xfrm>
          <a:off x="1475656" y="4077072"/>
          <a:ext cx="468313" cy="609600"/>
        </p:xfrm>
        <a:graphic>
          <a:graphicData uri="http://schemas.openxmlformats.org/presentationml/2006/ole">
            <mc:AlternateContent xmlns:mc="http://schemas.openxmlformats.org/markup-compatibility/2006">
              <mc:Choice xmlns:v="urn:schemas-microsoft-com:vml" Requires="v">
                <p:oleObj spid="_x0000_s50457" name="公式" r:id="rId6" imgW="95213" imgH="142795" progId="Equation.3">
                  <p:embed/>
                </p:oleObj>
              </mc:Choice>
              <mc:Fallback>
                <p:oleObj name="公式" r:id="rId6" imgW="95213" imgH="142795"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5656" y="4077072"/>
                        <a:ext cx="468313"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zh-CN" altLang="en-US" smtClean="0"/>
              <a:t>线性回归案例</a:t>
            </a:r>
          </a:p>
        </p:txBody>
      </p:sp>
      <p:sp>
        <p:nvSpPr>
          <p:cNvPr id="71683" name="内容占位符 2"/>
          <p:cNvSpPr>
            <a:spLocks noGrp="1"/>
          </p:cNvSpPr>
          <p:nvPr>
            <p:ph idx="1"/>
          </p:nvPr>
        </p:nvSpPr>
        <p:spPr>
          <a:xfrm>
            <a:off x="107950" y="1484313"/>
            <a:ext cx="3887788" cy="4392612"/>
          </a:xfrm>
        </p:spPr>
        <p:txBody>
          <a:bodyPr/>
          <a:lstStyle/>
          <a:p>
            <a:r>
              <a:rPr lang="zh-CN" altLang="en-US" dirty="0" smtClean="0"/>
              <a:t>根据直线回归方程可作出</a:t>
            </a:r>
            <a:r>
              <a:rPr lang="zh-CN" altLang="en-US" smtClean="0"/>
              <a:t>回归</a:t>
            </a:r>
            <a:r>
              <a:rPr lang="zh-CN" altLang="en-US" smtClean="0"/>
              <a:t>直线，见</a:t>
            </a:r>
            <a:r>
              <a:rPr lang="zh-CN" altLang="en-US" dirty="0" smtClean="0"/>
              <a:t>图。从</a:t>
            </a:r>
            <a:r>
              <a:rPr lang="zh-CN" altLang="en-US" smtClean="0"/>
              <a:t>图</a:t>
            </a:r>
            <a:r>
              <a:rPr lang="zh-CN" altLang="en-US" smtClean="0"/>
              <a:t>看出，并不是</a:t>
            </a:r>
            <a:r>
              <a:rPr lang="zh-CN" altLang="en-US" dirty="0" smtClean="0"/>
              <a:t>所有的散点都恰好落在回归</a:t>
            </a:r>
            <a:r>
              <a:rPr lang="zh-CN" altLang="en-US" smtClean="0"/>
              <a:t>直线</a:t>
            </a:r>
            <a:r>
              <a:rPr lang="zh-CN" altLang="en-US" smtClean="0"/>
              <a:t>上，这</a:t>
            </a:r>
            <a:r>
              <a:rPr lang="zh-CN" altLang="en-US" dirty="0" smtClean="0"/>
              <a:t>说明用    去估计</a:t>
            </a:r>
            <a:r>
              <a:rPr lang="en-US" altLang="zh-CN" dirty="0" smtClean="0"/>
              <a:t>y</a:t>
            </a:r>
            <a:r>
              <a:rPr lang="zh-CN" altLang="en-US" dirty="0" smtClean="0"/>
              <a:t>是有偏差的。</a:t>
            </a:r>
          </a:p>
        </p:txBody>
      </p:sp>
      <p:pic>
        <p:nvPicPr>
          <p:cNvPr id="71684"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1989138"/>
            <a:ext cx="4592638" cy="406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71685" name="Object 16"/>
          <p:cNvGraphicFramePr>
            <a:graphicFrameLocks noChangeAspect="1"/>
          </p:cNvGraphicFramePr>
          <p:nvPr/>
        </p:nvGraphicFramePr>
        <p:xfrm>
          <a:off x="1281113" y="3613150"/>
          <a:ext cx="533400" cy="498475"/>
        </p:xfrm>
        <a:graphic>
          <a:graphicData uri="http://schemas.openxmlformats.org/presentationml/2006/ole">
            <mc:AlternateContent xmlns:mc="http://schemas.openxmlformats.org/markup-compatibility/2006">
              <mc:Choice xmlns:v="urn:schemas-microsoft-com:vml" Requires="v">
                <p:oleObj spid="_x0000_s117899" name="公式" r:id="rId4" imgW="76170" imgH="123732" progId="Equation.3">
                  <p:embed/>
                </p:oleObj>
              </mc:Choice>
              <mc:Fallback>
                <p:oleObj name="公式" r:id="rId4" imgW="76170" imgH="123732" progId="Equation.3">
                  <p:embed/>
                  <p:pic>
                    <p:nvPicPr>
                      <p:cNvPr id="71685"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1113" y="3613150"/>
                        <a:ext cx="5334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99828700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smtClean="0"/>
              <a:t>线性回归的偏离度估计 </a:t>
            </a:r>
          </a:p>
        </p:txBody>
      </p:sp>
      <p:sp>
        <p:nvSpPr>
          <p:cNvPr id="72707" name="内容占位符 2"/>
          <p:cNvSpPr>
            <a:spLocks noGrp="1"/>
          </p:cNvSpPr>
          <p:nvPr>
            <p:ph idx="1"/>
          </p:nvPr>
        </p:nvSpPr>
        <p:spPr>
          <a:xfrm>
            <a:off x="250825" y="1341438"/>
            <a:ext cx="8713788" cy="4608512"/>
          </a:xfrm>
        </p:spPr>
        <p:txBody>
          <a:bodyPr/>
          <a:lstStyle/>
          <a:p>
            <a:endParaRPr lang="zh-CN" altLang="en-US" smtClean="0"/>
          </a:p>
        </p:txBody>
      </p:sp>
      <p:pic>
        <p:nvPicPr>
          <p:cNvPr id="72708" name="Picture 16"/>
          <p:cNvPicPr>
            <a:picLocks noChangeAspect="1" noChangeArrowheads="1"/>
          </p:cNvPicPr>
          <p:nvPr/>
        </p:nvPicPr>
        <p:blipFill>
          <a:blip r:embed="rId2">
            <a:lum contrast="100000"/>
            <a:grayscl/>
            <a:extLst>
              <a:ext uri="{28A0092B-C50C-407E-A947-70E740481C1C}">
                <a14:useLocalDpi xmlns:a14="http://schemas.microsoft.com/office/drawing/2010/main" val="0"/>
              </a:ext>
            </a:extLst>
          </a:blip>
          <a:srcRect l="41406" t="44792" r="26563" b="27083"/>
          <a:stretch>
            <a:fillRect/>
          </a:stretch>
        </p:blipFill>
        <p:spPr bwMode="auto">
          <a:xfrm>
            <a:off x="827088" y="1628775"/>
            <a:ext cx="6553200"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8139788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smtClean="0"/>
              <a:t>线性回归的偏离度估计 </a:t>
            </a:r>
          </a:p>
        </p:txBody>
      </p:sp>
      <p:sp>
        <p:nvSpPr>
          <p:cNvPr id="73731" name="内容占位符 2"/>
          <p:cNvSpPr>
            <a:spLocks noGrp="1"/>
          </p:cNvSpPr>
          <p:nvPr>
            <p:ph idx="1"/>
          </p:nvPr>
        </p:nvSpPr>
        <p:spPr>
          <a:xfrm>
            <a:off x="107950" y="1341438"/>
            <a:ext cx="9036050" cy="4608512"/>
          </a:xfrm>
        </p:spPr>
        <p:txBody>
          <a:bodyPr/>
          <a:lstStyle/>
          <a:p>
            <a:r>
              <a:rPr lang="zh-CN" altLang="en-US" b="1" dirty="0" smtClean="0"/>
              <a:t>偏差平方和</a:t>
            </a:r>
            <a:r>
              <a:rPr lang="zh-CN" altLang="en-US" dirty="0" smtClean="0"/>
              <a:t>                的大小表示了实测点与回归直线偏离</a:t>
            </a:r>
            <a:r>
              <a:rPr lang="zh-CN" altLang="en-US" smtClean="0"/>
              <a:t>的</a:t>
            </a:r>
            <a:r>
              <a:rPr lang="zh-CN" altLang="en-US" smtClean="0"/>
              <a:t>程度，因而</a:t>
            </a:r>
            <a:r>
              <a:rPr lang="zh-CN" altLang="en-US" dirty="0" smtClean="0"/>
              <a:t>此偏差平方和又称为</a:t>
            </a:r>
            <a:r>
              <a:rPr lang="zh-CN" altLang="en-US" b="1" dirty="0" smtClean="0"/>
              <a:t>离回归平方和</a:t>
            </a:r>
            <a:r>
              <a:rPr lang="zh-CN" altLang="en-US" dirty="0" smtClean="0"/>
              <a:t>。</a:t>
            </a:r>
            <a:endParaRPr lang="en-US" altLang="zh-CN" dirty="0" smtClean="0"/>
          </a:p>
          <a:p>
            <a:r>
              <a:rPr lang="zh-CN" altLang="en-US" b="1" dirty="0" smtClean="0"/>
              <a:t>离回归均方</a:t>
            </a:r>
            <a:r>
              <a:rPr lang="zh-CN" altLang="en-US" smtClean="0"/>
              <a:t>为                          </a:t>
            </a:r>
            <a:r>
              <a:rPr lang="en-US" altLang="zh-CN" smtClean="0"/>
              <a:t>,</a:t>
            </a:r>
            <a:r>
              <a:rPr lang="zh-CN" altLang="en-US" smtClean="0"/>
              <a:t>是</a:t>
            </a:r>
            <a:r>
              <a:rPr lang="zh-CN" altLang="en-US" dirty="0" smtClean="0"/>
              <a:t>模型中</a:t>
            </a:r>
            <a:r>
              <a:rPr lang="en-US" altLang="zh-CN" dirty="0" smtClean="0"/>
              <a:t>σ</a:t>
            </a:r>
            <a:r>
              <a:rPr lang="en-US" altLang="zh-CN" baseline="30000" dirty="0" smtClean="0"/>
              <a:t>2</a:t>
            </a:r>
            <a:r>
              <a:rPr lang="zh-CN" altLang="en-US" dirty="0" smtClean="0"/>
              <a:t>的估计值。</a:t>
            </a:r>
            <a:endParaRPr lang="en-US" altLang="zh-CN" dirty="0" smtClean="0"/>
          </a:p>
          <a:p>
            <a:r>
              <a:rPr lang="zh-CN" altLang="en-US" dirty="0" smtClean="0"/>
              <a:t>离回归均方的平方根叫</a:t>
            </a:r>
            <a:r>
              <a:rPr lang="zh-CN" altLang="en-US" b="1" dirty="0" smtClean="0"/>
              <a:t>离</a:t>
            </a:r>
            <a:r>
              <a:rPr lang="zh-CN" altLang="en-US" b="1" smtClean="0"/>
              <a:t>回归</a:t>
            </a:r>
            <a:r>
              <a:rPr lang="zh-CN" altLang="en-US" b="1" smtClean="0"/>
              <a:t>标准误</a:t>
            </a:r>
            <a:r>
              <a:rPr lang="zh-CN" altLang="en-US" smtClean="0"/>
              <a:t>，记</a:t>
            </a:r>
            <a:r>
              <a:rPr lang="zh-CN" altLang="en-US" dirty="0" smtClean="0"/>
              <a:t>为</a:t>
            </a:r>
            <a:r>
              <a:rPr lang="en-US" altLang="zh-CN" dirty="0" err="1" smtClean="0"/>
              <a:t>S</a:t>
            </a:r>
            <a:r>
              <a:rPr lang="en-US" altLang="zh-CN" baseline="-25000" dirty="0" err="1" smtClean="0"/>
              <a:t>yx</a:t>
            </a:r>
            <a:r>
              <a:rPr lang="zh-CN" altLang="en-US" dirty="0" smtClean="0"/>
              <a:t> 。离回归标准误的大小表示了回归直线与实测点偏差的程度。</a:t>
            </a:r>
            <a:endParaRPr lang="en-US" altLang="zh-CN" dirty="0" smtClean="0"/>
          </a:p>
          <a:p>
            <a:endParaRPr lang="en-US" altLang="zh-CN" dirty="0" smtClean="0"/>
          </a:p>
          <a:p>
            <a:endParaRPr lang="en-US" altLang="zh-CN" dirty="0" smtClean="0"/>
          </a:p>
          <a:p>
            <a:endParaRPr lang="zh-CN" altLang="en-US" dirty="0" smtClean="0"/>
          </a:p>
        </p:txBody>
      </p:sp>
      <p:graphicFrame>
        <p:nvGraphicFramePr>
          <p:cNvPr id="73732" name="Object 3"/>
          <p:cNvGraphicFramePr>
            <a:graphicFrameLocks noChangeAspect="1"/>
          </p:cNvGraphicFramePr>
          <p:nvPr/>
        </p:nvGraphicFramePr>
        <p:xfrm>
          <a:off x="2481263" y="1327150"/>
          <a:ext cx="1495425" cy="500063"/>
        </p:xfrm>
        <a:graphic>
          <a:graphicData uri="http://schemas.openxmlformats.org/presentationml/2006/ole">
            <mc:AlternateContent xmlns:mc="http://schemas.openxmlformats.org/markup-compatibility/2006">
              <mc:Choice xmlns:v="urn:schemas-microsoft-com:vml" Requires="v">
                <p:oleObj spid="_x0000_s127222" name="公式" r:id="rId3" imgW="733316" imgH="209697" progId="Equation.3">
                  <p:embed/>
                </p:oleObj>
              </mc:Choice>
              <mc:Fallback>
                <p:oleObj name="公式" r:id="rId3" imgW="733316" imgH="209697" progId="Equation.3">
                  <p:embed/>
                  <p:pic>
                    <p:nvPicPr>
                      <p:cNvPr id="7373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1263" y="1327150"/>
                        <a:ext cx="149542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6"/>
          <p:cNvGraphicFramePr>
            <a:graphicFrameLocks noChangeAspect="1"/>
          </p:cNvGraphicFramePr>
          <p:nvPr/>
        </p:nvGraphicFramePr>
        <p:xfrm>
          <a:off x="2789238" y="2708275"/>
          <a:ext cx="2460625" cy="460375"/>
        </p:xfrm>
        <a:graphic>
          <a:graphicData uri="http://schemas.openxmlformats.org/presentationml/2006/ole">
            <mc:AlternateContent xmlns:mc="http://schemas.openxmlformats.org/markup-compatibility/2006">
              <mc:Choice xmlns:v="urn:schemas-microsoft-com:vml" Requires="v">
                <p:oleObj spid="_x0000_s127223" name="公式" r:id="rId5" imgW="1352378" imgH="209697" progId="Equation.3">
                  <p:embed/>
                </p:oleObj>
              </mc:Choice>
              <mc:Fallback>
                <p:oleObj name="公式" r:id="rId5" imgW="1352378" imgH="209697" progId="Equation.3">
                  <p:embed/>
                  <p:pic>
                    <p:nvPicPr>
                      <p:cNvPr id="5"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89238" y="2708275"/>
                        <a:ext cx="24606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7791424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amond(in)">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smtClean="0"/>
              <a:t>线性回归的偏离度估计 </a:t>
            </a:r>
          </a:p>
        </p:txBody>
      </p:sp>
      <p:sp>
        <p:nvSpPr>
          <p:cNvPr id="74755" name="内容占位符 2"/>
          <p:cNvSpPr>
            <a:spLocks noGrp="1"/>
          </p:cNvSpPr>
          <p:nvPr>
            <p:ph idx="1"/>
          </p:nvPr>
        </p:nvSpPr>
        <p:spPr>
          <a:xfrm>
            <a:off x="250825" y="1341438"/>
            <a:ext cx="8713788" cy="4608512"/>
          </a:xfrm>
        </p:spPr>
        <p:txBody>
          <a:bodyPr/>
          <a:lstStyle/>
          <a:p>
            <a:endParaRPr lang="en-US" altLang="zh-CN" sz="2400" dirty="0" smtClean="0"/>
          </a:p>
          <a:p>
            <a:r>
              <a:rPr lang="zh-CN" altLang="en-US" sz="2400" dirty="0" smtClean="0"/>
              <a:t>上式</a:t>
            </a:r>
            <a:r>
              <a:rPr lang="zh-CN" altLang="en-US" sz="2400" smtClean="0"/>
              <a:t>两端</a:t>
            </a:r>
            <a:r>
              <a:rPr lang="zh-CN" altLang="en-US" sz="2400" smtClean="0"/>
              <a:t>平方，然后</a:t>
            </a:r>
            <a:r>
              <a:rPr lang="zh-CN" altLang="en-US" sz="2400" dirty="0" smtClean="0"/>
              <a:t>对所有的</a:t>
            </a:r>
            <a:r>
              <a:rPr lang="en-US" altLang="zh-CN" sz="2400" dirty="0" smtClean="0"/>
              <a:t>n</a:t>
            </a:r>
            <a:r>
              <a:rPr lang="zh-CN" altLang="en-US" sz="2400" smtClean="0"/>
              <a:t>点</a:t>
            </a:r>
            <a:r>
              <a:rPr lang="zh-CN" altLang="en-US" sz="2400" smtClean="0"/>
              <a:t>求和，则</a:t>
            </a:r>
            <a:r>
              <a:rPr lang="zh-CN" altLang="en-US" sz="2400" dirty="0" smtClean="0"/>
              <a:t>有</a:t>
            </a:r>
          </a:p>
          <a:p>
            <a:endParaRPr lang="en-US" altLang="zh-CN" sz="2400" dirty="0" smtClean="0"/>
          </a:p>
          <a:p>
            <a:endParaRPr lang="en-US" altLang="zh-CN" sz="2400" dirty="0" smtClean="0"/>
          </a:p>
          <a:p>
            <a:r>
              <a:rPr lang="zh-CN" altLang="en-US" sz="2400" dirty="0" smtClean="0"/>
              <a:t>经过</a:t>
            </a:r>
            <a:r>
              <a:rPr lang="zh-CN" altLang="en-US" sz="2400" smtClean="0"/>
              <a:t>一系列</a:t>
            </a:r>
            <a:r>
              <a:rPr lang="zh-CN" altLang="en-US" sz="2400" smtClean="0"/>
              <a:t>变换，可以</a:t>
            </a:r>
            <a:r>
              <a:rPr lang="zh-CN" altLang="en-US" sz="2400" dirty="0" smtClean="0"/>
              <a:t>得到</a:t>
            </a:r>
            <a:endParaRPr lang="en-US" altLang="zh-CN" sz="2400" dirty="0" smtClean="0"/>
          </a:p>
          <a:p>
            <a:endParaRPr lang="en-US" altLang="zh-CN" sz="2400" dirty="0" smtClean="0"/>
          </a:p>
          <a:p>
            <a:endParaRPr lang="en-US" altLang="zh-CN" sz="2400" dirty="0" smtClean="0"/>
          </a:p>
          <a:p>
            <a:r>
              <a:rPr lang="zh-CN" altLang="en-US" sz="2400" dirty="0" smtClean="0"/>
              <a:t>                 反映了</a:t>
            </a:r>
            <a:r>
              <a:rPr lang="en-US" altLang="zh-CN" sz="2400" dirty="0" smtClean="0"/>
              <a:t>y</a:t>
            </a:r>
            <a:r>
              <a:rPr lang="zh-CN" altLang="en-US" sz="2400" dirty="0" smtClean="0"/>
              <a:t>的总</a:t>
            </a:r>
            <a:r>
              <a:rPr lang="zh-CN" altLang="en-US" sz="2400" smtClean="0"/>
              <a:t>变异</a:t>
            </a:r>
            <a:r>
              <a:rPr lang="zh-CN" altLang="en-US" sz="2400" smtClean="0"/>
              <a:t>程度，称为</a:t>
            </a:r>
            <a:r>
              <a:rPr lang="en-US" altLang="zh-CN" sz="2400" dirty="0" smtClean="0"/>
              <a:t>y</a:t>
            </a:r>
            <a:r>
              <a:rPr lang="zh-CN" altLang="en-US" sz="2400" dirty="0" smtClean="0"/>
              <a:t>的总</a:t>
            </a:r>
            <a:r>
              <a:rPr lang="zh-CN" altLang="en-US" sz="2400" smtClean="0"/>
              <a:t>偏差</a:t>
            </a:r>
            <a:r>
              <a:rPr lang="zh-CN" altLang="en-US" sz="2400" smtClean="0"/>
              <a:t>平方和，记</a:t>
            </a:r>
            <a:r>
              <a:rPr lang="zh-CN" altLang="en-US" sz="2400" dirty="0" smtClean="0"/>
              <a:t>为</a:t>
            </a:r>
            <a:r>
              <a:rPr lang="en-US" altLang="zh-CN" sz="2400" dirty="0" err="1" smtClean="0"/>
              <a:t>SS</a:t>
            </a:r>
            <a:r>
              <a:rPr lang="en-US" altLang="zh-CN" sz="2400" baseline="-25000" dirty="0" err="1" smtClean="0"/>
              <a:t>y</a:t>
            </a:r>
            <a:r>
              <a:rPr lang="zh-CN" altLang="en-US" sz="2400" dirty="0" smtClean="0"/>
              <a:t>。</a:t>
            </a:r>
            <a:endParaRPr lang="en-US" altLang="zh-CN" sz="2400" dirty="0" smtClean="0"/>
          </a:p>
          <a:p>
            <a:r>
              <a:rPr lang="zh-CN" altLang="en-US" sz="2400" dirty="0" smtClean="0"/>
              <a:t>                 反映了由于</a:t>
            </a:r>
            <a:r>
              <a:rPr lang="en-US" altLang="zh-CN" sz="2400" dirty="0" smtClean="0"/>
              <a:t>y</a:t>
            </a:r>
            <a:r>
              <a:rPr lang="zh-CN" altLang="en-US" sz="2400" dirty="0" smtClean="0"/>
              <a:t>与</a:t>
            </a:r>
            <a:r>
              <a:rPr lang="en-US" altLang="zh-CN" sz="2400" dirty="0" smtClean="0"/>
              <a:t>x</a:t>
            </a:r>
            <a:r>
              <a:rPr lang="zh-CN" altLang="en-US" sz="2400" dirty="0" smtClean="0"/>
              <a:t>间存在直线关系所引起的</a:t>
            </a:r>
            <a:r>
              <a:rPr lang="en-US" altLang="zh-CN" sz="2400" dirty="0" smtClean="0"/>
              <a:t>y</a:t>
            </a:r>
            <a:r>
              <a:rPr lang="zh-CN" altLang="en-US" sz="2400" dirty="0" smtClean="0"/>
              <a:t>的</a:t>
            </a:r>
            <a:r>
              <a:rPr lang="zh-CN" altLang="en-US" sz="2400" smtClean="0"/>
              <a:t>变异</a:t>
            </a:r>
            <a:r>
              <a:rPr lang="zh-CN" altLang="en-US" sz="2400" smtClean="0"/>
              <a:t>程度，称为回归平方和，记</a:t>
            </a:r>
            <a:r>
              <a:rPr lang="zh-CN" altLang="en-US" sz="2400" dirty="0" smtClean="0"/>
              <a:t>为</a:t>
            </a:r>
            <a:r>
              <a:rPr lang="en-US" altLang="zh-CN" sz="2400" dirty="0" smtClean="0"/>
              <a:t>SS</a:t>
            </a:r>
            <a:r>
              <a:rPr lang="en-US" altLang="zh-CN" sz="2400" baseline="-25000" dirty="0" smtClean="0"/>
              <a:t>R</a:t>
            </a:r>
            <a:r>
              <a:rPr lang="zh-CN" altLang="en-US" sz="2400" dirty="0" smtClean="0"/>
              <a:t>。</a:t>
            </a:r>
            <a:endParaRPr lang="en-US" altLang="zh-CN" sz="2400" dirty="0" smtClean="0"/>
          </a:p>
          <a:p>
            <a:endParaRPr lang="en-US" altLang="zh-CN" sz="2400" dirty="0" smtClean="0"/>
          </a:p>
        </p:txBody>
      </p:sp>
      <p:graphicFrame>
        <p:nvGraphicFramePr>
          <p:cNvPr id="74756" name="Object 3"/>
          <p:cNvGraphicFramePr>
            <a:graphicFrameLocks noChangeAspect="1"/>
          </p:cNvGraphicFramePr>
          <p:nvPr/>
        </p:nvGraphicFramePr>
        <p:xfrm>
          <a:off x="1435100" y="1341438"/>
          <a:ext cx="4832350" cy="496887"/>
        </p:xfrm>
        <a:graphic>
          <a:graphicData uri="http://schemas.openxmlformats.org/presentationml/2006/ole">
            <mc:AlternateContent xmlns:mc="http://schemas.openxmlformats.org/markup-compatibility/2006">
              <mc:Choice xmlns:v="urn:schemas-microsoft-com:vml" Requires="v">
                <p:oleObj spid="_x0000_s128856" name="公式" r:id="rId3" imgW="1914671" imgH="142795" progId="Equation.3">
                  <p:embed/>
                </p:oleObj>
              </mc:Choice>
              <mc:Fallback>
                <p:oleObj name="公式" r:id="rId3" imgW="1914671" imgH="142795" progId="Equation.3">
                  <p:embed/>
                  <p:pic>
                    <p:nvPicPr>
                      <p:cNvPr id="7475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35100" y="1341438"/>
                        <a:ext cx="4832350"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757" name="Object 5"/>
          <p:cNvGraphicFramePr>
            <a:graphicFrameLocks noChangeAspect="1"/>
          </p:cNvGraphicFramePr>
          <p:nvPr/>
        </p:nvGraphicFramePr>
        <p:xfrm>
          <a:off x="908050" y="2336800"/>
          <a:ext cx="1863725" cy="500063"/>
        </p:xfrm>
        <a:graphic>
          <a:graphicData uri="http://schemas.openxmlformats.org/presentationml/2006/ole">
            <mc:AlternateContent xmlns:mc="http://schemas.openxmlformats.org/markup-compatibility/2006">
              <mc:Choice xmlns:v="urn:schemas-microsoft-com:vml" Requires="v">
                <p:oleObj spid="_x0000_s128857" name="公式" r:id="rId5" imgW="924101" imgH="209697" progId="Equation.3">
                  <p:embed/>
                </p:oleObj>
              </mc:Choice>
              <mc:Fallback>
                <p:oleObj name="公式" r:id="rId5" imgW="924101" imgH="209697" progId="Equation.3">
                  <p:embed/>
                  <p:pic>
                    <p:nvPicPr>
                      <p:cNvPr id="7475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050" y="2336800"/>
                        <a:ext cx="1863725" cy="50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758" name="Object 7"/>
          <p:cNvGraphicFramePr>
            <a:graphicFrameLocks noChangeAspect="1"/>
          </p:cNvGraphicFramePr>
          <p:nvPr/>
        </p:nvGraphicFramePr>
        <p:xfrm>
          <a:off x="3132138" y="2322513"/>
          <a:ext cx="3311525" cy="536575"/>
        </p:xfrm>
        <a:graphic>
          <a:graphicData uri="http://schemas.openxmlformats.org/presentationml/2006/ole">
            <mc:AlternateContent xmlns:mc="http://schemas.openxmlformats.org/markup-compatibility/2006">
              <mc:Choice xmlns:v="urn:schemas-microsoft-com:vml" Requires="v">
                <p:oleObj spid="_x0000_s128858" name="公式" r:id="rId7" imgW="1571546" imgH="209697" progId="Equation.3">
                  <p:embed/>
                </p:oleObj>
              </mc:Choice>
              <mc:Fallback>
                <p:oleObj name="公式" r:id="rId7" imgW="1571546" imgH="209697" progId="Equation.3">
                  <p:embed/>
                  <p:pic>
                    <p:nvPicPr>
                      <p:cNvPr id="74758"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32138" y="2322513"/>
                        <a:ext cx="3311525"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759" name="Object 9"/>
          <p:cNvGraphicFramePr>
            <a:graphicFrameLocks noChangeAspect="1"/>
          </p:cNvGraphicFramePr>
          <p:nvPr/>
        </p:nvGraphicFramePr>
        <p:xfrm>
          <a:off x="1095375" y="3563938"/>
          <a:ext cx="2036763" cy="546100"/>
        </p:xfrm>
        <a:graphic>
          <a:graphicData uri="http://schemas.openxmlformats.org/presentationml/2006/ole">
            <mc:AlternateContent xmlns:mc="http://schemas.openxmlformats.org/markup-compatibility/2006">
              <mc:Choice xmlns:v="urn:schemas-microsoft-com:vml" Requires="v">
                <p:oleObj spid="_x0000_s128859" name="公式" r:id="rId9" imgW="924101" imgH="209697" progId="Equation.3">
                  <p:embed/>
                </p:oleObj>
              </mc:Choice>
              <mc:Fallback>
                <p:oleObj name="公式" r:id="rId9" imgW="924101" imgH="209697" progId="Equation.3">
                  <p:embed/>
                  <p:pic>
                    <p:nvPicPr>
                      <p:cNvPr id="74759"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5375" y="3563938"/>
                        <a:ext cx="2036763"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760" name="Object 11"/>
          <p:cNvGraphicFramePr>
            <a:graphicFrameLocks noChangeAspect="1"/>
          </p:cNvGraphicFramePr>
          <p:nvPr/>
        </p:nvGraphicFramePr>
        <p:xfrm>
          <a:off x="3132138" y="3559175"/>
          <a:ext cx="3724275" cy="550863"/>
        </p:xfrm>
        <a:graphic>
          <a:graphicData uri="http://schemas.openxmlformats.org/presentationml/2006/ole">
            <mc:AlternateContent xmlns:mc="http://schemas.openxmlformats.org/markup-compatibility/2006">
              <mc:Choice xmlns:v="urn:schemas-microsoft-com:vml" Requires="v">
                <p:oleObj spid="_x0000_s128860" name="公式" r:id="rId11" imgW="1723887" imgH="209697" progId="Equation.3">
                  <p:embed/>
                </p:oleObj>
              </mc:Choice>
              <mc:Fallback>
                <p:oleObj name="公式" r:id="rId11" imgW="1723887" imgH="209697" progId="Equation.3">
                  <p:embed/>
                  <p:pic>
                    <p:nvPicPr>
                      <p:cNvPr id="7476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32138" y="3559175"/>
                        <a:ext cx="3724275"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761" name="Object 13"/>
          <p:cNvGraphicFramePr>
            <a:graphicFrameLocks noChangeAspect="1"/>
          </p:cNvGraphicFramePr>
          <p:nvPr/>
        </p:nvGraphicFramePr>
        <p:xfrm>
          <a:off x="755650" y="4368800"/>
          <a:ext cx="1476375" cy="447675"/>
        </p:xfrm>
        <a:graphic>
          <a:graphicData uri="http://schemas.openxmlformats.org/presentationml/2006/ole">
            <mc:AlternateContent xmlns:mc="http://schemas.openxmlformats.org/markup-compatibility/2006">
              <mc:Choice xmlns:v="urn:schemas-microsoft-com:vml" Requires="v">
                <p:oleObj spid="_x0000_s128861" name="公式" r:id="rId13" imgW="743017" imgH="209697" progId="Equation.3">
                  <p:embed/>
                </p:oleObj>
              </mc:Choice>
              <mc:Fallback>
                <p:oleObj name="公式" r:id="rId13" imgW="743017" imgH="209697" progId="Equation.3">
                  <p:embed/>
                  <p:pic>
                    <p:nvPicPr>
                      <p:cNvPr id="74761"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55650" y="4368800"/>
                        <a:ext cx="1476375"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4762" name="Object 15"/>
          <p:cNvGraphicFramePr>
            <a:graphicFrameLocks noChangeAspect="1"/>
          </p:cNvGraphicFramePr>
          <p:nvPr/>
        </p:nvGraphicFramePr>
        <p:xfrm>
          <a:off x="809625" y="5230813"/>
          <a:ext cx="1303338" cy="420687"/>
        </p:xfrm>
        <a:graphic>
          <a:graphicData uri="http://schemas.openxmlformats.org/presentationml/2006/ole">
            <mc:AlternateContent xmlns:mc="http://schemas.openxmlformats.org/markup-compatibility/2006">
              <mc:Choice xmlns:v="urn:schemas-microsoft-com:vml" Requires="v">
                <p:oleObj spid="_x0000_s128862" name="公式" r:id="rId15" imgW="752359" imgH="209697" progId="Equation.3">
                  <p:embed/>
                </p:oleObj>
              </mc:Choice>
              <mc:Fallback>
                <p:oleObj name="公式" r:id="rId15" imgW="752359" imgH="209697" progId="Equation.3">
                  <p:embed/>
                  <p:pic>
                    <p:nvPicPr>
                      <p:cNvPr id="74762" name="Object 1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9625" y="5230813"/>
                        <a:ext cx="1303338" cy="42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6124842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smtClean="0"/>
              <a:t>线性回归的偏离度估计 </a:t>
            </a:r>
          </a:p>
        </p:txBody>
      </p:sp>
      <p:sp>
        <p:nvSpPr>
          <p:cNvPr id="75779" name="内容占位符 2"/>
          <p:cNvSpPr>
            <a:spLocks noGrp="1"/>
          </p:cNvSpPr>
          <p:nvPr>
            <p:ph idx="1"/>
          </p:nvPr>
        </p:nvSpPr>
        <p:spPr>
          <a:xfrm>
            <a:off x="250825" y="1341438"/>
            <a:ext cx="8713788" cy="4608512"/>
          </a:xfrm>
        </p:spPr>
        <p:txBody>
          <a:bodyPr/>
          <a:lstStyle/>
          <a:p>
            <a:r>
              <a:rPr lang="zh-CN" altLang="en-US" sz="2400" dirty="0" smtClean="0"/>
              <a:t>                反映了除</a:t>
            </a:r>
            <a:r>
              <a:rPr lang="en-US" altLang="zh-CN" sz="2400" dirty="0" smtClean="0"/>
              <a:t>y</a:t>
            </a:r>
            <a:r>
              <a:rPr lang="zh-CN" altLang="en-US" sz="2400" dirty="0" smtClean="0"/>
              <a:t>与</a:t>
            </a:r>
            <a:r>
              <a:rPr lang="en-US" altLang="zh-CN" sz="2400" dirty="0" smtClean="0"/>
              <a:t>x</a:t>
            </a:r>
            <a:r>
              <a:rPr lang="zh-CN" altLang="en-US" sz="2400" dirty="0" smtClean="0"/>
              <a:t>存在直线关系以外的一切因素（包括</a:t>
            </a:r>
            <a:r>
              <a:rPr lang="en-US" altLang="zh-CN" sz="2400" dirty="0" smtClean="0"/>
              <a:t>x</a:t>
            </a:r>
            <a:r>
              <a:rPr lang="zh-CN" altLang="en-US" sz="2400" dirty="0" smtClean="0"/>
              <a:t>对</a:t>
            </a:r>
            <a:r>
              <a:rPr lang="en-US" altLang="zh-CN" sz="2400" dirty="0" smtClean="0"/>
              <a:t>y</a:t>
            </a:r>
            <a:r>
              <a:rPr lang="zh-CN" altLang="en-US" sz="2400" dirty="0" smtClean="0"/>
              <a:t>的非线性影响及其他一切未加控制的随机因素）所引起的</a:t>
            </a:r>
            <a:r>
              <a:rPr lang="en-US" altLang="zh-CN" sz="2400" dirty="0" smtClean="0"/>
              <a:t>y</a:t>
            </a:r>
            <a:r>
              <a:rPr lang="zh-CN" altLang="en-US" sz="2400" dirty="0" smtClean="0"/>
              <a:t>的</a:t>
            </a:r>
            <a:r>
              <a:rPr lang="zh-CN" altLang="en-US" sz="2400" smtClean="0"/>
              <a:t>变异</a:t>
            </a:r>
            <a:r>
              <a:rPr lang="zh-CN" altLang="en-US" sz="2400" smtClean="0"/>
              <a:t>程度，称为</a:t>
            </a:r>
            <a:r>
              <a:rPr lang="zh-CN" altLang="en-US" sz="2400" dirty="0" smtClean="0"/>
              <a:t>离回归平方和或</a:t>
            </a:r>
            <a:r>
              <a:rPr lang="zh-CN" altLang="en-US" sz="2400" smtClean="0"/>
              <a:t>剩余</a:t>
            </a:r>
            <a:r>
              <a:rPr lang="zh-CN" altLang="en-US" sz="2400" smtClean="0"/>
              <a:t>平方和，记</a:t>
            </a:r>
            <a:r>
              <a:rPr lang="zh-CN" altLang="en-US" sz="2400" dirty="0" smtClean="0"/>
              <a:t>为</a:t>
            </a:r>
            <a:r>
              <a:rPr lang="en-US" altLang="zh-CN" sz="2400" dirty="0" err="1" smtClean="0"/>
              <a:t>SSr</a:t>
            </a:r>
            <a:r>
              <a:rPr lang="zh-CN" altLang="en-US" sz="2400" dirty="0" smtClean="0"/>
              <a:t>或</a:t>
            </a:r>
            <a:r>
              <a:rPr lang="en-US" altLang="zh-CN" sz="2400" dirty="0" err="1" smtClean="0"/>
              <a:t>SSe</a:t>
            </a:r>
            <a:r>
              <a:rPr lang="zh-CN" altLang="en-US" sz="2400" dirty="0" smtClean="0"/>
              <a:t>。</a:t>
            </a:r>
            <a:endParaRPr lang="en-US" altLang="zh-CN" sz="2400" dirty="0" smtClean="0"/>
          </a:p>
          <a:p>
            <a:endParaRPr lang="en-US" altLang="zh-CN" sz="2400" dirty="0" smtClean="0"/>
          </a:p>
          <a:p>
            <a:r>
              <a:rPr lang="zh-CN" altLang="en-US" sz="2400" smtClean="0"/>
              <a:t>所以，</a:t>
            </a:r>
            <a:r>
              <a:rPr lang="en-US" altLang="zh-CN" sz="2400" smtClean="0"/>
              <a:t>y</a:t>
            </a:r>
            <a:r>
              <a:rPr lang="zh-CN" altLang="en-US" sz="2400" dirty="0" smtClean="0"/>
              <a:t>的总变异平方和可分解为：</a:t>
            </a:r>
            <a:endParaRPr lang="en-US" altLang="zh-CN" sz="2400" dirty="0" smtClean="0"/>
          </a:p>
          <a:p>
            <a:endParaRPr lang="en-US" altLang="zh-CN" sz="2400" dirty="0" smtClean="0"/>
          </a:p>
          <a:p>
            <a:endParaRPr lang="en-US" altLang="zh-CN" sz="2400" dirty="0" smtClean="0"/>
          </a:p>
          <a:p>
            <a:endParaRPr lang="zh-CN" altLang="en-US" sz="2400" dirty="0" smtClean="0"/>
          </a:p>
          <a:p>
            <a:endParaRPr lang="zh-CN" altLang="en-US" sz="2400" dirty="0" smtClean="0"/>
          </a:p>
        </p:txBody>
      </p:sp>
      <p:graphicFrame>
        <p:nvGraphicFramePr>
          <p:cNvPr id="75780" name="Object 14"/>
          <p:cNvGraphicFramePr>
            <a:graphicFrameLocks noChangeAspect="1"/>
          </p:cNvGraphicFramePr>
          <p:nvPr/>
        </p:nvGraphicFramePr>
        <p:xfrm>
          <a:off x="900113" y="1341438"/>
          <a:ext cx="1192212" cy="392112"/>
        </p:xfrm>
        <a:graphic>
          <a:graphicData uri="http://schemas.openxmlformats.org/presentationml/2006/ole">
            <mc:AlternateContent xmlns:mc="http://schemas.openxmlformats.org/markup-compatibility/2006">
              <mc:Choice xmlns:v="urn:schemas-microsoft-com:vml" Requires="v">
                <p:oleObj spid="_x0000_s129270" name="公式" r:id="rId3" imgW="812447" imgH="266584" progId="Equation.3">
                  <p:embed/>
                </p:oleObj>
              </mc:Choice>
              <mc:Fallback>
                <p:oleObj name="公式" r:id="rId3" imgW="812447" imgH="266584" progId="Equation.3">
                  <p:embed/>
                  <p:pic>
                    <p:nvPicPr>
                      <p:cNvPr id="7578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341438"/>
                        <a:ext cx="1192212"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5781" name="Object 4"/>
          <p:cNvGraphicFramePr>
            <a:graphicFrameLocks noChangeAspect="1"/>
          </p:cNvGraphicFramePr>
          <p:nvPr/>
        </p:nvGraphicFramePr>
        <p:xfrm>
          <a:off x="2268538" y="3625850"/>
          <a:ext cx="3698875" cy="746125"/>
        </p:xfrm>
        <a:graphic>
          <a:graphicData uri="http://schemas.openxmlformats.org/presentationml/2006/ole">
            <mc:AlternateContent xmlns:mc="http://schemas.openxmlformats.org/markup-compatibility/2006">
              <mc:Choice xmlns:v="urn:schemas-microsoft-com:vml" Requires="v">
                <p:oleObj spid="_x0000_s129271" name="公式" r:id="rId5" imgW="1114526" imgH="180922" progId="Equation.3">
                  <p:embed/>
                </p:oleObj>
              </mc:Choice>
              <mc:Fallback>
                <p:oleObj name="公式" r:id="rId5" imgW="1114526" imgH="180922" progId="Equation.3">
                  <p:embed/>
                  <p:pic>
                    <p:nvPicPr>
                      <p:cNvPr id="75781"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8538" y="3625850"/>
                        <a:ext cx="3698875" cy="74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65002213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t>线性回归的偏离度估计 </a:t>
            </a:r>
          </a:p>
        </p:txBody>
      </p:sp>
      <p:sp>
        <p:nvSpPr>
          <p:cNvPr id="3" name="内容占位符 2"/>
          <p:cNvSpPr>
            <a:spLocks noGrp="1"/>
          </p:cNvSpPr>
          <p:nvPr>
            <p:ph idx="1"/>
          </p:nvPr>
        </p:nvSpPr>
        <p:spPr>
          <a:xfrm>
            <a:off x="250825" y="1341438"/>
            <a:ext cx="8713788" cy="4608512"/>
          </a:xfrm>
        </p:spPr>
        <p:txBody>
          <a:bodyPr/>
          <a:lstStyle/>
          <a:p>
            <a:pPr>
              <a:defRPr/>
            </a:pPr>
            <a:endParaRPr lang="en-US" altLang="zh-CN" sz="2400" dirty="0" smtClean="0"/>
          </a:p>
          <a:p>
            <a:pPr>
              <a:defRPr/>
            </a:pPr>
            <a:endParaRPr lang="en-US" altLang="zh-CN" sz="2400" dirty="0"/>
          </a:p>
          <a:p>
            <a:pPr>
              <a:defRPr/>
            </a:pPr>
            <a:r>
              <a:rPr lang="en-US" altLang="zh-CN" sz="2400" dirty="0" smtClean="0"/>
              <a:t>y</a:t>
            </a:r>
            <a:r>
              <a:rPr lang="zh-CN" altLang="en-US" sz="2400" dirty="0" smtClean="0"/>
              <a:t>与</a:t>
            </a:r>
            <a:r>
              <a:rPr lang="en-US" altLang="zh-CN" sz="2400" dirty="0" smtClean="0"/>
              <a:t>x</a:t>
            </a:r>
            <a:r>
              <a:rPr lang="zh-CN" altLang="en-US" sz="2400" dirty="0" smtClean="0"/>
              <a:t>直线回归效果的好坏取决于回归平方和 与离回归平方和</a:t>
            </a:r>
          </a:p>
          <a:p>
            <a:pPr marL="0" indent="0">
              <a:buFont typeface="Wingdings" panose="05000000000000000000" pitchFamily="2" charset="2"/>
              <a:buNone/>
              <a:defRPr/>
            </a:pPr>
            <a:r>
              <a:rPr lang="zh-CN" altLang="en-US" sz="2400" smtClean="0"/>
              <a:t>的</a:t>
            </a:r>
            <a:r>
              <a:rPr lang="zh-CN" altLang="en-US" sz="2400" smtClean="0"/>
              <a:t>大小，或者</a:t>
            </a:r>
            <a:r>
              <a:rPr lang="zh-CN" altLang="en-US" sz="2400" dirty="0" smtClean="0"/>
              <a:t>说取决于回归平方和在</a:t>
            </a:r>
            <a:r>
              <a:rPr lang="en-US" altLang="zh-CN" sz="2400" dirty="0" smtClean="0"/>
              <a:t>y</a:t>
            </a:r>
            <a:r>
              <a:rPr lang="zh-CN" altLang="en-US" sz="2400" dirty="0" smtClean="0"/>
              <a:t>的总平方和中所占的比例的大小。这个比例</a:t>
            </a:r>
            <a:r>
              <a:rPr lang="zh-CN" altLang="en-US" sz="2400" smtClean="0"/>
              <a:t>越</a:t>
            </a:r>
            <a:r>
              <a:rPr lang="zh-CN" altLang="en-US" sz="2400" smtClean="0"/>
              <a:t>大，</a:t>
            </a:r>
            <a:r>
              <a:rPr lang="en-US" altLang="zh-CN" sz="2400" smtClean="0"/>
              <a:t>y</a:t>
            </a:r>
            <a:r>
              <a:rPr lang="zh-CN" altLang="en-US" sz="2400" dirty="0" smtClean="0"/>
              <a:t>与</a:t>
            </a:r>
            <a:r>
              <a:rPr lang="en-US" altLang="zh-CN" sz="2400" dirty="0" smtClean="0"/>
              <a:t>x</a:t>
            </a:r>
            <a:r>
              <a:rPr lang="zh-CN" altLang="en-US" sz="2400" dirty="0" smtClean="0"/>
              <a:t>的直线回归效果就</a:t>
            </a:r>
            <a:r>
              <a:rPr lang="zh-CN" altLang="en-US" sz="2400" smtClean="0"/>
              <a:t>越</a:t>
            </a:r>
            <a:r>
              <a:rPr lang="zh-CN" altLang="en-US" sz="2400" smtClean="0"/>
              <a:t>好，反之</a:t>
            </a:r>
            <a:r>
              <a:rPr lang="zh-CN" altLang="en-US" sz="2400" dirty="0" smtClean="0"/>
              <a:t>则差。</a:t>
            </a:r>
            <a:endParaRPr lang="en-US" altLang="zh-CN" sz="2400" dirty="0" smtClean="0"/>
          </a:p>
          <a:p>
            <a:pPr marL="0" indent="0">
              <a:buFont typeface="Wingdings" panose="05000000000000000000" pitchFamily="2" charset="2"/>
              <a:buNone/>
              <a:defRPr/>
            </a:pPr>
            <a:endParaRPr lang="en-US" altLang="zh-CN" sz="2400" dirty="0"/>
          </a:p>
          <a:p>
            <a:pPr>
              <a:defRPr/>
            </a:pPr>
            <a:r>
              <a:rPr lang="zh-CN" altLang="en-US" sz="2400" dirty="0" smtClean="0"/>
              <a:t>比值    </a:t>
            </a:r>
          </a:p>
          <a:p>
            <a:pPr marL="0" indent="0">
              <a:buFont typeface="Wingdings" panose="05000000000000000000" pitchFamily="2" charset="2"/>
              <a:buNone/>
              <a:defRPr/>
            </a:pPr>
            <a:r>
              <a:rPr lang="zh-CN" altLang="en-US" sz="2400" dirty="0" smtClean="0"/>
              <a:t>叫 做 </a:t>
            </a:r>
            <a:r>
              <a:rPr lang="en-US" altLang="zh-CN" sz="2400" dirty="0" smtClean="0"/>
              <a:t>x </a:t>
            </a:r>
            <a:r>
              <a:rPr lang="zh-CN" altLang="en-US" sz="2400" dirty="0" smtClean="0"/>
              <a:t>对 </a:t>
            </a:r>
            <a:r>
              <a:rPr lang="en-US" altLang="zh-CN" sz="2400" dirty="0" smtClean="0"/>
              <a:t>y </a:t>
            </a:r>
            <a:r>
              <a:rPr lang="zh-CN" altLang="en-US" sz="2400" dirty="0" smtClean="0"/>
              <a:t>的决定系数（ </a:t>
            </a:r>
            <a:r>
              <a:rPr lang="en-US" altLang="zh-CN" sz="2400" dirty="0" smtClean="0"/>
              <a:t>determination </a:t>
            </a:r>
            <a:r>
              <a:rPr lang="en-US" altLang="zh-CN" sz="2400" smtClean="0"/>
              <a:t>coefficient </a:t>
            </a:r>
            <a:r>
              <a:rPr lang="zh-CN" altLang="en-US" sz="2400" smtClean="0"/>
              <a:t>），记</a:t>
            </a:r>
            <a:r>
              <a:rPr lang="zh-CN" altLang="en-US" sz="2400" dirty="0" smtClean="0"/>
              <a:t>为  </a:t>
            </a:r>
            <a:r>
              <a:rPr lang="en-US" altLang="zh-CN" sz="2400" dirty="0" smtClean="0"/>
              <a:t>R</a:t>
            </a:r>
            <a:r>
              <a:rPr lang="en-US" altLang="zh-CN" sz="2400" baseline="30000" dirty="0" smtClean="0"/>
              <a:t>2</a:t>
            </a:r>
            <a:r>
              <a:rPr lang="zh-CN" altLang="en-US" sz="2400" dirty="0" smtClean="0"/>
              <a:t>。</a:t>
            </a:r>
          </a:p>
          <a:p>
            <a:pPr>
              <a:defRPr/>
            </a:pPr>
            <a:endParaRPr lang="zh-CN" altLang="en-US" sz="2400" dirty="0"/>
          </a:p>
        </p:txBody>
      </p:sp>
      <p:graphicFrame>
        <p:nvGraphicFramePr>
          <p:cNvPr id="76804" name="Object 4"/>
          <p:cNvGraphicFramePr>
            <a:graphicFrameLocks noChangeAspect="1"/>
          </p:cNvGraphicFramePr>
          <p:nvPr/>
        </p:nvGraphicFramePr>
        <p:xfrm>
          <a:off x="1187450" y="1557338"/>
          <a:ext cx="2305050" cy="463550"/>
        </p:xfrm>
        <a:graphic>
          <a:graphicData uri="http://schemas.openxmlformats.org/presentationml/2006/ole">
            <mc:AlternateContent xmlns:mc="http://schemas.openxmlformats.org/markup-compatibility/2006">
              <mc:Choice xmlns:v="urn:schemas-microsoft-com:vml" Requires="v">
                <p:oleObj spid="_x0000_s130660" name="公式" r:id="rId3" imgW="1114526" imgH="180922" progId="Equation.3">
                  <p:embed/>
                </p:oleObj>
              </mc:Choice>
              <mc:Fallback>
                <p:oleObj name="公式" r:id="rId3" imgW="1114526" imgH="180922" progId="Equation.3">
                  <p:embed/>
                  <p:pic>
                    <p:nvPicPr>
                      <p:cNvPr id="7680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1557338"/>
                        <a:ext cx="23050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5" name="Object 9"/>
          <p:cNvGraphicFramePr>
            <a:graphicFrameLocks noChangeAspect="1"/>
          </p:cNvGraphicFramePr>
          <p:nvPr/>
        </p:nvGraphicFramePr>
        <p:xfrm>
          <a:off x="4137025" y="1589088"/>
          <a:ext cx="1614488" cy="431800"/>
        </p:xfrm>
        <a:graphic>
          <a:graphicData uri="http://schemas.openxmlformats.org/presentationml/2006/ole">
            <mc:AlternateContent xmlns:mc="http://schemas.openxmlformats.org/markup-compatibility/2006">
              <mc:Choice xmlns:v="urn:schemas-microsoft-com:vml" Requires="v">
                <p:oleObj spid="_x0000_s130661" name="公式" r:id="rId5" imgW="924101" imgH="209697" progId="Equation.3">
                  <p:embed/>
                </p:oleObj>
              </mc:Choice>
              <mc:Fallback>
                <p:oleObj name="公式" r:id="rId5" imgW="924101" imgH="209697" progId="Equation.3">
                  <p:embed/>
                  <p:pic>
                    <p:nvPicPr>
                      <p:cNvPr id="76805"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7025" y="1589088"/>
                        <a:ext cx="16144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6" name="Object 11"/>
          <p:cNvGraphicFramePr>
            <a:graphicFrameLocks noChangeAspect="1"/>
          </p:cNvGraphicFramePr>
          <p:nvPr/>
        </p:nvGraphicFramePr>
        <p:xfrm>
          <a:off x="5751513" y="1589088"/>
          <a:ext cx="2951162" cy="436562"/>
        </p:xfrm>
        <a:graphic>
          <a:graphicData uri="http://schemas.openxmlformats.org/presentationml/2006/ole">
            <mc:AlternateContent xmlns:mc="http://schemas.openxmlformats.org/markup-compatibility/2006">
              <mc:Choice xmlns:v="urn:schemas-microsoft-com:vml" Requires="v">
                <p:oleObj spid="_x0000_s130662" name="公式" r:id="rId7" imgW="1723887" imgH="209697" progId="Equation.3">
                  <p:embed/>
                </p:oleObj>
              </mc:Choice>
              <mc:Fallback>
                <p:oleObj name="公式" r:id="rId7" imgW="1723887" imgH="209697" progId="Equation.3">
                  <p:embed/>
                  <p:pic>
                    <p:nvPicPr>
                      <p:cNvPr id="76806"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51513" y="1589088"/>
                        <a:ext cx="2951162"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76807" name="Group 22"/>
          <p:cNvGrpSpPr>
            <a:grpSpLocks/>
          </p:cNvGrpSpPr>
          <p:nvPr/>
        </p:nvGrpSpPr>
        <p:grpSpPr bwMode="auto">
          <a:xfrm>
            <a:off x="2124075" y="4149725"/>
            <a:ext cx="3649663" cy="617538"/>
            <a:chOff x="970" y="2659"/>
            <a:chExt cx="2299" cy="389"/>
          </a:xfrm>
        </p:grpSpPr>
        <p:graphicFrame>
          <p:nvGraphicFramePr>
            <p:cNvPr id="76808" name="Object 13"/>
            <p:cNvGraphicFramePr>
              <a:graphicFrameLocks noChangeAspect="1"/>
            </p:cNvGraphicFramePr>
            <p:nvPr/>
          </p:nvGraphicFramePr>
          <p:xfrm>
            <a:off x="970" y="2659"/>
            <a:ext cx="1377" cy="389"/>
          </p:xfrm>
          <a:graphic>
            <a:graphicData uri="http://schemas.openxmlformats.org/presentationml/2006/ole">
              <mc:AlternateContent xmlns:mc="http://schemas.openxmlformats.org/markup-compatibility/2006">
                <mc:Choice xmlns:v="urn:schemas-microsoft-com:vml" Requires="v">
                  <p:oleObj spid="_x0000_s130663" name="公式" r:id="rId9" imgW="866614" imgH="209697" progId="Equation.3">
                    <p:embed/>
                  </p:oleObj>
                </mc:Choice>
                <mc:Fallback>
                  <p:oleObj name="公式" r:id="rId9" imgW="866614" imgH="209697" progId="Equation.3">
                    <p:embed/>
                    <p:pic>
                      <p:nvPicPr>
                        <p:cNvPr id="76808"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0" y="2659"/>
                          <a:ext cx="1377"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9" name="Object 15"/>
            <p:cNvGraphicFramePr>
              <a:graphicFrameLocks noChangeAspect="1"/>
            </p:cNvGraphicFramePr>
            <p:nvPr/>
          </p:nvGraphicFramePr>
          <p:xfrm>
            <a:off x="2241" y="2670"/>
            <a:ext cx="1028" cy="337"/>
          </p:xfrm>
          <a:graphic>
            <a:graphicData uri="http://schemas.openxmlformats.org/presentationml/2006/ole">
              <mc:AlternateContent xmlns:mc="http://schemas.openxmlformats.org/markup-compatibility/2006">
                <mc:Choice xmlns:v="urn:schemas-microsoft-com:vml" Requires="v">
                  <p:oleObj spid="_x0000_s130664" name="公式" r:id="rId11" imgW="743017" imgH="209697" progId="Equation.3">
                    <p:embed/>
                  </p:oleObj>
                </mc:Choice>
                <mc:Fallback>
                  <p:oleObj name="公式" r:id="rId11" imgW="743017" imgH="209697" progId="Equation.3">
                    <p:embed/>
                    <p:pic>
                      <p:nvPicPr>
                        <p:cNvPr id="76809"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41" y="2670"/>
                          <a:ext cx="1028" cy="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Tree>
    <p:extLst>
      <p:ext uri="{BB962C8B-B14F-4D97-AF65-F5344CB8AC3E}">
        <p14:creationId xmlns:p14="http://schemas.microsoft.com/office/powerpoint/2010/main" val="189194507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smtClean="0"/>
              <a:t>线性回归的偏离度估计 </a:t>
            </a:r>
          </a:p>
        </p:txBody>
      </p:sp>
      <p:sp>
        <p:nvSpPr>
          <p:cNvPr id="77827" name="内容占位符 2"/>
          <p:cNvSpPr>
            <a:spLocks noGrp="1"/>
          </p:cNvSpPr>
          <p:nvPr>
            <p:ph idx="1"/>
          </p:nvPr>
        </p:nvSpPr>
        <p:spPr>
          <a:xfrm>
            <a:off x="250825" y="1341438"/>
            <a:ext cx="8713788" cy="4608512"/>
          </a:xfrm>
        </p:spPr>
        <p:txBody>
          <a:bodyPr/>
          <a:lstStyle/>
          <a:p>
            <a:endParaRPr lang="en-US" altLang="zh-CN" sz="2400" dirty="0" smtClean="0"/>
          </a:p>
          <a:p>
            <a:endParaRPr lang="en-US" altLang="zh-CN" sz="2400" dirty="0" smtClean="0"/>
          </a:p>
          <a:p>
            <a:endParaRPr lang="en-US" altLang="zh-CN" sz="2400" dirty="0" smtClean="0"/>
          </a:p>
          <a:p>
            <a:r>
              <a:rPr lang="zh-CN" altLang="en-US" sz="2400" dirty="0" smtClean="0"/>
              <a:t>决定系数的大小表示了回归方程估测可靠程度</a:t>
            </a:r>
            <a:r>
              <a:rPr lang="zh-CN" altLang="en-US" sz="2400" smtClean="0"/>
              <a:t>的</a:t>
            </a:r>
            <a:r>
              <a:rPr lang="zh-CN" altLang="en-US" sz="2400" smtClean="0"/>
              <a:t>高低，或者</a:t>
            </a:r>
            <a:r>
              <a:rPr lang="zh-CN" altLang="en-US" sz="2400" dirty="0" smtClean="0"/>
              <a:t>说表示了回归直线拟合度</a:t>
            </a:r>
            <a:r>
              <a:rPr lang="zh-CN" altLang="en-US" sz="2400" smtClean="0"/>
              <a:t>的</a:t>
            </a:r>
            <a:r>
              <a:rPr lang="zh-CN" altLang="en-US" sz="2400" smtClean="0"/>
              <a:t>高低，或者</a:t>
            </a:r>
            <a:r>
              <a:rPr lang="zh-CN" altLang="en-US" sz="2400" dirty="0" smtClean="0"/>
              <a:t>表示</a:t>
            </a:r>
            <a:r>
              <a:rPr lang="en-US" altLang="zh-CN" sz="2400" dirty="0" smtClean="0"/>
              <a:t>x</a:t>
            </a:r>
            <a:r>
              <a:rPr lang="zh-CN" altLang="en-US" sz="2400" dirty="0" smtClean="0"/>
              <a:t>对</a:t>
            </a:r>
            <a:r>
              <a:rPr lang="en-US" altLang="zh-CN" sz="2400" dirty="0" smtClean="0"/>
              <a:t>y</a:t>
            </a:r>
            <a:r>
              <a:rPr lang="zh-CN" altLang="en-US" sz="2400" dirty="0" smtClean="0"/>
              <a:t>的变异影响大小。显然有</a:t>
            </a:r>
            <a:r>
              <a:rPr lang="en-US" altLang="zh-CN" sz="2400" dirty="0" smtClean="0"/>
              <a:t>0≤r</a:t>
            </a:r>
            <a:r>
              <a:rPr lang="en-US" altLang="zh-CN" sz="2400" baseline="30000" dirty="0" smtClean="0"/>
              <a:t>2</a:t>
            </a:r>
            <a:r>
              <a:rPr lang="en-US" altLang="zh-CN" sz="2400" dirty="0" smtClean="0"/>
              <a:t>≤1</a:t>
            </a:r>
            <a:r>
              <a:rPr lang="zh-CN" altLang="en-US" sz="2400" dirty="0" smtClean="0"/>
              <a:t>。如</a:t>
            </a:r>
            <a:r>
              <a:rPr lang="en-US" altLang="zh-CN" sz="2400" dirty="0" smtClean="0"/>
              <a:t>r</a:t>
            </a:r>
            <a:r>
              <a:rPr lang="en-US" altLang="zh-CN" sz="2400" baseline="30000" dirty="0" smtClean="0"/>
              <a:t>2</a:t>
            </a:r>
            <a:r>
              <a:rPr lang="zh-CN" altLang="en-US" sz="2400" smtClean="0"/>
              <a:t>＝</a:t>
            </a:r>
            <a:r>
              <a:rPr lang="en-US" altLang="zh-CN" sz="2400" smtClean="0"/>
              <a:t>0.81</a:t>
            </a:r>
            <a:r>
              <a:rPr lang="zh-CN" altLang="en-US" sz="2400" smtClean="0"/>
              <a:t>，表明</a:t>
            </a:r>
            <a:r>
              <a:rPr lang="en-US" altLang="zh-CN" sz="2400" dirty="0" smtClean="0"/>
              <a:t>SSR</a:t>
            </a:r>
            <a:r>
              <a:rPr lang="zh-CN" altLang="en-US" sz="2400" dirty="0" smtClean="0"/>
              <a:t>占</a:t>
            </a:r>
            <a:r>
              <a:rPr lang="en-US" altLang="zh-CN" sz="2400" dirty="0" err="1" smtClean="0"/>
              <a:t>SSy</a:t>
            </a:r>
            <a:r>
              <a:rPr lang="zh-CN" altLang="en-US" sz="2400" dirty="0" smtClean="0"/>
              <a:t>的</a:t>
            </a:r>
            <a:r>
              <a:rPr lang="en-US" altLang="zh-CN" sz="2400" smtClean="0"/>
              <a:t>81</a:t>
            </a:r>
            <a:r>
              <a:rPr lang="zh-CN" altLang="en-US" sz="2400" smtClean="0"/>
              <a:t>％，也就是说，</a:t>
            </a:r>
            <a:r>
              <a:rPr lang="en-US" altLang="zh-CN" sz="2400" smtClean="0"/>
              <a:t>x</a:t>
            </a:r>
            <a:r>
              <a:rPr lang="zh-CN" altLang="en-US" sz="2400" dirty="0" smtClean="0"/>
              <a:t>决定了</a:t>
            </a:r>
            <a:r>
              <a:rPr lang="en-US" altLang="zh-CN" sz="2400" dirty="0" smtClean="0"/>
              <a:t>y</a:t>
            </a:r>
            <a:r>
              <a:rPr lang="zh-CN" altLang="en-US" sz="2400" dirty="0" smtClean="0"/>
              <a:t>变异的</a:t>
            </a:r>
            <a:r>
              <a:rPr lang="en-US" altLang="zh-CN" sz="2400" smtClean="0"/>
              <a:t>81</a:t>
            </a:r>
            <a:r>
              <a:rPr lang="zh-CN" altLang="en-US" sz="2400" smtClean="0"/>
              <a:t>％，决定</a:t>
            </a:r>
            <a:r>
              <a:rPr lang="zh-CN" altLang="en-US" sz="2400" dirty="0" smtClean="0"/>
              <a:t>作用强。</a:t>
            </a:r>
          </a:p>
          <a:p>
            <a:endParaRPr lang="zh-CN" altLang="en-US" sz="2400" dirty="0" smtClean="0"/>
          </a:p>
        </p:txBody>
      </p:sp>
      <p:graphicFrame>
        <p:nvGraphicFramePr>
          <p:cNvPr id="77828" name="Object 3"/>
          <p:cNvGraphicFramePr>
            <a:graphicFrameLocks noChangeAspect="1"/>
          </p:cNvGraphicFramePr>
          <p:nvPr/>
        </p:nvGraphicFramePr>
        <p:xfrm>
          <a:off x="2771775" y="1341438"/>
          <a:ext cx="2965450" cy="1219200"/>
        </p:xfrm>
        <a:graphic>
          <a:graphicData uri="http://schemas.openxmlformats.org/presentationml/2006/ole">
            <mc:AlternateContent xmlns:mc="http://schemas.openxmlformats.org/markup-compatibility/2006">
              <mc:Choice xmlns:v="urn:schemas-microsoft-com:vml" Requires="v">
                <p:oleObj spid="_x0000_s131196" name="公式" r:id="rId3" imgW="1171654" imgH="447808" progId="Equation.3">
                  <p:embed/>
                </p:oleObj>
              </mc:Choice>
              <mc:Fallback>
                <p:oleObj name="公式" r:id="rId3" imgW="1171654" imgH="447808" progId="Equation.3">
                  <p:embed/>
                  <p:pic>
                    <p:nvPicPr>
                      <p:cNvPr id="77828"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1341438"/>
                        <a:ext cx="296545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44729984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en-US" smtClean="0"/>
              <a:t>相关系数</a:t>
            </a:r>
          </a:p>
        </p:txBody>
      </p:sp>
      <p:sp>
        <p:nvSpPr>
          <p:cNvPr id="81923" name="内容占位符 2"/>
          <p:cNvSpPr>
            <a:spLocks noGrp="1"/>
          </p:cNvSpPr>
          <p:nvPr>
            <p:ph idx="1"/>
          </p:nvPr>
        </p:nvSpPr>
        <p:spPr>
          <a:xfrm>
            <a:off x="179388" y="1341438"/>
            <a:ext cx="8640762" cy="4535487"/>
          </a:xfrm>
        </p:spPr>
        <p:txBody>
          <a:bodyPr/>
          <a:lstStyle/>
          <a:p>
            <a:pPr eaLnBrk="1" fontAlgn="t" hangingPunct="1">
              <a:lnSpc>
                <a:spcPct val="120000"/>
              </a:lnSpc>
              <a:spcBef>
                <a:spcPct val="50000"/>
              </a:spcBef>
            </a:pPr>
            <a:r>
              <a:rPr kumimoji="1" lang="en-US" altLang="zh-CN" dirty="0" smtClean="0">
                <a:latin typeface="Times New Roman" panose="02020603050405020304" pitchFamily="18" charset="0"/>
              </a:rPr>
              <a:t>R</a:t>
            </a:r>
            <a:r>
              <a:rPr kumimoji="1" lang="zh-CN" altLang="en-US" dirty="0" smtClean="0">
                <a:latin typeface="Times New Roman" panose="02020603050405020304" pitchFamily="18" charset="0"/>
              </a:rPr>
              <a:t>反映样本回归方程的拟合优度</a:t>
            </a:r>
            <a:r>
              <a:rPr kumimoji="1" lang="en-US" altLang="zh-CN" dirty="0" smtClean="0">
                <a:latin typeface="Times New Roman" panose="02020603050405020304" pitchFamily="18" charset="0"/>
              </a:rPr>
              <a:t>;</a:t>
            </a:r>
          </a:p>
          <a:p>
            <a:pPr eaLnBrk="1" fontAlgn="t" hangingPunct="1">
              <a:lnSpc>
                <a:spcPct val="120000"/>
              </a:lnSpc>
              <a:spcBef>
                <a:spcPct val="50000"/>
              </a:spcBef>
            </a:pPr>
            <a:r>
              <a:rPr kumimoji="1" lang="zh-CN" altLang="en-US" dirty="0" smtClean="0">
                <a:latin typeface="Times New Roman" panose="02020603050405020304" pitchFamily="18" charset="0"/>
              </a:rPr>
              <a:t>取值范围为 </a:t>
            </a:r>
            <a:r>
              <a:rPr kumimoji="1" lang="en-US" altLang="zh-CN" smtClean="0">
                <a:latin typeface="Times New Roman" panose="02020603050405020304" pitchFamily="18" charset="0"/>
              </a:rPr>
              <a:t>[ </a:t>
            </a:r>
            <a:r>
              <a:rPr kumimoji="1" lang="en-US" altLang="zh-CN" smtClean="0">
                <a:latin typeface="Times New Roman" panose="02020603050405020304" pitchFamily="18" charset="0"/>
              </a:rPr>
              <a:t>0</a:t>
            </a:r>
            <a:r>
              <a:rPr kumimoji="1" lang="zh-CN" altLang="en-US" smtClean="0">
                <a:latin typeface="Times New Roman" panose="02020603050405020304" pitchFamily="18" charset="0"/>
              </a:rPr>
              <a:t>，</a:t>
            </a:r>
            <a:r>
              <a:rPr kumimoji="1" lang="en-US" altLang="zh-CN" smtClean="0">
                <a:latin typeface="Times New Roman" panose="02020603050405020304" pitchFamily="18" charset="0"/>
              </a:rPr>
              <a:t>1 </a:t>
            </a:r>
            <a:r>
              <a:rPr kumimoji="1" lang="en-US" altLang="zh-CN" dirty="0" smtClean="0">
                <a:latin typeface="Times New Roman" panose="02020603050405020304" pitchFamily="18" charset="0"/>
              </a:rPr>
              <a:t>];</a:t>
            </a:r>
          </a:p>
          <a:p>
            <a:pPr eaLnBrk="1" fontAlgn="t" hangingPunct="1">
              <a:lnSpc>
                <a:spcPct val="120000"/>
              </a:lnSpc>
              <a:spcBef>
                <a:spcPct val="50000"/>
              </a:spcBef>
            </a:pPr>
            <a:r>
              <a:rPr kumimoji="1" lang="en-US" altLang="zh-CN" dirty="0" smtClean="0">
                <a:latin typeface="Times New Roman" panose="02020603050405020304" pitchFamily="18" charset="0"/>
              </a:rPr>
              <a:t>R </a:t>
            </a:r>
            <a:r>
              <a:rPr kumimoji="1" lang="en-US" altLang="zh-CN" i="1" baseline="30000" dirty="0" smtClean="0">
                <a:latin typeface="Times New Roman" panose="02020603050405020304" pitchFamily="18" charset="0"/>
              </a:rPr>
              <a:t>2</a:t>
            </a:r>
            <a:r>
              <a:rPr kumimoji="1" lang="en-US" altLang="zh-CN" dirty="0" smtClean="0">
                <a:latin typeface="Times New Roman" panose="02020603050405020304" pitchFamily="18" charset="0"/>
              </a:rPr>
              <a:t> </a:t>
            </a:r>
            <a:r>
              <a:rPr kumimoji="1" lang="zh-CN" altLang="en-US" smtClean="0">
                <a:latin typeface="Times New Roman" panose="02020603050405020304" pitchFamily="18" charset="0"/>
              </a:rPr>
              <a:t>愈</a:t>
            </a:r>
            <a:r>
              <a:rPr kumimoji="1" lang="zh-CN" altLang="en-US" smtClean="0">
                <a:latin typeface="Times New Roman" panose="02020603050405020304" pitchFamily="18" charset="0"/>
              </a:rPr>
              <a:t>大，说明</a:t>
            </a:r>
            <a:r>
              <a:rPr kumimoji="1" lang="zh-CN" altLang="en-US" dirty="0" smtClean="0">
                <a:latin typeface="Times New Roman" panose="02020603050405020304" pitchFamily="18" charset="0"/>
              </a:rPr>
              <a:t>回归方程拟合得愈好</a:t>
            </a:r>
            <a:r>
              <a:rPr kumimoji="1" lang="en-US" altLang="zh-CN" dirty="0" smtClean="0">
                <a:latin typeface="Times New Roman" panose="02020603050405020304" pitchFamily="18" charset="0"/>
              </a:rPr>
              <a:t>;</a:t>
            </a:r>
          </a:p>
          <a:p>
            <a:pPr eaLnBrk="1" fontAlgn="t" hangingPunct="1">
              <a:lnSpc>
                <a:spcPct val="120000"/>
              </a:lnSpc>
              <a:spcBef>
                <a:spcPct val="50000"/>
              </a:spcBef>
            </a:pPr>
            <a:r>
              <a:rPr kumimoji="1" lang="zh-CN" altLang="en-US" dirty="0" smtClean="0">
                <a:latin typeface="Times New Roman" panose="02020603050405020304" pitchFamily="18" charset="0"/>
              </a:rPr>
              <a:t>样本决定系数为样本相关系数 </a:t>
            </a:r>
            <a:r>
              <a:rPr kumimoji="1" lang="en-US" altLang="zh-CN" dirty="0" smtClean="0">
                <a:latin typeface="Times New Roman" panose="02020603050405020304" pitchFamily="18" charset="0"/>
              </a:rPr>
              <a:t>R </a:t>
            </a:r>
            <a:r>
              <a:rPr kumimoji="1" lang="zh-CN" altLang="en-US" dirty="0" smtClean="0">
                <a:latin typeface="Times New Roman" panose="02020603050405020304" pitchFamily="18" charset="0"/>
              </a:rPr>
              <a:t>的平方</a:t>
            </a:r>
            <a:r>
              <a:rPr kumimoji="1" lang="en-US" altLang="zh-CN" dirty="0" smtClean="0">
                <a:latin typeface="Times New Roman" panose="02020603050405020304" pitchFamily="18" charset="0"/>
              </a:rPr>
              <a:t>;</a:t>
            </a:r>
          </a:p>
          <a:p>
            <a:pPr eaLnBrk="1" fontAlgn="t" hangingPunct="1">
              <a:lnSpc>
                <a:spcPct val="120000"/>
              </a:lnSpc>
              <a:spcBef>
                <a:spcPct val="50000"/>
              </a:spcBef>
            </a:pPr>
            <a:r>
              <a:rPr kumimoji="1" lang="zh-CN" altLang="en-US" dirty="0" smtClean="0">
                <a:latin typeface="Times New Roman" panose="02020603050405020304" pitchFamily="18" charset="0"/>
              </a:rPr>
              <a:t>调整的</a:t>
            </a:r>
            <a:r>
              <a:rPr kumimoji="1" lang="en-US" altLang="zh-CN" dirty="0" smtClean="0">
                <a:latin typeface="Times New Roman" panose="02020603050405020304" pitchFamily="18" charset="0"/>
              </a:rPr>
              <a:t>R</a:t>
            </a:r>
            <a:r>
              <a:rPr kumimoji="1" lang="zh-CN" altLang="en-US" dirty="0" smtClean="0">
                <a:latin typeface="Times New Roman" panose="02020603050405020304" pitchFamily="18" charset="0"/>
              </a:rPr>
              <a:t>方</a:t>
            </a:r>
            <a:endParaRPr kumimoji="1" lang="en-US" altLang="zh-CN" dirty="0" smtClean="0">
              <a:latin typeface="Times New Roman" panose="02020603050405020304" pitchFamily="18" charset="0"/>
            </a:endParaRPr>
          </a:p>
          <a:p>
            <a:pPr lvl="1" eaLnBrk="1" fontAlgn="t" hangingPunct="1">
              <a:lnSpc>
                <a:spcPct val="120000"/>
              </a:lnSpc>
              <a:spcBef>
                <a:spcPct val="50000"/>
              </a:spcBef>
            </a:pPr>
            <a:r>
              <a:rPr kumimoji="1" lang="zh-CN" altLang="en-US" dirty="0" smtClean="0">
                <a:latin typeface="Times New Roman" panose="02020603050405020304" pitchFamily="18" charset="0"/>
              </a:rPr>
              <a:t>调整</a:t>
            </a:r>
            <a:r>
              <a:rPr kumimoji="1" lang="en-US" altLang="zh-CN" dirty="0" smtClean="0">
                <a:latin typeface="Times New Roman" panose="02020603050405020304" pitchFamily="18" charset="0"/>
              </a:rPr>
              <a:t>R</a:t>
            </a:r>
            <a:r>
              <a:rPr kumimoji="1" lang="zh-CN" altLang="en-US" dirty="0" smtClean="0">
                <a:latin typeface="Times New Roman" panose="02020603050405020304" pitchFamily="18" charset="0"/>
              </a:rPr>
              <a:t>方同时考虑了样本量和回归中自变量的个数</a:t>
            </a:r>
            <a:r>
              <a:rPr kumimoji="1" lang="zh-CN" altLang="en-US" smtClean="0">
                <a:latin typeface="Times New Roman" panose="02020603050405020304" pitchFamily="18" charset="0"/>
              </a:rPr>
              <a:t>的</a:t>
            </a:r>
            <a:r>
              <a:rPr kumimoji="1" lang="zh-CN" altLang="en-US" smtClean="0">
                <a:latin typeface="Times New Roman" panose="02020603050405020304" pitchFamily="18" charset="0"/>
              </a:rPr>
              <a:t>影响，不会</a:t>
            </a:r>
            <a:r>
              <a:rPr kumimoji="1" lang="zh-CN" altLang="en-US" dirty="0" smtClean="0">
                <a:latin typeface="Times New Roman" panose="02020603050405020304" pitchFamily="18" charset="0"/>
              </a:rPr>
              <a:t>因这些因素的增加而导致</a:t>
            </a:r>
            <a:r>
              <a:rPr kumimoji="1" lang="en-US" altLang="zh-CN" dirty="0" smtClean="0">
                <a:latin typeface="Times New Roman" panose="02020603050405020304" pitchFamily="18" charset="0"/>
              </a:rPr>
              <a:t>R</a:t>
            </a:r>
            <a:r>
              <a:rPr kumimoji="1" lang="zh-CN" altLang="en-US" dirty="0" smtClean="0">
                <a:latin typeface="Times New Roman" panose="02020603050405020304" pitchFamily="18" charset="0"/>
              </a:rPr>
              <a:t>方</a:t>
            </a:r>
            <a:r>
              <a:rPr kumimoji="1" lang="zh-CN" altLang="en-US" smtClean="0">
                <a:latin typeface="Times New Roman" panose="02020603050405020304" pitchFamily="18" charset="0"/>
              </a:rPr>
              <a:t>的</a:t>
            </a:r>
            <a:r>
              <a:rPr kumimoji="1" lang="zh-CN" altLang="en-US" smtClean="0">
                <a:latin typeface="Times New Roman" panose="02020603050405020304" pitchFamily="18" charset="0"/>
              </a:rPr>
              <a:t>增加，因此</a:t>
            </a:r>
            <a:r>
              <a:rPr kumimoji="1" lang="zh-CN" altLang="en-US" dirty="0" smtClean="0">
                <a:latin typeface="Times New Roman" panose="02020603050405020304" pitchFamily="18" charset="0"/>
              </a:rPr>
              <a:t>通常使用调整的</a:t>
            </a:r>
            <a:r>
              <a:rPr kumimoji="1" lang="en-US" altLang="zh-CN" dirty="0" smtClean="0">
                <a:latin typeface="Times New Roman" panose="02020603050405020304" pitchFamily="18" charset="0"/>
              </a:rPr>
              <a:t>R</a:t>
            </a:r>
            <a:r>
              <a:rPr kumimoji="1" lang="zh-CN" altLang="en-US" dirty="0" smtClean="0">
                <a:latin typeface="Times New Roman" panose="02020603050405020304" pitchFamily="18" charset="0"/>
              </a:rPr>
              <a:t>方来评价拟合效果。</a:t>
            </a:r>
            <a:endParaRPr kumimoji="1" lang="en-US" altLang="zh-CN" dirty="0" smtClean="0">
              <a:latin typeface="Times New Roman" panose="02020603050405020304" pitchFamily="18" charset="0"/>
            </a:endParaRPr>
          </a:p>
          <a:p>
            <a:endParaRPr lang="zh-CN" altLang="en-US" dirty="0" smtClean="0"/>
          </a:p>
        </p:txBody>
      </p:sp>
    </p:spTree>
    <p:extLst>
      <p:ext uri="{BB962C8B-B14F-4D97-AF65-F5344CB8AC3E}">
        <p14:creationId xmlns:p14="http://schemas.microsoft.com/office/powerpoint/2010/main" val="199694255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r>
              <a:rPr lang="zh-CN" altLang="en-US" smtClean="0"/>
              <a:t>回归方程显著性检验</a:t>
            </a:r>
          </a:p>
        </p:txBody>
      </p:sp>
      <p:sp>
        <p:nvSpPr>
          <p:cNvPr id="78851" name="内容占位符 2"/>
          <p:cNvSpPr>
            <a:spLocks noGrp="1"/>
          </p:cNvSpPr>
          <p:nvPr>
            <p:ph idx="1"/>
          </p:nvPr>
        </p:nvSpPr>
        <p:spPr>
          <a:xfrm>
            <a:off x="250825" y="1341438"/>
            <a:ext cx="8569325" cy="4608512"/>
          </a:xfrm>
        </p:spPr>
        <p:txBody>
          <a:bodyPr/>
          <a:lstStyle/>
          <a:p>
            <a:r>
              <a:rPr lang="zh-CN" altLang="en-US" dirty="0" smtClean="0"/>
              <a:t>在</a:t>
            </a:r>
            <a:r>
              <a:rPr lang="zh-CN" altLang="en-US" smtClean="0"/>
              <a:t>回归分析</a:t>
            </a:r>
            <a:r>
              <a:rPr lang="zh-CN" altLang="en-US" smtClean="0"/>
              <a:t>中，需要</a:t>
            </a:r>
            <a:r>
              <a:rPr lang="zh-CN" altLang="en-US" dirty="0" smtClean="0"/>
              <a:t>进行回归方程显著性检验</a:t>
            </a:r>
            <a:endParaRPr lang="en-US" altLang="zh-CN" dirty="0" smtClean="0"/>
          </a:p>
          <a:p>
            <a:r>
              <a:rPr lang="zh-CN" altLang="en-US" dirty="0" smtClean="0"/>
              <a:t>如果</a:t>
            </a:r>
            <a:r>
              <a:rPr lang="en-US" altLang="zh-CN" dirty="0" smtClean="0"/>
              <a:t>x</a:t>
            </a:r>
            <a:r>
              <a:rPr lang="zh-CN" altLang="en-US" dirty="0" smtClean="0"/>
              <a:t>和</a:t>
            </a:r>
            <a:r>
              <a:rPr lang="en-US" altLang="zh-CN" dirty="0" smtClean="0"/>
              <a:t>y</a:t>
            </a:r>
            <a:r>
              <a:rPr lang="zh-CN" altLang="en-US" dirty="0" smtClean="0"/>
              <a:t>变量间并不存在</a:t>
            </a:r>
            <a:r>
              <a:rPr lang="zh-CN" altLang="en-US" smtClean="0"/>
              <a:t>直线</a:t>
            </a:r>
            <a:r>
              <a:rPr lang="zh-CN" altLang="en-US" smtClean="0"/>
              <a:t>关系， </a:t>
            </a:r>
            <a:r>
              <a:rPr lang="zh-CN" altLang="en-US" dirty="0" smtClean="0"/>
              <a:t>但由</a:t>
            </a:r>
            <a:r>
              <a:rPr lang="en-US" altLang="zh-CN" dirty="0" smtClean="0"/>
              <a:t>n</a:t>
            </a:r>
            <a:r>
              <a:rPr lang="zh-CN" altLang="en-US" dirty="0" smtClean="0"/>
              <a:t>对观测值</a:t>
            </a:r>
            <a:r>
              <a:rPr lang="zh-CN" altLang="en-US" smtClean="0"/>
              <a:t>（</a:t>
            </a:r>
            <a:r>
              <a:rPr lang="en-US" altLang="zh-CN" smtClean="0"/>
              <a:t>xi</a:t>
            </a:r>
            <a:r>
              <a:rPr lang="zh-CN" altLang="en-US" smtClean="0"/>
              <a:t>，</a:t>
            </a:r>
            <a:r>
              <a:rPr lang="en-US" altLang="zh-CN" smtClean="0"/>
              <a:t>yi</a:t>
            </a:r>
            <a:r>
              <a:rPr lang="zh-CN" altLang="en-US" dirty="0" smtClean="0"/>
              <a:t>）也可以根据上面介绍的方法求得一个回归方程    </a:t>
            </a:r>
            <a:r>
              <a:rPr lang="en-US" altLang="zh-CN" dirty="0" smtClean="0"/>
              <a:t>=</a:t>
            </a:r>
            <a:r>
              <a:rPr lang="en-US" altLang="zh-CN" dirty="0" err="1" smtClean="0"/>
              <a:t>a+bx</a:t>
            </a:r>
            <a:r>
              <a:rPr lang="zh-CN" altLang="en-US" dirty="0" smtClean="0"/>
              <a:t>。</a:t>
            </a:r>
            <a:endParaRPr lang="en-US" altLang="zh-CN" dirty="0" smtClean="0"/>
          </a:p>
          <a:p>
            <a:endParaRPr lang="en-US" altLang="zh-CN" dirty="0" smtClean="0"/>
          </a:p>
          <a:p>
            <a:r>
              <a:rPr lang="zh-CN" altLang="en-US" smtClean="0"/>
              <a:t> </a:t>
            </a:r>
            <a:r>
              <a:rPr lang="zh-CN" altLang="en-US" smtClean="0"/>
              <a:t>显然，这样</a:t>
            </a:r>
            <a:r>
              <a:rPr lang="zh-CN" altLang="en-US" dirty="0" smtClean="0"/>
              <a:t>的回归方程所反应的两个变量间的直线关系是不真实的。 如何判断直线回归方程所反应的两个变量间的直线关系的真实性呢？这取决于变量</a:t>
            </a:r>
            <a:r>
              <a:rPr lang="en-US" altLang="zh-CN" dirty="0" smtClean="0"/>
              <a:t>x</a:t>
            </a:r>
            <a:r>
              <a:rPr lang="zh-CN" altLang="en-US" dirty="0" smtClean="0"/>
              <a:t>与</a:t>
            </a:r>
            <a:r>
              <a:rPr lang="en-US" altLang="zh-CN" dirty="0" smtClean="0"/>
              <a:t>y</a:t>
            </a:r>
            <a:r>
              <a:rPr lang="zh-CN" altLang="en-US" dirty="0" smtClean="0"/>
              <a:t>间是否存在直线关系。从</a:t>
            </a:r>
            <a:r>
              <a:rPr lang="en-US" altLang="zh-CN" dirty="0" smtClean="0"/>
              <a:t>y</a:t>
            </a:r>
            <a:r>
              <a:rPr lang="zh-CN" altLang="en-US" dirty="0" smtClean="0"/>
              <a:t>的变异着手来分析。</a:t>
            </a:r>
          </a:p>
          <a:p>
            <a:endParaRPr lang="zh-CN" altLang="en-US" dirty="0" smtClean="0"/>
          </a:p>
        </p:txBody>
      </p:sp>
      <p:graphicFrame>
        <p:nvGraphicFramePr>
          <p:cNvPr id="78852" name="Object 3"/>
          <p:cNvGraphicFramePr>
            <a:graphicFrameLocks noChangeAspect="1"/>
          </p:cNvGraphicFramePr>
          <p:nvPr/>
        </p:nvGraphicFramePr>
        <p:xfrm>
          <a:off x="2195513" y="2708275"/>
          <a:ext cx="596900" cy="557213"/>
        </p:xfrm>
        <a:graphic>
          <a:graphicData uri="http://schemas.openxmlformats.org/presentationml/2006/ole">
            <mc:AlternateContent xmlns:mc="http://schemas.openxmlformats.org/markup-compatibility/2006">
              <mc:Choice xmlns:v="urn:schemas-microsoft-com:vml" Requires="v">
                <p:oleObj spid="_x0000_s124043" name="公式" r:id="rId3" imgW="76170" imgH="123732" progId="Equation.3">
                  <p:embed/>
                </p:oleObj>
              </mc:Choice>
              <mc:Fallback>
                <p:oleObj name="公式" r:id="rId3" imgW="76170" imgH="123732" progId="Equation.3">
                  <p:embed/>
                  <p:pic>
                    <p:nvPicPr>
                      <p:cNvPr id="78852"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2708275"/>
                        <a:ext cx="5969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59950611"/>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zh-CN" altLang="en-US" smtClean="0"/>
              <a:t>回归方程显著性检验</a:t>
            </a:r>
          </a:p>
        </p:txBody>
      </p:sp>
      <p:sp>
        <p:nvSpPr>
          <p:cNvPr id="79875" name="内容占位符 2"/>
          <p:cNvSpPr>
            <a:spLocks noGrp="1"/>
          </p:cNvSpPr>
          <p:nvPr>
            <p:ph idx="1"/>
          </p:nvPr>
        </p:nvSpPr>
        <p:spPr>
          <a:xfrm>
            <a:off x="250825" y="1341438"/>
            <a:ext cx="8569325" cy="4608512"/>
          </a:xfrm>
        </p:spPr>
        <p:txBody>
          <a:bodyPr/>
          <a:lstStyle/>
          <a:p>
            <a:r>
              <a:rPr lang="en-US" altLang="zh-CN" dirty="0" smtClean="0"/>
              <a:t>x</a:t>
            </a:r>
            <a:r>
              <a:rPr lang="zh-CN" altLang="en-US" dirty="0" smtClean="0"/>
              <a:t>与</a:t>
            </a:r>
            <a:r>
              <a:rPr lang="en-US" altLang="zh-CN" dirty="0" smtClean="0"/>
              <a:t>y</a:t>
            </a:r>
            <a:r>
              <a:rPr lang="zh-CN" altLang="en-US" dirty="0" smtClean="0"/>
              <a:t>两个变量间是否存在</a:t>
            </a:r>
            <a:r>
              <a:rPr lang="zh-CN" altLang="en-US" smtClean="0"/>
              <a:t>直线</a:t>
            </a:r>
            <a:r>
              <a:rPr lang="zh-CN" altLang="en-US" smtClean="0"/>
              <a:t>关系，可用</a:t>
            </a:r>
            <a:r>
              <a:rPr lang="en-US" altLang="zh-CN" dirty="0" smtClean="0"/>
              <a:t>F</a:t>
            </a:r>
            <a:r>
              <a:rPr lang="zh-CN" altLang="en-US" dirty="0" smtClean="0"/>
              <a:t>检验法进行检验。</a:t>
            </a:r>
          </a:p>
          <a:p>
            <a:r>
              <a:rPr lang="zh-CN" altLang="en-US" dirty="0" smtClean="0"/>
              <a:t>无效假设</a:t>
            </a:r>
            <a:r>
              <a:rPr lang="en-US" altLang="zh-CN" dirty="0" smtClean="0"/>
              <a:t>H</a:t>
            </a:r>
            <a:r>
              <a:rPr lang="en-US" altLang="zh-CN" baseline="-25000" dirty="0" smtClean="0"/>
              <a:t>0</a:t>
            </a:r>
            <a:r>
              <a:rPr lang="zh-CN" altLang="en-US" dirty="0" smtClean="0"/>
              <a:t>：</a:t>
            </a:r>
            <a:r>
              <a:rPr lang="el-GR" altLang="zh-CN" dirty="0" smtClean="0"/>
              <a:t> β </a:t>
            </a:r>
            <a:r>
              <a:rPr lang="en-US" altLang="zh-CN" smtClean="0"/>
              <a:t>=</a:t>
            </a:r>
            <a:r>
              <a:rPr lang="en-US" altLang="zh-CN" smtClean="0"/>
              <a:t>0</a:t>
            </a:r>
            <a:r>
              <a:rPr lang="zh-CN" altLang="en-US" smtClean="0"/>
              <a:t>，备择假设</a:t>
            </a:r>
            <a:r>
              <a:rPr lang="en-US" altLang="zh-CN" dirty="0" smtClean="0"/>
              <a:t>H</a:t>
            </a:r>
            <a:r>
              <a:rPr lang="en-US" altLang="zh-CN" baseline="-25000" dirty="0" smtClean="0"/>
              <a:t>A</a:t>
            </a:r>
            <a:r>
              <a:rPr lang="zh-CN" altLang="en-US" dirty="0" smtClean="0"/>
              <a:t>：</a:t>
            </a:r>
            <a:r>
              <a:rPr lang="el-GR" altLang="zh-CN" dirty="0" smtClean="0"/>
              <a:t> β </a:t>
            </a:r>
            <a:r>
              <a:rPr lang="zh-CN" altLang="en-US" dirty="0" smtClean="0"/>
              <a:t>≠</a:t>
            </a:r>
            <a:r>
              <a:rPr lang="en-US" altLang="zh-CN" dirty="0" smtClean="0"/>
              <a:t>0</a:t>
            </a:r>
            <a:r>
              <a:rPr lang="zh-CN" altLang="en-US" dirty="0" smtClean="0"/>
              <a:t>。</a:t>
            </a:r>
          </a:p>
          <a:p>
            <a:r>
              <a:rPr lang="zh-CN" altLang="en-US" dirty="0" smtClean="0"/>
              <a:t>      在无效假设成立的</a:t>
            </a:r>
            <a:r>
              <a:rPr lang="zh-CN" altLang="en-US" smtClean="0"/>
              <a:t>条件</a:t>
            </a:r>
            <a:r>
              <a:rPr lang="zh-CN" altLang="en-US" smtClean="0"/>
              <a:t>下，回归</a:t>
            </a:r>
            <a:r>
              <a:rPr lang="zh-CN" altLang="en-US" dirty="0" smtClean="0"/>
              <a:t>均方与离回归均方的比值服从         和            的</a:t>
            </a:r>
            <a:r>
              <a:rPr lang="en-US" altLang="zh-CN" smtClean="0"/>
              <a:t>F</a:t>
            </a:r>
            <a:r>
              <a:rPr lang="zh-CN" altLang="en-US" smtClean="0"/>
              <a:t>分布，所以，可以</a:t>
            </a:r>
            <a:r>
              <a:rPr lang="zh-CN" altLang="en-US" dirty="0" smtClean="0"/>
              <a:t>用下式来检验回归方程的显著性。</a:t>
            </a:r>
          </a:p>
          <a:p>
            <a:endParaRPr lang="en-US" altLang="zh-CN" dirty="0" smtClean="0"/>
          </a:p>
        </p:txBody>
      </p:sp>
      <p:graphicFrame>
        <p:nvGraphicFramePr>
          <p:cNvPr id="79876" name="Object 3"/>
          <p:cNvGraphicFramePr>
            <a:graphicFrameLocks noChangeAspect="1"/>
          </p:cNvGraphicFramePr>
          <p:nvPr/>
        </p:nvGraphicFramePr>
        <p:xfrm>
          <a:off x="3300413" y="3262313"/>
          <a:ext cx="900112" cy="384175"/>
        </p:xfrm>
        <a:graphic>
          <a:graphicData uri="http://schemas.openxmlformats.org/presentationml/2006/ole">
            <mc:AlternateContent xmlns:mc="http://schemas.openxmlformats.org/markup-compatibility/2006">
              <mc:Choice xmlns:v="urn:schemas-microsoft-com:vml" Requires="v">
                <p:oleObj spid="_x0000_s125341" name="公式" r:id="rId3" imgW="457380" imgH="161858" progId="Equation.3">
                  <p:embed/>
                </p:oleObj>
              </mc:Choice>
              <mc:Fallback>
                <p:oleObj name="公式" r:id="rId3" imgW="457380" imgH="161858" progId="Equation.3">
                  <p:embed/>
                  <p:pic>
                    <p:nvPicPr>
                      <p:cNvPr id="7987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00413" y="3262313"/>
                        <a:ext cx="900112"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77" name="Object 5"/>
          <p:cNvGraphicFramePr>
            <a:graphicFrameLocks noChangeAspect="1"/>
          </p:cNvGraphicFramePr>
          <p:nvPr/>
        </p:nvGraphicFramePr>
        <p:xfrm>
          <a:off x="4506913" y="3276600"/>
          <a:ext cx="1133475" cy="368300"/>
        </p:xfrm>
        <a:graphic>
          <a:graphicData uri="http://schemas.openxmlformats.org/presentationml/2006/ole">
            <mc:AlternateContent xmlns:mc="http://schemas.openxmlformats.org/markup-compatibility/2006">
              <mc:Choice xmlns:v="urn:schemas-microsoft-com:vml" Requires="v">
                <p:oleObj spid="_x0000_s125342" name="公式" r:id="rId5" imgW="771401" imgH="161858" progId="Equation.3">
                  <p:embed/>
                </p:oleObj>
              </mc:Choice>
              <mc:Fallback>
                <p:oleObj name="公式" r:id="rId5" imgW="771401" imgH="161858" progId="Equation.3">
                  <p:embed/>
                  <p:pic>
                    <p:nvPicPr>
                      <p:cNvPr id="79877"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06913" y="3276600"/>
                        <a:ext cx="1133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78" name="Object 7"/>
          <p:cNvGraphicFramePr>
            <a:graphicFrameLocks noChangeAspect="1"/>
          </p:cNvGraphicFramePr>
          <p:nvPr/>
        </p:nvGraphicFramePr>
        <p:xfrm>
          <a:off x="1290638" y="4365625"/>
          <a:ext cx="5819775" cy="984250"/>
        </p:xfrm>
        <a:graphic>
          <a:graphicData uri="http://schemas.openxmlformats.org/presentationml/2006/ole">
            <mc:AlternateContent xmlns:mc="http://schemas.openxmlformats.org/markup-compatibility/2006">
              <mc:Choice xmlns:v="urn:schemas-microsoft-com:vml" Requires="v">
                <p:oleObj spid="_x0000_s125343" name="公式" r:id="rId7" imgW="2571817" imgH="380907" progId="Equation.3">
                  <p:embed/>
                </p:oleObj>
              </mc:Choice>
              <mc:Fallback>
                <p:oleObj name="公式" r:id="rId7" imgW="2571817" imgH="380907" progId="Equation.3">
                  <p:embed/>
                  <p:pic>
                    <p:nvPicPr>
                      <p:cNvPr id="79878"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0638" y="4365625"/>
                        <a:ext cx="5819775"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9879" name="Text Box 14"/>
          <p:cNvSpPr txBox="1">
            <a:spLocks noChangeArrowheads="1"/>
          </p:cNvSpPr>
          <p:nvPr/>
        </p:nvSpPr>
        <p:spPr bwMode="auto">
          <a:xfrm>
            <a:off x="3836988" y="5416550"/>
            <a:ext cx="480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ct val="20000"/>
              </a:spcBef>
              <a:buClr>
                <a:schemeClr val="hlink"/>
              </a:buClr>
              <a:buSzPct val="60000"/>
              <a:buFont typeface="Wingdings" panose="05000000000000000000" pitchFamily="2" charset="2"/>
              <a:buNone/>
            </a:pPr>
            <a:r>
              <a:rPr lang="en-US" altLang="zh-CN" sz="2400" i="1" smtClean="0"/>
              <a:t>df</a:t>
            </a:r>
            <a:r>
              <a:rPr lang="en-US" altLang="zh-CN" sz="2400" baseline="-25000" smtClean="0"/>
              <a:t>1</a:t>
            </a:r>
            <a:r>
              <a:rPr lang="en-US" altLang="zh-CN" sz="2400" smtClean="0"/>
              <a:t>=1</a:t>
            </a:r>
            <a:r>
              <a:rPr lang="zh-CN" altLang="en-US" sz="2400" smtClean="0"/>
              <a:t>，</a:t>
            </a:r>
            <a:r>
              <a:rPr lang="en-US" altLang="zh-CN" sz="2400" i="1" smtClean="0"/>
              <a:t>df</a:t>
            </a:r>
            <a:r>
              <a:rPr lang="en-US" altLang="zh-CN" sz="2400" baseline="-25000" smtClean="0"/>
              <a:t>2</a:t>
            </a:r>
            <a:r>
              <a:rPr lang="en-US" altLang="zh-CN" sz="2400" smtClean="0"/>
              <a:t>=</a:t>
            </a:r>
            <a:r>
              <a:rPr lang="en-US" altLang="zh-CN" sz="2400" i="1" smtClean="0"/>
              <a:t>n</a:t>
            </a:r>
            <a:r>
              <a:rPr lang="en-US" altLang="zh-CN" sz="2400" smtClean="0"/>
              <a:t>-2</a:t>
            </a:r>
            <a:endParaRPr lang="en-US" altLang="zh-CN" sz="2400" dirty="0"/>
          </a:p>
        </p:txBody>
      </p:sp>
    </p:spTree>
    <p:extLst>
      <p:ext uri="{BB962C8B-B14F-4D97-AF65-F5344CB8AC3E}">
        <p14:creationId xmlns:p14="http://schemas.microsoft.com/office/powerpoint/2010/main" val="12598076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zh-CN" altLang="en-US" smtClean="0"/>
              <a:t>显著性检验的意义</a:t>
            </a:r>
          </a:p>
        </p:txBody>
      </p:sp>
      <p:sp>
        <p:nvSpPr>
          <p:cNvPr id="51203" name="内容占位符 2"/>
          <p:cNvSpPr>
            <a:spLocks noGrp="1"/>
          </p:cNvSpPr>
          <p:nvPr>
            <p:ph idx="1"/>
          </p:nvPr>
        </p:nvSpPr>
        <p:spPr>
          <a:xfrm>
            <a:off x="468313" y="1484313"/>
            <a:ext cx="8424862" cy="4392612"/>
          </a:xfrm>
        </p:spPr>
        <p:txBody>
          <a:bodyPr/>
          <a:lstStyle/>
          <a:p>
            <a:endParaRPr lang="zh-CN" altLang="en-US" dirty="0" smtClean="0"/>
          </a:p>
        </p:txBody>
      </p:sp>
      <p:graphicFrame>
        <p:nvGraphicFramePr>
          <p:cNvPr id="51204" name="Object 4"/>
          <p:cNvGraphicFramePr>
            <a:graphicFrameLocks noChangeAspect="1"/>
          </p:cNvGraphicFramePr>
          <p:nvPr/>
        </p:nvGraphicFramePr>
        <p:xfrm>
          <a:off x="5580063" y="1412875"/>
          <a:ext cx="434975" cy="609600"/>
        </p:xfrm>
        <a:graphic>
          <a:graphicData uri="http://schemas.openxmlformats.org/presentationml/2006/ole">
            <mc:AlternateContent xmlns:mc="http://schemas.openxmlformats.org/markup-compatibility/2006">
              <mc:Choice xmlns:v="urn:schemas-microsoft-com:vml" Requires="v">
                <p:oleObj spid="_x0000_s51480" name="公式" r:id="rId3" imgW="76170" imgH="142795" progId="Equation.3">
                  <p:embed/>
                </p:oleObj>
              </mc:Choice>
              <mc:Fallback>
                <p:oleObj name="公式" r:id="rId3" imgW="76170" imgH="142795"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063" y="1412875"/>
                        <a:ext cx="434975" cy="6096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05" name="Object 6"/>
          <p:cNvGraphicFramePr>
            <a:graphicFrameLocks noChangeAspect="1"/>
          </p:cNvGraphicFramePr>
          <p:nvPr/>
        </p:nvGraphicFramePr>
        <p:xfrm>
          <a:off x="6167438" y="1412875"/>
          <a:ext cx="468312" cy="609600"/>
        </p:xfrm>
        <a:graphic>
          <a:graphicData uri="http://schemas.openxmlformats.org/presentationml/2006/ole">
            <mc:AlternateContent xmlns:mc="http://schemas.openxmlformats.org/markup-compatibility/2006">
              <mc:Choice xmlns:v="urn:schemas-microsoft-com:vml" Requires="v">
                <p:oleObj spid="_x0000_s51481" name="公式" r:id="rId5" imgW="95213" imgH="142795" progId="Equation.3">
                  <p:embed/>
                </p:oleObj>
              </mc:Choice>
              <mc:Fallback>
                <p:oleObj name="公式" r:id="rId5" imgW="95213" imgH="142795"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7438" y="1412875"/>
                        <a:ext cx="468312"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r>
              <a:rPr lang="zh-CN" altLang="en-US" smtClean="0"/>
              <a:t>回归方程显著性检验</a:t>
            </a:r>
          </a:p>
        </p:txBody>
      </p:sp>
      <p:sp>
        <p:nvSpPr>
          <p:cNvPr id="80899" name="内容占位符 2"/>
          <p:cNvSpPr>
            <a:spLocks noGrp="1"/>
          </p:cNvSpPr>
          <p:nvPr>
            <p:ph idx="1"/>
          </p:nvPr>
        </p:nvSpPr>
        <p:spPr>
          <a:xfrm>
            <a:off x="250825" y="1341438"/>
            <a:ext cx="8569325" cy="4608512"/>
          </a:xfrm>
        </p:spPr>
        <p:txBody>
          <a:bodyPr/>
          <a:lstStyle/>
          <a:p>
            <a:r>
              <a:rPr lang="en-US" altLang="zh-CN" dirty="0" smtClean="0"/>
              <a:t>t</a:t>
            </a:r>
            <a:r>
              <a:rPr lang="zh-CN" altLang="en-US" dirty="0" smtClean="0"/>
              <a:t>检验也可检验</a:t>
            </a:r>
            <a:r>
              <a:rPr lang="en-US" altLang="zh-CN" dirty="0" smtClean="0"/>
              <a:t>x</a:t>
            </a:r>
            <a:r>
              <a:rPr lang="zh-CN" altLang="en-US" dirty="0" smtClean="0"/>
              <a:t>与</a:t>
            </a:r>
            <a:r>
              <a:rPr lang="en-US" altLang="zh-CN" dirty="0" smtClean="0"/>
              <a:t>y</a:t>
            </a:r>
            <a:r>
              <a:rPr lang="zh-CN" altLang="en-US" dirty="0" smtClean="0"/>
              <a:t>之间是否存在</a:t>
            </a:r>
            <a:r>
              <a:rPr lang="zh-CN" altLang="en-US" smtClean="0"/>
              <a:t>直线</a:t>
            </a:r>
            <a:r>
              <a:rPr lang="zh-CN" altLang="en-US" smtClean="0"/>
              <a:t>关系</a:t>
            </a:r>
            <a:r>
              <a:rPr lang="en-US" altLang="zh-CN" smtClean="0"/>
              <a:t>.</a:t>
            </a:r>
            <a:endParaRPr lang="en-US" altLang="zh-CN" dirty="0" smtClean="0"/>
          </a:p>
          <a:p>
            <a:r>
              <a:rPr lang="zh-CN" altLang="en-US" dirty="0" smtClean="0"/>
              <a:t>无效假设</a:t>
            </a:r>
            <a:r>
              <a:rPr lang="en-US" altLang="zh-CN" dirty="0" smtClean="0"/>
              <a:t>H</a:t>
            </a:r>
            <a:r>
              <a:rPr lang="en-US" altLang="zh-CN" baseline="-25000" dirty="0" smtClean="0"/>
              <a:t>O</a:t>
            </a:r>
            <a:r>
              <a:rPr lang="zh-CN" altLang="en-US" dirty="0" smtClean="0"/>
              <a:t>：</a:t>
            </a:r>
            <a:r>
              <a:rPr lang="el-GR" altLang="zh-CN" dirty="0" smtClean="0"/>
              <a:t> β </a:t>
            </a:r>
            <a:r>
              <a:rPr lang="en-US" altLang="zh-CN" smtClean="0"/>
              <a:t>=</a:t>
            </a:r>
            <a:r>
              <a:rPr lang="en-US" altLang="zh-CN" smtClean="0"/>
              <a:t>0</a:t>
            </a:r>
            <a:r>
              <a:rPr lang="zh-CN" altLang="en-US" smtClean="0"/>
              <a:t>，备择假设</a:t>
            </a:r>
            <a:r>
              <a:rPr lang="en-US" altLang="zh-CN" dirty="0" smtClean="0"/>
              <a:t>H</a:t>
            </a:r>
            <a:r>
              <a:rPr lang="en-US" altLang="zh-CN" baseline="-25000" dirty="0" smtClean="0"/>
              <a:t>A</a:t>
            </a:r>
            <a:r>
              <a:rPr lang="zh-CN" altLang="en-US" dirty="0" smtClean="0"/>
              <a:t>：</a:t>
            </a:r>
            <a:r>
              <a:rPr lang="el-GR" altLang="zh-CN" dirty="0" smtClean="0"/>
              <a:t> β </a:t>
            </a:r>
            <a:r>
              <a:rPr lang="zh-CN" altLang="en-US" dirty="0" smtClean="0"/>
              <a:t>≠</a:t>
            </a:r>
            <a:r>
              <a:rPr lang="en-US" altLang="zh-CN" dirty="0" smtClean="0"/>
              <a:t>0</a:t>
            </a:r>
            <a:r>
              <a:rPr lang="zh-CN" altLang="en-US" dirty="0" smtClean="0"/>
              <a:t>。</a:t>
            </a:r>
          </a:p>
          <a:p>
            <a:r>
              <a:rPr lang="en-US" altLang="zh-CN" dirty="0" smtClean="0"/>
              <a:t>t </a:t>
            </a:r>
            <a:r>
              <a:rPr lang="zh-CN" altLang="en-US" dirty="0" smtClean="0"/>
              <a:t>检验的计算公式为：</a:t>
            </a:r>
          </a:p>
          <a:p>
            <a:endParaRPr lang="en-US" altLang="zh-CN" dirty="0" smtClean="0"/>
          </a:p>
        </p:txBody>
      </p:sp>
      <p:graphicFrame>
        <p:nvGraphicFramePr>
          <p:cNvPr id="80900" name="Object 5"/>
          <p:cNvGraphicFramePr>
            <a:graphicFrameLocks noChangeAspect="1"/>
          </p:cNvGraphicFramePr>
          <p:nvPr/>
        </p:nvGraphicFramePr>
        <p:xfrm>
          <a:off x="2176463" y="2957513"/>
          <a:ext cx="2755900" cy="869950"/>
        </p:xfrm>
        <a:graphic>
          <a:graphicData uri="http://schemas.openxmlformats.org/presentationml/2006/ole">
            <mc:AlternateContent xmlns:mc="http://schemas.openxmlformats.org/markup-compatibility/2006">
              <mc:Choice xmlns:v="urn:schemas-microsoft-com:vml" Requires="v">
                <p:oleObj spid="_x0000_s126502" name="公式" r:id="rId3" imgW="1343036" imgH="380907" progId="Equation.3">
                  <p:embed/>
                </p:oleObj>
              </mc:Choice>
              <mc:Fallback>
                <p:oleObj name="公式" r:id="rId3" imgW="1343036" imgH="380907" progId="Equation.3">
                  <p:embed/>
                  <p:pic>
                    <p:nvPicPr>
                      <p:cNvPr id="8090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76463" y="2957513"/>
                        <a:ext cx="2755900" cy="86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7"/>
          <p:cNvGraphicFramePr>
            <a:graphicFrameLocks noChangeAspect="1"/>
          </p:cNvGraphicFramePr>
          <p:nvPr/>
        </p:nvGraphicFramePr>
        <p:xfrm>
          <a:off x="1042988" y="4379913"/>
          <a:ext cx="2217737" cy="812800"/>
        </p:xfrm>
        <a:graphic>
          <a:graphicData uri="http://schemas.openxmlformats.org/presentationml/2006/ole">
            <mc:AlternateContent xmlns:mc="http://schemas.openxmlformats.org/markup-compatibility/2006">
              <mc:Choice xmlns:v="urn:schemas-microsoft-com:vml" Requires="v">
                <p:oleObj spid="_x0000_s126503" name="公式" r:id="rId5" imgW="743017" imgH="428745" progId="Equation.3">
                  <p:embed/>
                </p:oleObj>
              </mc:Choice>
              <mc:Fallback>
                <p:oleObj name="公式" r:id="rId5" imgW="743017" imgH="428745" progId="Equation.3">
                  <p:embed/>
                  <p:pic>
                    <p:nvPicPr>
                      <p:cNvPr id="6"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4379913"/>
                        <a:ext cx="2217737"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2" name="Rectangle 10"/>
          <p:cNvSpPr>
            <a:spLocks noChangeArrowheads="1"/>
          </p:cNvSpPr>
          <p:nvPr/>
        </p:nvSpPr>
        <p:spPr bwMode="auto">
          <a:xfrm>
            <a:off x="1166813" y="3800475"/>
            <a:ext cx="42259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400" b="1" smtClean="0">
                <a:latin typeface="楷体" panose="02010609060101010101" pitchFamily="49" charset="-122"/>
                <a:ea typeface="楷体" panose="02010609060101010101" pitchFamily="49" charset="-122"/>
              </a:rPr>
              <a:t>其中，</a:t>
            </a:r>
            <a:r>
              <a:rPr lang="en-US" altLang="zh-CN" sz="2400" b="1" smtClean="0">
                <a:latin typeface="楷体" panose="02010609060101010101" pitchFamily="49" charset="-122"/>
                <a:ea typeface="楷体" panose="02010609060101010101" pitchFamily="49" charset="-122"/>
              </a:rPr>
              <a:t>S</a:t>
            </a:r>
            <a:r>
              <a:rPr lang="en-US" altLang="zh-CN" sz="2400" b="1" baseline="-25000" smtClean="0">
                <a:latin typeface="楷体" panose="02010609060101010101" pitchFamily="49" charset="-122"/>
                <a:ea typeface="楷体" panose="02010609060101010101" pitchFamily="49" charset="-122"/>
              </a:rPr>
              <a:t>b</a:t>
            </a:r>
            <a:r>
              <a:rPr lang="zh-CN" altLang="en-US" sz="2400" b="1" dirty="0">
                <a:latin typeface="楷体" panose="02010609060101010101" pitchFamily="49" charset="-122"/>
                <a:ea typeface="楷体" panose="02010609060101010101" pitchFamily="49" charset="-122"/>
              </a:rPr>
              <a:t>为</a:t>
            </a:r>
            <a:r>
              <a:rPr lang="zh-CN" altLang="en-US" sz="2400" b="1">
                <a:latin typeface="楷体" panose="02010609060101010101" pitchFamily="49" charset="-122"/>
                <a:ea typeface="楷体" panose="02010609060101010101" pitchFamily="49" charset="-122"/>
              </a:rPr>
              <a:t>回归系数</a:t>
            </a:r>
            <a:r>
              <a:rPr lang="zh-CN" altLang="en-US" sz="2400" b="1" smtClean="0">
                <a:latin typeface="楷体" panose="02010609060101010101" pitchFamily="49" charset="-122"/>
                <a:ea typeface="楷体" panose="02010609060101010101" pitchFamily="49" charset="-122"/>
              </a:rPr>
              <a:t>标准误，</a:t>
            </a:r>
            <a:endParaRPr lang="zh-CN" altLang="en-US" sz="2400" b="1" dirty="0">
              <a:latin typeface="楷体" panose="02010609060101010101" pitchFamily="49" charset="-122"/>
              <a:ea typeface="楷体" panose="02010609060101010101" pitchFamily="49" charset="-122"/>
            </a:endParaRPr>
          </a:p>
        </p:txBody>
      </p:sp>
      <p:graphicFrame>
        <p:nvGraphicFramePr>
          <p:cNvPr id="8" name="Object 13"/>
          <p:cNvGraphicFramePr>
            <a:graphicFrameLocks noChangeAspect="1"/>
          </p:cNvGraphicFramePr>
          <p:nvPr/>
        </p:nvGraphicFramePr>
        <p:xfrm>
          <a:off x="4284663" y="4368800"/>
          <a:ext cx="3751262" cy="781050"/>
        </p:xfrm>
        <a:graphic>
          <a:graphicData uri="http://schemas.openxmlformats.org/presentationml/2006/ole">
            <mc:AlternateContent xmlns:mc="http://schemas.openxmlformats.org/markup-compatibility/2006">
              <mc:Choice xmlns:v="urn:schemas-microsoft-com:vml" Requires="v">
                <p:oleObj spid="_x0000_s126504" name="公式" r:id="rId7" imgW="1371780" imgH="390618" progId="Equation.3">
                  <p:embed/>
                </p:oleObj>
              </mc:Choice>
              <mc:Fallback>
                <p:oleObj name="公式" r:id="rId7" imgW="1371780" imgH="390618" progId="Equation.3">
                  <p:embed/>
                  <p:pic>
                    <p:nvPicPr>
                      <p:cNvPr id="8"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84663" y="4368800"/>
                        <a:ext cx="3751262" cy="781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0904" name="Text Box 15"/>
          <p:cNvSpPr txBox="1">
            <a:spLocks noChangeArrowheads="1"/>
          </p:cNvSpPr>
          <p:nvPr/>
        </p:nvSpPr>
        <p:spPr bwMode="auto">
          <a:xfrm>
            <a:off x="1143000" y="5354638"/>
            <a:ext cx="7162800" cy="457200"/>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2400" i="1">
                <a:latin typeface="楷体" panose="02010609060101010101" pitchFamily="49" charset="-122"/>
                <a:ea typeface="楷体" panose="02010609060101010101" pitchFamily="49" charset="-122"/>
              </a:rPr>
              <a:t>S</a:t>
            </a:r>
            <a:r>
              <a:rPr lang="en-US" altLang="zh-CN" sz="2400" i="1" baseline="-25000">
                <a:latin typeface="楷体" panose="02010609060101010101" pitchFamily="49" charset="-122"/>
                <a:ea typeface="楷体" panose="02010609060101010101" pitchFamily="49" charset="-122"/>
              </a:rPr>
              <a:t>yx</a:t>
            </a:r>
            <a:r>
              <a:rPr lang="zh-CN" altLang="en-US" sz="2400" b="1" i="1">
                <a:latin typeface="楷体" panose="02010609060101010101" pitchFamily="49" charset="-122"/>
                <a:ea typeface="楷体" panose="02010609060101010101" pitchFamily="49" charset="-122"/>
              </a:rPr>
              <a:t>反映回归估测值    与实测值</a:t>
            </a:r>
            <a:r>
              <a:rPr lang="en-US" altLang="zh-CN" sz="2400" b="1" i="1">
                <a:latin typeface="楷体" panose="02010609060101010101" pitchFamily="49" charset="-122"/>
                <a:ea typeface="楷体" panose="02010609060101010101" pitchFamily="49" charset="-122"/>
              </a:rPr>
              <a:t>y</a:t>
            </a:r>
            <a:r>
              <a:rPr lang="zh-CN" altLang="en-US" sz="2400" b="1" i="1">
                <a:latin typeface="楷体" panose="02010609060101010101" pitchFamily="49" charset="-122"/>
                <a:ea typeface="楷体" panose="02010609060101010101" pitchFamily="49" charset="-122"/>
              </a:rPr>
              <a:t>的偏离程度</a:t>
            </a:r>
          </a:p>
        </p:txBody>
      </p:sp>
      <p:graphicFrame>
        <p:nvGraphicFramePr>
          <p:cNvPr id="80905" name="Object 16"/>
          <p:cNvGraphicFramePr>
            <a:graphicFrameLocks noChangeAspect="1"/>
          </p:cNvGraphicFramePr>
          <p:nvPr/>
        </p:nvGraphicFramePr>
        <p:xfrm>
          <a:off x="3886200" y="5276850"/>
          <a:ext cx="649288" cy="606425"/>
        </p:xfrm>
        <a:graphic>
          <a:graphicData uri="http://schemas.openxmlformats.org/presentationml/2006/ole">
            <mc:AlternateContent xmlns:mc="http://schemas.openxmlformats.org/markup-compatibility/2006">
              <mc:Choice xmlns:v="urn:schemas-microsoft-com:vml" Requires="v">
                <p:oleObj spid="_x0000_s126505" name="公式" r:id="rId9" imgW="76170" imgH="123732" progId="Equation.3">
                  <p:embed/>
                </p:oleObj>
              </mc:Choice>
              <mc:Fallback>
                <p:oleObj name="公式" r:id="rId9" imgW="76170" imgH="123732" progId="Equation.3">
                  <p:embed/>
                  <p:pic>
                    <p:nvPicPr>
                      <p:cNvPr id="80905"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6200" y="5276850"/>
                        <a:ext cx="649288"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612469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en-US" altLang="zh-CN" smtClean="0"/>
              <a:t>R</a:t>
            </a:r>
            <a:r>
              <a:rPr lang="zh-CN" altLang="en-US" smtClean="0"/>
              <a:t>语言一元线性回归</a:t>
            </a:r>
          </a:p>
        </p:txBody>
      </p:sp>
      <p:sp>
        <p:nvSpPr>
          <p:cNvPr id="82947" name="内容占位符 2"/>
          <p:cNvSpPr>
            <a:spLocks noGrp="1"/>
          </p:cNvSpPr>
          <p:nvPr>
            <p:ph idx="1"/>
          </p:nvPr>
        </p:nvSpPr>
        <p:spPr/>
        <p:txBody>
          <a:bodyPr/>
          <a:lstStyle/>
          <a:p>
            <a:r>
              <a:rPr lang="en-US" altLang="zh-CN" dirty="0" smtClean="0"/>
              <a:t>R</a:t>
            </a:r>
            <a:r>
              <a:rPr lang="zh-CN" altLang="en-US" smtClean="0"/>
              <a:t>软件</a:t>
            </a:r>
            <a:r>
              <a:rPr lang="zh-CN" altLang="en-US" smtClean="0"/>
              <a:t>中，与</a:t>
            </a:r>
            <a:r>
              <a:rPr lang="zh-CN" altLang="en-US" dirty="0" smtClean="0"/>
              <a:t>线性回归相关的函数：</a:t>
            </a:r>
          </a:p>
          <a:p>
            <a:pPr lvl="1"/>
            <a:r>
              <a:rPr lang="en-US" altLang="zh-CN" smtClean="0"/>
              <a:t>lm</a:t>
            </a:r>
            <a:r>
              <a:rPr lang="en-US" altLang="zh-CN" smtClean="0"/>
              <a:t>(),summary(), </a:t>
            </a:r>
            <a:r>
              <a:rPr lang="en-US" altLang="zh-CN" dirty="0" smtClean="0"/>
              <a:t>predict()</a:t>
            </a:r>
            <a:r>
              <a:rPr lang="zh-CN" altLang="en-US" dirty="0" smtClean="0"/>
              <a:t>等</a:t>
            </a:r>
          </a:p>
          <a:p>
            <a:endParaRPr lang="en-US" altLang="zh-CN" dirty="0" smtClean="0"/>
          </a:p>
          <a:p>
            <a:r>
              <a:rPr lang="en-US" altLang="zh-CN" smtClean="0"/>
              <a:t>lm.sol</a:t>
            </a:r>
            <a:r>
              <a:rPr lang="en-US" altLang="zh-CN" dirty="0" smtClean="0"/>
              <a:t>&lt;-lm(y ~ 1+x)</a:t>
            </a:r>
          </a:p>
          <a:p>
            <a:pPr lvl="1"/>
            <a:r>
              <a:rPr lang="en-US" altLang="zh-CN" dirty="0" smtClean="0"/>
              <a:t>lm()</a:t>
            </a:r>
            <a:r>
              <a:rPr lang="zh-CN" altLang="en-US" smtClean="0"/>
              <a:t>表示</a:t>
            </a:r>
            <a:r>
              <a:rPr lang="zh-CN" altLang="en-US" smtClean="0"/>
              <a:t>线性模型，</a:t>
            </a:r>
            <a:endParaRPr lang="zh-CN" altLang="en-US" dirty="0" smtClean="0"/>
          </a:p>
          <a:p>
            <a:pPr lvl="1"/>
            <a:r>
              <a:rPr lang="en-US" altLang="zh-CN" dirty="0" smtClean="0"/>
              <a:t>y ~ 1+x</a:t>
            </a:r>
            <a:r>
              <a:rPr lang="zh-CN" altLang="en-US" dirty="0" smtClean="0"/>
              <a:t>表示的是</a:t>
            </a:r>
            <a:r>
              <a:rPr lang="en-US" altLang="zh-CN" dirty="0" smtClean="0"/>
              <a:t>Y=</a:t>
            </a:r>
            <a:r>
              <a:rPr lang="el-GR" altLang="zh-CN" dirty="0" smtClean="0"/>
              <a:t>β0+β1</a:t>
            </a:r>
            <a:r>
              <a:rPr lang="en-US" altLang="zh-CN" dirty="0" smtClean="0"/>
              <a:t>x+</a:t>
            </a:r>
            <a:r>
              <a:rPr lang="el-GR" altLang="zh-CN" dirty="0" smtClean="0"/>
              <a:t>ε</a:t>
            </a:r>
          </a:p>
          <a:p>
            <a:pPr lvl="1"/>
            <a:r>
              <a:rPr lang="zh-CN" altLang="en-US" dirty="0" smtClean="0"/>
              <a:t>注：</a:t>
            </a:r>
            <a:r>
              <a:rPr lang="en-US" altLang="zh-CN" dirty="0" smtClean="0"/>
              <a:t>1</a:t>
            </a:r>
            <a:r>
              <a:rPr lang="zh-CN" altLang="en-US" smtClean="0"/>
              <a:t>可</a:t>
            </a:r>
            <a:r>
              <a:rPr lang="zh-CN" altLang="en-US" smtClean="0"/>
              <a:t>省略，表示</a:t>
            </a:r>
            <a:r>
              <a:rPr lang="zh-CN" altLang="en-US" dirty="0" smtClean="0"/>
              <a:t>常数项</a:t>
            </a:r>
            <a:r>
              <a:rPr lang="el-GR" altLang="zh-CN" dirty="0" smtClean="0"/>
              <a:t>β0(</a:t>
            </a:r>
            <a:r>
              <a:rPr lang="zh-CN" altLang="en-US" dirty="0" smtClean="0"/>
              <a:t>默认隐藏</a:t>
            </a:r>
            <a:r>
              <a:rPr lang="en-US" altLang="zh-CN" dirty="0" smtClean="0"/>
              <a:t>)</a:t>
            </a:r>
          </a:p>
          <a:p>
            <a:endParaRPr lang="en-US" altLang="zh-CN" dirty="0" smtClean="0"/>
          </a:p>
          <a:p>
            <a:r>
              <a:rPr lang="en-US" altLang="zh-CN" smtClean="0"/>
              <a:t>summary(lm.sol</a:t>
            </a:r>
            <a:r>
              <a:rPr lang="en-US" altLang="zh-CN" dirty="0" smtClean="0"/>
              <a:t>)</a:t>
            </a:r>
          </a:p>
          <a:p>
            <a:pPr lvl="1"/>
            <a:r>
              <a:rPr lang="zh-CN" altLang="en-US" dirty="0" smtClean="0"/>
              <a:t>显示该模型的详细信息</a:t>
            </a:r>
          </a:p>
          <a:p>
            <a:endParaRPr lang="zh-CN" altLang="en-US" dirty="0" smtClean="0"/>
          </a:p>
        </p:txBody>
      </p:sp>
    </p:spTree>
    <p:extLst>
      <p:ext uri="{BB962C8B-B14F-4D97-AF65-F5344CB8AC3E}">
        <p14:creationId xmlns:p14="http://schemas.microsoft.com/office/powerpoint/2010/main" val="1482651402"/>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en-US" altLang="zh-CN" smtClean="0"/>
              <a:t>R</a:t>
            </a:r>
            <a:r>
              <a:rPr lang="zh-CN" altLang="en-US" smtClean="0"/>
              <a:t>语言一元线性回归</a:t>
            </a:r>
          </a:p>
        </p:txBody>
      </p:sp>
      <p:sp>
        <p:nvSpPr>
          <p:cNvPr id="83971" name="内容占位符 2"/>
          <p:cNvSpPr>
            <a:spLocks noGrp="1"/>
          </p:cNvSpPr>
          <p:nvPr>
            <p:ph idx="1"/>
          </p:nvPr>
        </p:nvSpPr>
        <p:spPr>
          <a:xfrm>
            <a:off x="179388" y="1341438"/>
            <a:ext cx="8640762" cy="4679950"/>
          </a:xfrm>
        </p:spPr>
        <p:txBody>
          <a:bodyPr/>
          <a:lstStyle/>
          <a:p>
            <a:r>
              <a:rPr lang="zh-CN" altLang="en-US" sz="2000" dirty="0" smtClean="0">
                <a:latin typeface="楷体" panose="02010609060101010101" pitchFamily="49" charset="-122"/>
              </a:rPr>
              <a:t>由</a:t>
            </a:r>
            <a:r>
              <a:rPr lang="zh-CN" altLang="en-US" sz="2000" smtClean="0">
                <a:latin typeface="楷体" panose="02010609060101010101" pitchFamily="49" charset="-122"/>
              </a:rPr>
              <a:t>专业知识</a:t>
            </a:r>
            <a:r>
              <a:rPr lang="zh-CN" altLang="en-US" sz="2000" smtClean="0">
                <a:latin typeface="楷体" panose="02010609060101010101" pitchFamily="49" charset="-122"/>
              </a:rPr>
              <a:t>知道，合金</a:t>
            </a:r>
            <a:r>
              <a:rPr lang="zh-CN" altLang="en-US" sz="2000" dirty="0" smtClean="0">
                <a:latin typeface="楷体" panose="02010609060101010101" pitchFamily="49" charset="-122"/>
              </a:rPr>
              <a:t>的强度</a:t>
            </a:r>
            <a:r>
              <a:rPr lang="en-US" altLang="zh-CN" sz="2000" dirty="0" smtClean="0">
                <a:latin typeface="楷体" panose="02010609060101010101" pitchFamily="49" charset="-122"/>
              </a:rPr>
              <a:t>Y(N/mm</a:t>
            </a:r>
            <a:r>
              <a:rPr lang="en-US" altLang="zh-CN" sz="2000" baseline="30000" dirty="0" smtClean="0">
                <a:latin typeface="楷体" panose="02010609060101010101" pitchFamily="49" charset="-122"/>
              </a:rPr>
              <a:t>2</a:t>
            </a:r>
            <a:r>
              <a:rPr lang="en-US" altLang="zh-CN" sz="2000" dirty="0" smtClean="0">
                <a:latin typeface="楷体" panose="02010609060101010101" pitchFamily="49" charset="-122"/>
              </a:rPr>
              <a:t>)</a:t>
            </a:r>
            <a:r>
              <a:rPr lang="zh-CN" altLang="en-US" sz="2000" dirty="0" smtClean="0">
                <a:latin typeface="楷体" panose="02010609060101010101" pitchFamily="49" charset="-122"/>
              </a:rPr>
              <a:t>与合金中碳含量</a:t>
            </a:r>
            <a:r>
              <a:rPr lang="en-US" altLang="zh-CN" sz="2000" dirty="0" smtClean="0">
                <a:latin typeface="楷体" panose="02010609060101010101" pitchFamily="49" charset="-122"/>
              </a:rPr>
              <a:t>X(%)</a:t>
            </a:r>
            <a:r>
              <a:rPr lang="zh-CN" altLang="en-US" sz="2000" dirty="0" smtClean="0">
                <a:latin typeface="楷体" panose="02010609060101010101" pitchFamily="49" charset="-122"/>
              </a:rPr>
              <a:t>有关。为了解他们之间</a:t>
            </a:r>
            <a:r>
              <a:rPr lang="zh-CN" altLang="en-US" sz="2000" smtClean="0">
                <a:latin typeface="楷体" panose="02010609060101010101" pitchFamily="49" charset="-122"/>
              </a:rPr>
              <a:t>的</a:t>
            </a:r>
            <a:r>
              <a:rPr lang="zh-CN" altLang="en-US" sz="2000" smtClean="0">
                <a:latin typeface="楷体" panose="02010609060101010101" pitchFamily="49" charset="-122"/>
              </a:rPr>
              <a:t>关系，从</a:t>
            </a:r>
            <a:r>
              <a:rPr lang="zh-CN" altLang="en-US" sz="2000" dirty="0" smtClean="0">
                <a:latin typeface="楷体" panose="02010609060101010101" pitchFamily="49" charset="-122"/>
              </a:rPr>
              <a:t>生产中收集了一批数据</a:t>
            </a:r>
            <a:r>
              <a:rPr lang="en-US" altLang="zh-CN" sz="2000" smtClean="0">
                <a:latin typeface="楷体" panose="02010609060101010101" pitchFamily="49" charset="-122"/>
              </a:rPr>
              <a:t>(</a:t>
            </a:r>
            <a:r>
              <a:rPr lang="en-US" altLang="zh-CN" sz="2000" i="1" smtClean="0">
                <a:latin typeface="楷体" panose="02010609060101010101" pitchFamily="49" charset="-122"/>
              </a:rPr>
              <a:t>x</a:t>
            </a:r>
            <a:r>
              <a:rPr lang="en-US" altLang="zh-CN" sz="2000" i="1" baseline="-25000" smtClean="0">
                <a:latin typeface="楷体" panose="02010609060101010101" pitchFamily="49" charset="-122"/>
              </a:rPr>
              <a:t>i</a:t>
            </a:r>
            <a:r>
              <a:rPr lang="en-US" altLang="zh-CN" sz="2000" smtClean="0">
                <a:latin typeface="楷体" panose="02010609060101010101" pitchFamily="49" charset="-122"/>
              </a:rPr>
              <a:t>,</a:t>
            </a:r>
            <a:r>
              <a:rPr lang="en-US" altLang="zh-CN" sz="2000" i="1" smtClean="0">
                <a:latin typeface="楷体" panose="02010609060101010101" pitchFamily="49" charset="-122"/>
              </a:rPr>
              <a:t>y</a:t>
            </a:r>
            <a:r>
              <a:rPr lang="en-US" altLang="zh-CN" sz="2000" i="1" baseline="-25000" smtClean="0">
                <a:latin typeface="楷体" panose="02010609060101010101" pitchFamily="49" charset="-122"/>
              </a:rPr>
              <a:t>i</a:t>
            </a:r>
            <a:r>
              <a:rPr lang="en-US" altLang="zh-CN" sz="2000" smtClean="0">
                <a:latin typeface="楷体" panose="02010609060101010101" pitchFamily="49" charset="-122"/>
              </a:rPr>
              <a:t>)(</a:t>
            </a:r>
            <a:r>
              <a:rPr lang="en-US" altLang="zh-CN" sz="2000" i="1" smtClean="0">
                <a:latin typeface="楷体" panose="02010609060101010101" pitchFamily="49" charset="-122"/>
              </a:rPr>
              <a:t>i</a:t>
            </a:r>
            <a:r>
              <a:rPr lang="en-US" altLang="zh-CN" sz="2000" smtClean="0">
                <a:latin typeface="楷体" panose="02010609060101010101" pitchFamily="49" charset="-122"/>
              </a:rPr>
              <a:t>=1,2,…,n)</a:t>
            </a:r>
            <a:r>
              <a:rPr lang="zh-CN" altLang="en-US" sz="2000" smtClean="0">
                <a:latin typeface="楷体" panose="02010609060101010101" pitchFamily="49" charset="-122"/>
              </a:rPr>
              <a:t>，具体</a:t>
            </a:r>
            <a:r>
              <a:rPr lang="zh-CN" altLang="en-US" sz="2000" dirty="0" smtClean="0">
                <a:latin typeface="楷体" panose="02010609060101010101" pitchFamily="49" charset="-122"/>
              </a:rPr>
              <a:t>数据如下。</a:t>
            </a:r>
          </a:p>
        </p:txBody>
      </p:sp>
      <p:pic>
        <p:nvPicPr>
          <p:cNvPr id="4" name="Picture 5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2565400"/>
            <a:ext cx="4810125"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2920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en-US" altLang="zh-CN" smtClean="0"/>
              <a:t>R</a:t>
            </a:r>
            <a:r>
              <a:rPr lang="zh-CN" altLang="en-US" smtClean="0"/>
              <a:t>语言一元线性回归</a:t>
            </a:r>
          </a:p>
        </p:txBody>
      </p:sp>
      <p:sp>
        <p:nvSpPr>
          <p:cNvPr id="84995" name="内容占位符 2"/>
          <p:cNvSpPr>
            <a:spLocks noGrp="1"/>
          </p:cNvSpPr>
          <p:nvPr>
            <p:ph idx="1"/>
          </p:nvPr>
        </p:nvSpPr>
        <p:spPr>
          <a:xfrm>
            <a:off x="179388" y="1341438"/>
            <a:ext cx="8785225" cy="4535487"/>
          </a:xfrm>
        </p:spPr>
        <p:txBody>
          <a:bodyPr/>
          <a:lstStyle/>
          <a:p>
            <a:r>
              <a:rPr lang="en-US" altLang="zh-CN" sz="2000" smtClean="0"/>
              <a:t>x=c(0.1,0.11,0.12,0.13,0.14,0.15,0.16,0.17,0.18,0.20,0.21,0.23</a:t>
            </a:r>
            <a:r>
              <a:rPr lang="en-US" altLang="zh-CN" sz="2000" dirty="0" smtClean="0"/>
              <a:t>)</a:t>
            </a:r>
          </a:p>
          <a:p>
            <a:r>
              <a:rPr lang="en-US" altLang="zh-CN" sz="2000" smtClean="0"/>
              <a:t>y=c(42.0,43.5,45.0,45.5,45.0,47.5,49.0,53.0,50.0,55.0,55.0,60.0</a:t>
            </a:r>
            <a:r>
              <a:rPr lang="en-US" altLang="zh-CN" sz="2000" dirty="0" smtClean="0"/>
              <a:t>)</a:t>
            </a:r>
          </a:p>
          <a:p>
            <a:r>
              <a:rPr lang="en-US" altLang="zh-CN" sz="2000" smtClean="0"/>
              <a:t>lm.sol=lm(y~1+x</a:t>
            </a:r>
            <a:r>
              <a:rPr lang="en-US" altLang="zh-CN" sz="2000" dirty="0" smtClean="0"/>
              <a:t>) </a:t>
            </a:r>
          </a:p>
          <a:p>
            <a:r>
              <a:rPr lang="en-US" altLang="zh-CN" sz="2000" smtClean="0"/>
              <a:t>summary(lm.sol</a:t>
            </a:r>
            <a:r>
              <a:rPr lang="en-US" altLang="zh-CN" sz="2000" dirty="0" smtClean="0"/>
              <a:t>)</a:t>
            </a:r>
          </a:p>
          <a:p>
            <a:endParaRPr lang="zh-CN" altLang="en-US" sz="2000" dirty="0" smtClean="0"/>
          </a:p>
        </p:txBody>
      </p:sp>
      <p:pic>
        <p:nvPicPr>
          <p:cNvPr id="24578" name="Picture 2"/>
          <p:cNvPicPr>
            <a:picLocks noChangeAspect="1" noChangeArrowheads="1"/>
          </p:cNvPicPr>
          <p:nvPr/>
        </p:nvPicPr>
        <p:blipFill>
          <a:blip r:embed="rId2"/>
          <a:srcRect/>
          <a:stretch>
            <a:fillRect/>
          </a:stretch>
        </p:blipFill>
        <p:spPr bwMode="auto">
          <a:xfrm>
            <a:off x="1497013" y="3068638"/>
            <a:ext cx="6192837" cy="3668712"/>
          </a:xfrm>
          <a:prstGeom prst="rect">
            <a:avLst/>
          </a:prstGeom>
          <a:noFill/>
          <a:ln>
            <a:noFill/>
          </a:ln>
          <a:effectLst>
            <a:prstShdw prst="shdw17" dist="17961" dir="2700000">
              <a:schemeClr val="bg1">
                <a:gamma/>
                <a:shade val="60000"/>
                <a:invGamma/>
              </a:schemeClr>
            </a:prst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rgbClr val="FF0000"/>
                </a:solidFill>
                <a:prstDash val="solid"/>
                <a:miter lim="800000"/>
                <a:headEnd/>
                <a:tailEnd/>
              </a14:hiddenLine>
            </a:ext>
          </a:extLst>
        </p:spPr>
      </p:pic>
    </p:spTree>
    <p:extLst>
      <p:ext uri="{BB962C8B-B14F-4D97-AF65-F5344CB8AC3E}">
        <p14:creationId xmlns:p14="http://schemas.microsoft.com/office/powerpoint/2010/main" val="92002844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en-US" altLang="zh-CN" smtClean="0"/>
              <a:t>R</a:t>
            </a:r>
            <a:r>
              <a:rPr lang="zh-CN" altLang="en-US" smtClean="0"/>
              <a:t>语言一元线性回归</a:t>
            </a:r>
          </a:p>
        </p:txBody>
      </p:sp>
      <p:sp>
        <p:nvSpPr>
          <p:cNvPr id="86019" name="内容占位符 2"/>
          <p:cNvSpPr>
            <a:spLocks noGrp="1"/>
          </p:cNvSpPr>
          <p:nvPr>
            <p:ph idx="1"/>
          </p:nvPr>
        </p:nvSpPr>
        <p:spPr/>
        <p:txBody>
          <a:bodyPr/>
          <a:lstStyle/>
          <a:p>
            <a:r>
              <a:rPr lang="zh-CN" altLang="en-US" dirty="0" smtClean="0"/>
              <a:t>下表是有关</a:t>
            </a:r>
            <a:r>
              <a:rPr lang="en-US" altLang="zh-CN" dirty="0" smtClean="0"/>
              <a:t>15</a:t>
            </a:r>
            <a:r>
              <a:rPr lang="zh-CN" altLang="en-US" dirty="0" smtClean="0"/>
              <a:t>个地区某种食物年需求量</a:t>
            </a:r>
            <a:r>
              <a:rPr lang="en-US" altLang="zh-CN" smtClean="0"/>
              <a:t>(</a:t>
            </a:r>
            <a:r>
              <a:rPr lang="en-US" altLang="zh-CN" smtClean="0"/>
              <a:t>X</a:t>
            </a:r>
            <a:r>
              <a:rPr lang="zh-CN" altLang="en-US" smtClean="0"/>
              <a:t>，单位</a:t>
            </a:r>
            <a:r>
              <a:rPr lang="en-US" altLang="zh-CN" dirty="0" smtClean="0"/>
              <a:t>10</a:t>
            </a:r>
            <a:r>
              <a:rPr lang="zh-CN" altLang="en-US" dirty="0" smtClean="0"/>
              <a:t>吨</a:t>
            </a:r>
            <a:r>
              <a:rPr lang="en-US" altLang="zh-CN" dirty="0" smtClean="0"/>
              <a:t>)</a:t>
            </a:r>
            <a:r>
              <a:rPr lang="zh-CN" altLang="en-US" dirty="0" smtClean="0"/>
              <a:t>和地区人口增加量</a:t>
            </a:r>
            <a:r>
              <a:rPr lang="zh-CN" altLang="en-US" smtClean="0"/>
              <a:t>（</a:t>
            </a:r>
            <a:r>
              <a:rPr lang="en-US" altLang="zh-CN" smtClean="0"/>
              <a:t>Y</a:t>
            </a:r>
            <a:r>
              <a:rPr lang="zh-CN" altLang="en-US" smtClean="0"/>
              <a:t>，单位</a:t>
            </a:r>
            <a:r>
              <a:rPr lang="zh-CN" altLang="en-US" dirty="0" smtClean="0"/>
              <a:t>千人）</a:t>
            </a:r>
            <a:r>
              <a:rPr lang="zh-CN" altLang="en-US" smtClean="0"/>
              <a:t>的</a:t>
            </a:r>
            <a:r>
              <a:rPr lang="zh-CN" altLang="en-US" smtClean="0"/>
              <a:t>资料，使用</a:t>
            </a:r>
            <a:r>
              <a:rPr lang="zh-CN" altLang="en-US" dirty="0" smtClean="0"/>
              <a:t>一元线性回归模型进行分析。</a:t>
            </a:r>
          </a:p>
        </p:txBody>
      </p:sp>
      <p:pic>
        <p:nvPicPr>
          <p:cNvPr id="8602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0513" y="3068638"/>
            <a:ext cx="849630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175501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r>
              <a:rPr lang="en-US" altLang="zh-CN" smtClean="0"/>
              <a:t>R</a:t>
            </a:r>
            <a:r>
              <a:rPr lang="zh-CN" altLang="en-US" smtClean="0"/>
              <a:t>语言一元线性回归</a:t>
            </a:r>
          </a:p>
        </p:txBody>
      </p:sp>
      <p:sp>
        <p:nvSpPr>
          <p:cNvPr id="87043" name="内容占位符 2"/>
          <p:cNvSpPr>
            <a:spLocks noGrp="1"/>
          </p:cNvSpPr>
          <p:nvPr>
            <p:ph idx="1"/>
          </p:nvPr>
        </p:nvSpPr>
        <p:spPr>
          <a:xfrm>
            <a:off x="468313" y="1484313"/>
            <a:ext cx="8496300" cy="4392612"/>
          </a:xfrm>
        </p:spPr>
        <p:txBody>
          <a:bodyPr/>
          <a:lstStyle/>
          <a:p>
            <a:r>
              <a:rPr lang="es-ES" altLang="zh-CN" sz="2000" dirty="0" smtClean="0"/>
              <a:t>x </a:t>
            </a:r>
            <a:r>
              <a:rPr lang="es-ES" altLang="zh-CN" sz="2000" smtClean="0"/>
              <a:t>&lt;- </a:t>
            </a:r>
            <a:r>
              <a:rPr lang="es-ES" altLang="zh-CN" sz="2000" smtClean="0"/>
              <a:t>c(274,180,375,205,86,265,98,330,195,53,430,372,236,157,370</a:t>
            </a:r>
            <a:r>
              <a:rPr lang="es-ES" altLang="zh-CN" sz="2000" dirty="0" smtClean="0"/>
              <a:t>)</a:t>
            </a:r>
          </a:p>
          <a:p>
            <a:r>
              <a:rPr lang="es-ES" altLang="zh-CN" sz="2000" dirty="0" smtClean="0"/>
              <a:t>&gt; y </a:t>
            </a:r>
            <a:r>
              <a:rPr lang="es-ES" altLang="zh-CN" sz="2000" smtClean="0"/>
              <a:t>&lt;- </a:t>
            </a:r>
            <a:r>
              <a:rPr lang="es-ES" altLang="zh-CN" sz="2000" smtClean="0"/>
              <a:t>c(162,120,223,131,67,169,81,192,116,55,252,234,144,103,212</a:t>
            </a:r>
            <a:r>
              <a:rPr lang="es-ES" altLang="zh-CN" sz="2000" dirty="0" smtClean="0"/>
              <a:t>)</a:t>
            </a:r>
          </a:p>
          <a:p>
            <a:r>
              <a:rPr lang="es-ES" altLang="zh-CN" sz="2000" dirty="0" smtClean="0"/>
              <a:t>&gt; A </a:t>
            </a:r>
            <a:r>
              <a:rPr lang="es-ES" altLang="zh-CN" sz="2000" smtClean="0"/>
              <a:t>&lt;- </a:t>
            </a:r>
            <a:r>
              <a:rPr lang="es-ES" altLang="zh-CN" sz="2000" smtClean="0"/>
              <a:t>data.frame(x,y</a:t>
            </a:r>
            <a:r>
              <a:rPr lang="es-ES" altLang="zh-CN" sz="2000" dirty="0" smtClean="0"/>
              <a:t>)</a:t>
            </a:r>
          </a:p>
          <a:p>
            <a:r>
              <a:rPr lang="es-ES" altLang="zh-CN" sz="2000" smtClean="0"/>
              <a:t>&gt; </a:t>
            </a:r>
            <a:r>
              <a:rPr lang="es-ES" altLang="zh-CN" sz="2000" smtClean="0"/>
              <a:t>plot(A$x,A$y</a:t>
            </a:r>
            <a:r>
              <a:rPr lang="es-ES" altLang="zh-CN" sz="2000" dirty="0" smtClean="0"/>
              <a:t>)</a:t>
            </a:r>
          </a:p>
          <a:p>
            <a:endParaRPr lang="zh-CN" altLang="en-US" sz="2000" dirty="0" smtClean="0"/>
          </a:p>
        </p:txBody>
      </p:sp>
      <p:pic>
        <p:nvPicPr>
          <p:cNvPr id="8704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40200" y="2636838"/>
            <a:ext cx="3589338" cy="358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218825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en-US" altLang="zh-CN" smtClean="0"/>
              <a:t>R</a:t>
            </a:r>
            <a:r>
              <a:rPr lang="zh-CN" altLang="en-US" smtClean="0"/>
              <a:t>语言一元线性回归</a:t>
            </a:r>
          </a:p>
        </p:txBody>
      </p:sp>
      <p:sp>
        <p:nvSpPr>
          <p:cNvPr id="88067" name="内容占位符 2"/>
          <p:cNvSpPr>
            <a:spLocks noGrp="1"/>
          </p:cNvSpPr>
          <p:nvPr>
            <p:ph idx="1"/>
          </p:nvPr>
        </p:nvSpPr>
        <p:spPr/>
        <p:txBody>
          <a:bodyPr/>
          <a:lstStyle/>
          <a:p>
            <a:r>
              <a:rPr lang="zh-CN" altLang="en-US" sz="2400" dirty="0" smtClean="0"/>
              <a:t>回归分析</a:t>
            </a:r>
            <a:endParaRPr lang="en-US" altLang="zh-CN" sz="2400" dirty="0" smtClean="0"/>
          </a:p>
          <a:p>
            <a:r>
              <a:rPr lang="en-US" altLang="zh-CN" sz="2400" smtClean="0"/>
              <a:t>lm.reg </a:t>
            </a:r>
            <a:r>
              <a:rPr lang="en-US" altLang="zh-CN" sz="2400" dirty="0" smtClean="0"/>
              <a:t>&lt;- lm(y~x+1)</a:t>
            </a:r>
          </a:p>
          <a:p>
            <a:r>
              <a:rPr lang="en-US" altLang="zh-CN" sz="2400" smtClean="0"/>
              <a:t>&gt; </a:t>
            </a:r>
            <a:r>
              <a:rPr lang="en-US" altLang="zh-CN" sz="2400" smtClean="0"/>
              <a:t>summary(lm.reg</a:t>
            </a:r>
            <a:r>
              <a:rPr lang="en-US" altLang="zh-CN" sz="2400" dirty="0" smtClean="0"/>
              <a:t>)</a:t>
            </a:r>
          </a:p>
          <a:p>
            <a:endParaRPr lang="zh-CN" altLang="en-US" sz="2400" dirty="0" smtClean="0"/>
          </a:p>
        </p:txBody>
      </p:sp>
      <p:pic>
        <p:nvPicPr>
          <p:cNvPr id="8806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924175"/>
            <a:ext cx="6408737" cy="360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522477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en-US" altLang="zh-CN" smtClean="0"/>
              <a:t>R</a:t>
            </a:r>
            <a:r>
              <a:rPr lang="zh-CN" altLang="en-US" smtClean="0"/>
              <a:t>语言一元线性回归</a:t>
            </a:r>
          </a:p>
        </p:txBody>
      </p:sp>
      <p:sp>
        <p:nvSpPr>
          <p:cNvPr id="89091" name="内容占位符 2"/>
          <p:cNvSpPr>
            <a:spLocks noGrp="1"/>
          </p:cNvSpPr>
          <p:nvPr>
            <p:ph idx="1"/>
          </p:nvPr>
        </p:nvSpPr>
        <p:spPr/>
        <p:txBody>
          <a:bodyPr/>
          <a:lstStyle/>
          <a:p>
            <a:r>
              <a:rPr lang="en-US" altLang="zh-CN" sz="2400" smtClean="0"/>
              <a:t>plot(A$x,A$y</a:t>
            </a:r>
            <a:r>
              <a:rPr lang="en-US" altLang="zh-CN" sz="2400" dirty="0" smtClean="0"/>
              <a:t>)</a:t>
            </a:r>
          </a:p>
          <a:p>
            <a:r>
              <a:rPr lang="en-US" altLang="zh-CN" sz="2400" smtClean="0"/>
              <a:t>abline(lm.reg</a:t>
            </a:r>
            <a:r>
              <a:rPr lang="en-US" altLang="zh-CN" sz="2400" dirty="0" smtClean="0"/>
              <a:t>)</a:t>
            </a:r>
          </a:p>
          <a:p>
            <a:endParaRPr lang="zh-CN" altLang="en-US" sz="2400" dirty="0" smtClean="0"/>
          </a:p>
        </p:txBody>
      </p:sp>
      <p:pic>
        <p:nvPicPr>
          <p:cNvPr id="89092"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322388"/>
            <a:ext cx="47244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8704898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a:xfrm>
            <a:off x="1042988" y="404813"/>
            <a:ext cx="6553200" cy="576262"/>
          </a:xfrm>
        </p:spPr>
        <p:txBody>
          <a:bodyPr/>
          <a:lstStyle/>
          <a:p>
            <a:r>
              <a:rPr lang="zh-CN" altLang="en-US" smtClean="0"/>
              <a:t>线性回归的应用（估计和预测）</a:t>
            </a:r>
          </a:p>
        </p:txBody>
      </p:sp>
      <p:sp>
        <p:nvSpPr>
          <p:cNvPr id="90115" name="内容占位符 2"/>
          <p:cNvSpPr>
            <a:spLocks noGrp="1"/>
          </p:cNvSpPr>
          <p:nvPr>
            <p:ph idx="1"/>
          </p:nvPr>
        </p:nvSpPr>
        <p:spPr>
          <a:xfrm>
            <a:off x="468313" y="1500188"/>
            <a:ext cx="8142287" cy="4392612"/>
          </a:xfrm>
        </p:spPr>
        <p:txBody>
          <a:bodyPr/>
          <a:lstStyle/>
          <a:p>
            <a:r>
              <a:rPr lang="zh-CN" altLang="en-US" dirty="0" smtClean="0"/>
              <a:t>总体均数</a:t>
            </a:r>
            <a:r>
              <a:rPr lang="el-GR" altLang="zh-CN" dirty="0" smtClean="0"/>
              <a:t>μ</a:t>
            </a:r>
            <a:r>
              <a:rPr lang="en-US" altLang="zh-CN" baseline="-25000" dirty="0" smtClean="0"/>
              <a:t>Y|X</a:t>
            </a:r>
            <a:r>
              <a:rPr lang="zh-CN" altLang="en-US" dirty="0" smtClean="0"/>
              <a:t>的可信区间（总体回归线的</a:t>
            </a:r>
            <a:r>
              <a:rPr lang="en-US" altLang="zh-CN" dirty="0" smtClean="0"/>
              <a:t>95%</a:t>
            </a:r>
            <a:r>
              <a:rPr lang="zh-CN" altLang="en-US" dirty="0" smtClean="0"/>
              <a:t>置信带）</a:t>
            </a:r>
            <a:endParaRPr lang="en-US" altLang="zh-CN" dirty="0" smtClean="0"/>
          </a:p>
          <a:p>
            <a:endParaRPr lang="en-US" altLang="zh-CN" dirty="0" smtClean="0"/>
          </a:p>
          <a:p>
            <a:r>
              <a:rPr lang="zh-CN" altLang="en-US" dirty="0" smtClean="0"/>
              <a:t>给定</a:t>
            </a:r>
            <a:r>
              <a:rPr lang="en-US" altLang="zh-CN" dirty="0" smtClean="0"/>
              <a:t>X</a:t>
            </a:r>
            <a:r>
              <a:rPr lang="zh-CN" altLang="en-US" dirty="0" smtClean="0"/>
              <a:t>的</a:t>
            </a:r>
            <a:r>
              <a:rPr lang="zh-CN" altLang="en-US" smtClean="0"/>
              <a:t>数值 </a:t>
            </a:r>
            <a:r>
              <a:rPr lang="zh-CN" altLang="en-US" smtClean="0"/>
              <a:t>，由</a:t>
            </a:r>
            <a:r>
              <a:rPr lang="zh-CN" altLang="en-US" dirty="0" smtClean="0"/>
              <a:t>样本回归方程算出的   只是相应总体均数</a:t>
            </a:r>
            <a:r>
              <a:rPr lang="el-GR" altLang="zh-CN" dirty="0" smtClean="0"/>
              <a:t>μ</a:t>
            </a:r>
            <a:r>
              <a:rPr lang="en-US" altLang="zh-CN" baseline="-25000" dirty="0" smtClean="0"/>
              <a:t>Y|X0</a:t>
            </a:r>
            <a:r>
              <a:rPr lang="zh-CN" altLang="en-US" dirty="0" smtClean="0"/>
              <a:t> 的一个点估计。    会因样本</a:t>
            </a:r>
            <a:r>
              <a:rPr lang="zh-CN" altLang="en-US" smtClean="0"/>
              <a:t>而</a:t>
            </a:r>
            <a:r>
              <a:rPr lang="zh-CN" altLang="en-US" smtClean="0"/>
              <a:t>异</a:t>
            </a:r>
            <a:r>
              <a:rPr lang="en-US" altLang="zh-CN" smtClean="0"/>
              <a:t>, </a:t>
            </a:r>
            <a:r>
              <a:rPr lang="zh-CN" altLang="en-US" dirty="0" smtClean="0"/>
              <a:t>存在抽样误差。</a:t>
            </a:r>
          </a:p>
        </p:txBody>
      </p:sp>
      <p:graphicFrame>
        <p:nvGraphicFramePr>
          <p:cNvPr id="90116" name="Object 11"/>
          <p:cNvGraphicFramePr>
            <a:graphicFrameLocks noChangeAspect="1"/>
          </p:cNvGraphicFramePr>
          <p:nvPr/>
        </p:nvGraphicFramePr>
        <p:xfrm>
          <a:off x="6011863" y="3284538"/>
          <a:ext cx="492125" cy="582612"/>
        </p:xfrm>
        <a:graphic>
          <a:graphicData uri="http://schemas.openxmlformats.org/presentationml/2006/ole">
            <mc:AlternateContent xmlns:mc="http://schemas.openxmlformats.org/markup-compatibility/2006">
              <mc:Choice xmlns:v="urn:schemas-microsoft-com:vml" Requires="v">
                <p:oleObj spid="_x0000_s132338" name="公式" r:id="rId3" imgW="123956" imgH="161858" progId="Equation.3">
                  <p:embed/>
                </p:oleObj>
              </mc:Choice>
              <mc:Fallback>
                <p:oleObj name="公式" r:id="rId3" imgW="123956" imgH="161858" progId="Equation.3">
                  <p:embed/>
                  <p:pic>
                    <p:nvPicPr>
                      <p:cNvPr id="90116"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1863" y="3284538"/>
                        <a:ext cx="492125"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0117" name="Object 11"/>
          <p:cNvGraphicFramePr>
            <a:graphicFrameLocks noChangeAspect="1"/>
          </p:cNvGraphicFramePr>
          <p:nvPr/>
        </p:nvGraphicFramePr>
        <p:xfrm>
          <a:off x="6954838" y="2903538"/>
          <a:ext cx="492125" cy="582612"/>
        </p:xfrm>
        <a:graphic>
          <a:graphicData uri="http://schemas.openxmlformats.org/presentationml/2006/ole">
            <mc:AlternateContent xmlns:mc="http://schemas.openxmlformats.org/markup-compatibility/2006">
              <mc:Choice xmlns:v="urn:schemas-microsoft-com:vml" Requires="v">
                <p:oleObj spid="_x0000_s132339" name="公式" r:id="rId5" imgW="123956" imgH="161858" progId="Equation.3">
                  <p:embed/>
                </p:oleObj>
              </mc:Choice>
              <mc:Fallback>
                <p:oleObj name="公式" r:id="rId5" imgW="123956" imgH="161858" progId="Equation.3">
                  <p:embed/>
                  <p:pic>
                    <p:nvPicPr>
                      <p:cNvPr id="90117"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54838" y="2903538"/>
                        <a:ext cx="492125"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7835928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a:xfrm>
            <a:off x="1042988" y="404813"/>
            <a:ext cx="6337300" cy="576262"/>
          </a:xfrm>
        </p:spPr>
        <p:txBody>
          <a:bodyPr/>
          <a:lstStyle/>
          <a:p>
            <a:r>
              <a:rPr lang="zh-CN" altLang="en-US" smtClean="0"/>
              <a:t>线性回归的应用（估计和预测）</a:t>
            </a:r>
          </a:p>
        </p:txBody>
      </p:sp>
      <p:sp>
        <p:nvSpPr>
          <p:cNvPr id="91139" name="内容占位符 2"/>
          <p:cNvSpPr>
            <a:spLocks noGrp="1"/>
          </p:cNvSpPr>
          <p:nvPr>
            <p:ph idx="1"/>
          </p:nvPr>
        </p:nvSpPr>
        <p:spPr/>
        <p:txBody>
          <a:bodyPr/>
          <a:lstStyle/>
          <a:p>
            <a:r>
              <a:rPr lang="zh-CN" altLang="zh-CN" dirty="0" smtClean="0"/>
              <a:t>给定</a:t>
            </a:r>
            <a:r>
              <a:rPr lang="zh-CN" altLang="zh-CN" dirty="0" smtClean="0">
                <a:latin typeface="Times New Roman" panose="02020603050405020304" pitchFamily="18" charset="0"/>
              </a:rPr>
              <a:t>X=</a:t>
            </a:r>
            <a:r>
              <a:rPr lang="zh-CN" altLang="zh-CN" smtClean="0">
                <a:latin typeface="Times New Roman" panose="02020603050405020304" pitchFamily="18" charset="0"/>
              </a:rPr>
              <a:t>X</a:t>
            </a:r>
            <a:r>
              <a:rPr lang="zh-CN" altLang="zh-CN" baseline="-25000" smtClean="0">
                <a:latin typeface="Times New Roman" panose="02020603050405020304" pitchFamily="18" charset="0"/>
              </a:rPr>
              <a:t>P</a:t>
            </a:r>
            <a:r>
              <a:rPr lang="zh-CN" altLang="zh-CN" smtClean="0"/>
              <a:t>时，</a:t>
            </a:r>
            <a:r>
              <a:rPr lang="zh-CN" altLang="zh-CN" smtClean="0">
                <a:latin typeface="Times New Roman" panose="02020603050405020304" pitchFamily="18" charset="0"/>
              </a:rPr>
              <a:t>Y</a:t>
            </a:r>
            <a:r>
              <a:rPr lang="zh-CN" altLang="zh-CN" dirty="0" smtClean="0"/>
              <a:t>的总体均数的点估计值的标准误</a:t>
            </a:r>
          </a:p>
          <a:p>
            <a:endParaRPr lang="en-US" altLang="zh-CN" dirty="0" smtClean="0"/>
          </a:p>
          <a:p>
            <a:endParaRPr lang="en-US" altLang="zh-CN" dirty="0" smtClean="0"/>
          </a:p>
          <a:p>
            <a:endParaRPr lang="en-US" altLang="zh-CN" dirty="0" smtClean="0"/>
          </a:p>
          <a:p>
            <a:endParaRPr lang="en-US" altLang="zh-CN" dirty="0" smtClean="0"/>
          </a:p>
          <a:p>
            <a:r>
              <a:rPr lang="zh-CN" altLang="en-US" dirty="0" smtClean="0"/>
              <a:t>给定</a:t>
            </a:r>
            <a:r>
              <a:rPr lang="en-US" altLang="zh-CN" smtClean="0"/>
              <a:t>X=x</a:t>
            </a:r>
            <a:r>
              <a:rPr lang="en-US" altLang="zh-CN" baseline="-25000" smtClean="0"/>
              <a:t>0</a:t>
            </a:r>
            <a:r>
              <a:rPr lang="zh-CN" altLang="en-US" smtClean="0"/>
              <a:t> </a:t>
            </a:r>
            <a:r>
              <a:rPr lang="zh-CN" altLang="en-US" smtClean="0"/>
              <a:t>时，总体</a:t>
            </a:r>
            <a:r>
              <a:rPr lang="zh-CN" altLang="en-US" dirty="0" smtClean="0"/>
              <a:t>均数</a:t>
            </a:r>
            <a:r>
              <a:rPr lang="el-GR" altLang="zh-CN" dirty="0" smtClean="0"/>
              <a:t>μ</a:t>
            </a:r>
            <a:r>
              <a:rPr lang="en-US" altLang="zh-CN" baseline="-25000" dirty="0" smtClean="0"/>
              <a:t>Y|X0</a:t>
            </a:r>
            <a:r>
              <a:rPr lang="zh-CN" altLang="en-US" dirty="0" smtClean="0"/>
              <a:t>的</a:t>
            </a:r>
            <a:r>
              <a:rPr lang="en-US" altLang="zh-CN" dirty="0" smtClean="0"/>
              <a:t>(1-</a:t>
            </a:r>
            <a:r>
              <a:rPr lang="el-GR" altLang="zh-CN" dirty="0" smtClean="0"/>
              <a:t>α</a:t>
            </a:r>
            <a:r>
              <a:rPr lang="en-US" altLang="zh-CN" dirty="0" smtClean="0"/>
              <a:t>)</a:t>
            </a:r>
            <a:r>
              <a:rPr lang="zh-CN" altLang="en-US" dirty="0" smtClean="0"/>
              <a:t>可信区间为</a:t>
            </a:r>
          </a:p>
        </p:txBody>
      </p:sp>
      <p:graphicFrame>
        <p:nvGraphicFramePr>
          <p:cNvPr id="91140" name="Object 4"/>
          <p:cNvGraphicFramePr>
            <a:graphicFrameLocks noChangeAspect="1"/>
          </p:cNvGraphicFramePr>
          <p:nvPr/>
        </p:nvGraphicFramePr>
        <p:xfrm>
          <a:off x="1619250" y="2276475"/>
          <a:ext cx="5616575" cy="1584325"/>
        </p:xfrm>
        <a:graphic>
          <a:graphicData uri="http://schemas.openxmlformats.org/presentationml/2006/ole">
            <mc:AlternateContent xmlns:mc="http://schemas.openxmlformats.org/markup-compatibility/2006">
              <mc:Choice xmlns:v="urn:schemas-microsoft-com:vml" Requires="v">
                <p:oleObj spid="_x0000_s133362" r:id="rId3" imgW="1816100" imgH="533400" progId="Equation.DSMT4">
                  <p:embed/>
                </p:oleObj>
              </mc:Choice>
              <mc:Fallback>
                <p:oleObj r:id="rId3" imgW="1816100" imgH="533400" progId="Equation.DSMT4">
                  <p:embed/>
                  <p:pic>
                    <p:nvPicPr>
                      <p:cNvPr id="9114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9250" y="2276475"/>
                        <a:ext cx="5616575"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1141" name="Object 3"/>
          <p:cNvGraphicFramePr>
            <a:graphicFrameLocks noChangeAspect="1"/>
          </p:cNvGraphicFramePr>
          <p:nvPr/>
        </p:nvGraphicFramePr>
        <p:xfrm>
          <a:off x="2484438" y="4652963"/>
          <a:ext cx="4103687" cy="1295400"/>
        </p:xfrm>
        <a:graphic>
          <a:graphicData uri="http://schemas.openxmlformats.org/presentationml/2006/ole">
            <mc:AlternateContent xmlns:mc="http://schemas.openxmlformats.org/markup-compatibility/2006">
              <mc:Choice xmlns:v="urn:schemas-microsoft-com:vml" Requires="v">
                <p:oleObj spid="_x0000_s133363" r:id="rId5" imgW="749300" imgH="292100" progId="Equation.DSMT4">
                  <p:embed/>
                </p:oleObj>
              </mc:Choice>
              <mc:Fallback>
                <p:oleObj r:id="rId5" imgW="749300" imgH="292100" progId="Equation.DSMT4">
                  <p:embed/>
                  <p:pic>
                    <p:nvPicPr>
                      <p:cNvPr id="91141"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438" y="4652963"/>
                        <a:ext cx="4103687"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4703677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zh-CN" altLang="en-US" smtClean="0"/>
              <a:t>显著性检验的意义</a:t>
            </a:r>
          </a:p>
        </p:txBody>
      </p:sp>
      <p:sp>
        <p:nvSpPr>
          <p:cNvPr id="52227" name="内容占位符 2"/>
          <p:cNvSpPr>
            <a:spLocks noGrp="1"/>
          </p:cNvSpPr>
          <p:nvPr>
            <p:ph idx="1"/>
          </p:nvPr>
        </p:nvSpPr>
        <p:spPr>
          <a:xfrm>
            <a:off x="323850" y="1412875"/>
            <a:ext cx="8712200" cy="4464050"/>
          </a:xfrm>
        </p:spPr>
        <p:txBody>
          <a:bodyPr/>
          <a:lstStyle/>
          <a:p>
            <a:r>
              <a:rPr lang="zh-CN" altLang="en-US" sz="2400" dirty="0" smtClean="0"/>
              <a:t>对两个样本进行比较</a:t>
            </a:r>
            <a:r>
              <a:rPr lang="zh-CN" altLang="en-US" sz="2400" smtClean="0"/>
              <a:t>时 </a:t>
            </a:r>
            <a:r>
              <a:rPr lang="zh-CN" altLang="en-US" sz="2400" smtClean="0"/>
              <a:t>，必须</a:t>
            </a:r>
            <a:r>
              <a:rPr lang="zh-CN" altLang="en-US" sz="2400" dirty="0" smtClean="0"/>
              <a:t>判断样本间差异是抽样误差</a:t>
            </a:r>
            <a:r>
              <a:rPr lang="zh-CN" altLang="en-US" sz="2400" smtClean="0"/>
              <a:t>造成</a:t>
            </a:r>
            <a:r>
              <a:rPr lang="zh-CN" altLang="en-US" sz="2400" smtClean="0"/>
              <a:t>的，还是</a:t>
            </a:r>
            <a:r>
              <a:rPr lang="zh-CN" altLang="en-US" sz="2400" dirty="0" smtClean="0"/>
              <a:t>本质不同引起的。如何区分两类性质的差异？怎样通过样本来推断总体？这正是显著性检验要解决的问题。</a:t>
            </a:r>
            <a:endParaRPr lang="en-US" altLang="zh-CN" sz="2400" dirty="0" smtClean="0"/>
          </a:p>
          <a:p>
            <a:r>
              <a:rPr lang="zh-CN" altLang="en-US" sz="2400" dirty="0" smtClean="0"/>
              <a:t>两个总体间的差异如何比较？</a:t>
            </a:r>
            <a:endParaRPr lang="en-US" altLang="zh-CN" sz="2400" dirty="0" smtClean="0"/>
          </a:p>
          <a:p>
            <a:pPr lvl="1"/>
            <a:r>
              <a:rPr lang="zh-CN" altLang="en-US" sz="2000" dirty="0" smtClean="0"/>
              <a:t>研究</a:t>
            </a:r>
            <a:r>
              <a:rPr lang="zh-CN" altLang="en-US" sz="2000" smtClean="0"/>
              <a:t>整个</a:t>
            </a:r>
            <a:r>
              <a:rPr lang="zh-CN" altLang="en-US" sz="2000" smtClean="0"/>
              <a:t>总体，即</a:t>
            </a:r>
            <a:r>
              <a:rPr lang="zh-CN" altLang="en-US" sz="2000" dirty="0" smtClean="0"/>
              <a:t>由总体中的所有个体数据计算出总体参数进行比较。这种研究整个总体的方法是很</a:t>
            </a:r>
            <a:r>
              <a:rPr lang="zh-CN" altLang="en-US" sz="2000" smtClean="0"/>
              <a:t>准确</a:t>
            </a:r>
            <a:r>
              <a:rPr lang="zh-CN" altLang="en-US" sz="2000" smtClean="0"/>
              <a:t>的，但</a:t>
            </a:r>
            <a:r>
              <a:rPr lang="zh-CN" altLang="en-US" sz="2000" dirty="0" smtClean="0"/>
              <a:t>常常是不可能进行的。</a:t>
            </a:r>
            <a:endParaRPr lang="en-US" altLang="zh-CN" sz="2000" dirty="0" smtClean="0"/>
          </a:p>
          <a:p>
            <a:pPr lvl="1"/>
            <a:r>
              <a:rPr lang="zh-CN" altLang="en-US" sz="2000" smtClean="0"/>
              <a:t>研究</a:t>
            </a:r>
            <a:r>
              <a:rPr lang="zh-CN" altLang="en-US" sz="2000" smtClean="0"/>
              <a:t>样本，通过</a:t>
            </a:r>
            <a:r>
              <a:rPr lang="zh-CN" altLang="en-US" sz="2000" dirty="0" smtClean="0"/>
              <a:t>样本研究其所代表的总体。常用的方法是通过样本平均值进行推断。</a:t>
            </a:r>
            <a:endParaRPr lang="en-US" altLang="zh-CN" sz="2000" dirty="0" smtClean="0"/>
          </a:p>
          <a:p>
            <a:pPr lvl="2"/>
            <a:r>
              <a:rPr lang="zh-CN" altLang="en-US" sz="1600" dirty="0" smtClean="0"/>
              <a:t>例如：设长白猪经产母猪产仔数的总体平均数</a:t>
            </a:r>
            <a:r>
              <a:rPr lang="zh-CN" altLang="en-US" sz="1600" smtClean="0"/>
              <a:t>为     </a:t>
            </a:r>
            <a:r>
              <a:rPr lang="zh-CN" altLang="en-US" sz="1600" smtClean="0"/>
              <a:t>， </a:t>
            </a:r>
            <a:r>
              <a:rPr lang="zh-CN" altLang="en-US" sz="1600" dirty="0" smtClean="0"/>
              <a:t>大白猪经产母猪产仔数的总体平均数</a:t>
            </a:r>
            <a:r>
              <a:rPr lang="zh-CN" altLang="en-US" sz="1600" smtClean="0"/>
              <a:t>为     </a:t>
            </a:r>
            <a:r>
              <a:rPr lang="zh-CN" altLang="en-US" sz="1600" smtClean="0"/>
              <a:t>，试 </a:t>
            </a:r>
            <a:r>
              <a:rPr lang="zh-CN" altLang="en-US" sz="1600" dirty="0" smtClean="0"/>
              <a:t>验研究</a:t>
            </a:r>
            <a:r>
              <a:rPr lang="zh-CN" altLang="en-US" sz="1600" smtClean="0"/>
              <a:t>的</a:t>
            </a:r>
            <a:r>
              <a:rPr lang="zh-CN" altLang="en-US" sz="1600" smtClean="0"/>
              <a:t>目的，就是</a:t>
            </a:r>
            <a:r>
              <a:rPr lang="zh-CN" altLang="en-US" sz="1600" dirty="0" smtClean="0"/>
              <a:t>要给    、    是否相同 做出推断。由于总体平均数   、  </a:t>
            </a:r>
            <a:r>
              <a:rPr lang="zh-CN" altLang="en-US" sz="1600" smtClean="0"/>
              <a:t>未知 </a:t>
            </a:r>
            <a:r>
              <a:rPr lang="zh-CN" altLang="en-US" sz="1600" smtClean="0"/>
              <a:t>，在</a:t>
            </a:r>
            <a:r>
              <a:rPr lang="zh-CN" altLang="en-US" sz="1600" dirty="0" smtClean="0"/>
              <a:t>进行显著性检验时只能以样本平均数    、  作为</a:t>
            </a:r>
            <a:r>
              <a:rPr lang="zh-CN" altLang="en-US" sz="1600" smtClean="0"/>
              <a:t>检验</a:t>
            </a:r>
            <a:r>
              <a:rPr lang="zh-CN" altLang="en-US" sz="1600" smtClean="0"/>
              <a:t>对象，更</a:t>
            </a:r>
            <a:r>
              <a:rPr lang="zh-CN" altLang="en-US" sz="1600" dirty="0" smtClean="0"/>
              <a:t>确切</a:t>
            </a:r>
            <a:r>
              <a:rPr lang="zh-CN" altLang="en-US" sz="1600" smtClean="0"/>
              <a:t>地</a:t>
            </a:r>
            <a:r>
              <a:rPr lang="zh-CN" altLang="en-US" sz="1600" smtClean="0"/>
              <a:t>说，是</a:t>
            </a:r>
            <a:r>
              <a:rPr lang="zh-CN" altLang="en-US" sz="1600" dirty="0" smtClean="0"/>
              <a:t>以（    </a:t>
            </a:r>
            <a:r>
              <a:rPr lang="en-US" altLang="zh-CN" sz="1600" dirty="0" smtClean="0"/>
              <a:t>-     </a:t>
            </a:r>
            <a:r>
              <a:rPr lang="zh-CN" altLang="en-US" sz="1600" dirty="0" smtClean="0"/>
              <a:t>）作为检验对象。</a:t>
            </a:r>
          </a:p>
          <a:p>
            <a:pPr lvl="2"/>
            <a:endParaRPr lang="zh-CN" altLang="en-US" sz="1600" dirty="0" smtClean="0"/>
          </a:p>
          <a:p>
            <a:endParaRPr lang="zh-CN" altLang="en-US" sz="2400" dirty="0" smtClean="0"/>
          </a:p>
          <a:p>
            <a:endParaRPr lang="zh-CN" altLang="en-US" sz="2400" dirty="0" smtClean="0"/>
          </a:p>
        </p:txBody>
      </p:sp>
      <p:graphicFrame>
        <p:nvGraphicFramePr>
          <p:cNvPr id="52228" name="Object 7"/>
          <p:cNvGraphicFramePr>
            <a:graphicFrameLocks noChangeAspect="1"/>
          </p:cNvGraphicFramePr>
          <p:nvPr/>
        </p:nvGraphicFramePr>
        <p:xfrm>
          <a:off x="5940425" y="4221163"/>
          <a:ext cx="358775" cy="458787"/>
        </p:xfrm>
        <a:graphic>
          <a:graphicData uri="http://schemas.openxmlformats.org/presentationml/2006/ole">
            <mc:AlternateContent xmlns:mc="http://schemas.openxmlformats.org/markup-compatibility/2006">
              <mc:Choice xmlns:v="urn:schemas-microsoft-com:vml" Requires="v">
                <p:oleObj spid="_x0000_s156008" name="公式" r:id="rId4" imgW="95213" imgH="142795" progId="Equation.3">
                  <p:embed/>
                </p:oleObj>
              </mc:Choice>
              <mc:Fallback>
                <p:oleObj name="公式" r:id="rId4" imgW="95213" imgH="142795" progId="Equation.3">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425" y="4221163"/>
                        <a:ext cx="3587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29" name="Object 8"/>
          <p:cNvGraphicFramePr>
            <a:graphicFrameLocks noChangeAspect="1"/>
          </p:cNvGraphicFramePr>
          <p:nvPr/>
        </p:nvGraphicFramePr>
        <p:xfrm>
          <a:off x="2908300" y="4484688"/>
          <a:ext cx="368300" cy="457200"/>
        </p:xfrm>
        <a:graphic>
          <a:graphicData uri="http://schemas.openxmlformats.org/presentationml/2006/ole">
            <mc:AlternateContent xmlns:mc="http://schemas.openxmlformats.org/markup-compatibility/2006">
              <mc:Choice xmlns:v="urn:schemas-microsoft-com:vml" Requires="v">
                <p:oleObj spid="_x0000_s156009" name="公式" r:id="rId6" imgW="104913" imgH="142795" progId="Equation.3">
                  <p:embed/>
                </p:oleObj>
              </mc:Choice>
              <mc:Fallback>
                <p:oleObj name="公式" r:id="rId6" imgW="104913" imgH="142795"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08300" y="4484688"/>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0" name="Object 7"/>
          <p:cNvGraphicFramePr>
            <a:graphicFrameLocks noChangeAspect="1"/>
          </p:cNvGraphicFramePr>
          <p:nvPr/>
        </p:nvGraphicFramePr>
        <p:xfrm>
          <a:off x="5859463" y="4449763"/>
          <a:ext cx="358775" cy="458787"/>
        </p:xfrm>
        <a:graphic>
          <a:graphicData uri="http://schemas.openxmlformats.org/presentationml/2006/ole">
            <mc:AlternateContent xmlns:mc="http://schemas.openxmlformats.org/markup-compatibility/2006">
              <mc:Choice xmlns:v="urn:schemas-microsoft-com:vml" Requires="v">
                <p:oleObj spid="_x0000_s156010" name="公式" r:id="rId8" imgW="95213" imgH="142795" progId="Equation.3">
                  <p:embed/>
                </p:oleObj>
              </mc:Choice>
              <mc:Fallback>
                <p:oleObj name="公式" r:id="rId8" imgW="95213" imgH="142795" progId="Equation.3">
                  <p:embed/>
                  <p:pic>
                    <p:nvPicPr>
                      <p:cNvPr id="0" name="Object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59463" y="4449763"/>
                        <a:ext cx="3587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1" name="Object 8"/>
          <p:cNvGraphicFramePr>
            <a:graphicFrameLocks noChangeAspect="1"/>
          </p:cNvGraphicFramePr>
          <p:nvPr/>
        </p:nvGraphicFramePr>
        <p:xfrm>
          <a:off x="6219825" y="4464050"/>
          <a:ext cx="368300" cy="457200"/>
        </p:xfrm>
        <a:graphic>
          <a:graphicData uri="http://schemas.openxmlformats.org/presentationml/2006/ole">
            <mc:AlternateContent xmlns:mc="http://schemas.openxmlformats.org/markup-compatibility/2006">
              <mc:Choice xmlns:v="urn:schemas-microsoft-com:vml" Requires="v">
                <p:oleObj spid="_x0000_s156011" name="公式" r:id="rId10" imgW="104913" imgH="142795" progId="Equation.3">
                  <p:embed/>
                </p:oleObj>
              </mc:Choice>
              <mc:Fallback>
                <p:oleObj name="公式" r:id="rId10" imgW="104913" imgH="142795" progId="Equation.3">
                  <p:embed/>
                  <p:pic>
                    <p:nvPicPr>
                      <p:cNvPr id="0" name="Object 8"/>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19825" y="4464050"/>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2" name="Object 7"/>
          <p:cNvGraphicFramePr>
            <a:graphicFrameLocks noChangeAspect="1"/>
          </p:cNvGraphicFramePr>
          <p:nvPr/>
        </p:nvGraphicFramePr>
        <p:xfrm>
          <a:off x="2651125" y="4760913"/>
          <a:ext cx="292100" cy="373062"/>
        </p:xfrm>
        <a:graphic>
          <a:graphicData uri="http://schemas.openxmlformats.org/presentationml/2006/ole">
            <mc:AlternateContent xmlns:mc="http://schemas.openxmlformats.org/markup-compatibility/2006">
              <mc:Choice xmlns:v="urn:schemas-microsoft-com:vml" Requires="v">
                <p:oleObj spid="_x0000_s156012" name="公式" r:id="rId12" imgW="95213" imgH="142795" progId="Equation.3">
                  <p:embed/>
                </p:oleObj>
              </mc:Choice>
              <mc:Fallback>
                <p:oleObj name="公式" r:id="rId12" imgW="95213" imgH="142795" progId="Equation.3">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651125" y="4760913"/>
                        <a:ext cx="292100"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3" name="Object 8"/>
          <p:cNvGraphicFramePr>
            <a:graphicFrameLocks noChangeAspect="1"/>
          </p:cNvGraphicFramePr>
          <p:nvPr/>
        </p:nvGraphicFramePr>
        <p:xfrm>
          <a:off x="2987675" y="4818063"/>
          <a:ext cx="231775" cy="287337"/>
        </p:xfrm>
        <a:graphic>
          <a:graphicData uri="http://schemas.openxmlformats.org/presentationml/2006/ole">
            <mc:AlternateContent xmlns:mc="http://schemas.openxmlformats.org/markup-compatibility/2006">
              <mc:Choice xmlns:v="urn:schemas-microsoft-com:vml" Requires="v">
                <p:oleObj spid="_x0000_s156013" name="公式" r:id="rId14" imgW="104913" imgH="142795" progId="Equation.3">
                  <p:embed/>
                </p:oleObj>
              </mc:Choice>
              <mc:Fallback>
                <p:oleObj name="公式" r:id="rId14" imgW="104913" imgH="142795" progId="Equation.3">
                  <p:embed/>
                  <p:pic>
                    <p:nvPicPr>
                      <p:cNvPr id="0"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87675" y="4818063"/>
                        <a:ext cx="231775"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4" name="Object 4"/>
          <p:cNvGraphicFramePr>
            <a:graphicFrameLocks noChangeAspect="1"/>
          </p:cNvGraphicFramePr>
          <p:nvPr/>
        </p:nvGraphicFramePr>
        <p:xfrm>
          <a:off x="3903663" y="5048250"/>
          <a:ext cx="257175" cy="360363"/>
        </p:xfrm>
        <a:graphic>
          <a:graphicData uri="http://schemas.openxmlformats.org/presentationml/2006/ole">
            <mc:AlternateContent xmlns:mc="http://schemas.openxmlformats.org/markup-compatibility/2006">
              <mc:Choice xmlns:v="urn:schemas-microsoft-com:vml" Requires="v">
                <p:oleObj spid="_x0000_s156014" name="公式" r:id="rId16" imgW="76170" imgH="142795" progId="Equation.3">
                  <p:embed/>
                </p:oleObj>
              </mc:Choice>
              <mc:Fallback>
                <p:oleObj name="公式" r:id="rId16" imgW="76170" imgH="142795" progId="Equation.3">
                  <p:embed/>
                  <p:pic>
                    <p:nvPicPr>
                      <p:cNvPr id="0" name="Object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903663" y="5048250"/>
                        <a:ext cx="257175" cy="3603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5" name="Object 6"/>
          <p:cNvGraphicFramePr>
            <a:graphicFrameLocks noChangeAspect="1"/>
          </p:cNvGraphicFramePr>
          <p:nvPr/>
        </p:nvGraphicFramePr>
        <p:xfrm>
          <a:off x="4257675" y="5035550"/>
          <a:ext cx="277813" cy="361950"/>
        </p:xfrm>
        <a:graphic>
          <a:graphicData uri="http://schemas.openxmlformats.org/presentationml/2006/ole">
            <mc:AlternateContent xmlns:mc="http://schemas.openxmlformats.org/markup-compatibility/2006">
              <mc:Choice xmlns:v="urn:schemas-microsoft-com:vml" Requires="v">
                <p:oleObj spid="_x0000_s156015" name="公式" r:id="rId18" imgW="95213" imgH="142795" progId="Equation.3">
                  <p:embed/>
                </p:oleObj>
              </mc:Choice>
              <mc:Fallback>
                <p:oleObj name="公式" r:id="rId18" imgW="95213" imgH="142795" progId="Equation.3">
                  <p:embed/>
                  <p:pic>
                    <p:nvPicPr>
                      <p:cNvPr id="0" name="Object 6"/>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257675" y="5035550"/>
                        <a:ext cx="277813"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2236" name="Object 4"/>
          <p:cNvGraphicFramePr>
            <a:graphicFrameLocks noChangeAspect="1"/>
          </p:cNvGraphicFramePr>
          <p:nvPr/>
        </p:nvGraphicFramePr>
        <p:xfrm>
          <a:off x="7326313" y="4786313"/>
          <a:ext cx="257175" cy="361950"/>
        </p:xfrm>
        <a:graphic>
          <a:graphicData uri="http://schemas.openxmlformats.org/presentationml/2006/ole">
            <mc:AlternateContent xmlns:mc="http://schemas.openxmlformats.org/markup-compatibility/2006">
              <mc:Choice xmlns:v="urn:schemas-microsoft-com:vml" Requires="v">
                <p:oleObj spid="_x0000_s156016" name="公式" r:id="rId20" imgW="76170" imgH="142795" progId="Equation.3">
                  <p:embed/>
                </p:oleObj>
              </mc:Choice>
              <mc:Fallback>
                <p:oleObj name="公式" r:id="rId20" imgW="76170" imgH="142795" progId="Equation.3">
                  <p:embed/>
                  <p:pic>
                    <p:nvPicPr>
                      <p:cNvPr id="0" name="Object 4"/>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326313" y="4786313"/>
                        <a:ext cx="257175" cy="36195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37" name="Object 6"/>
          <p:cNvGraphicFramePr>
            <a:graphicFrameLocks noChangeAspect="1"/>
          </p:cNvGraphicFramePr>
          <p:nvPr/>
        </p:nvGraphicFramePr>
        <p:xfrm>
          <a:off x="7673975" y="4786313"/>
          <a:ext cx="276225" cy="361950"/>
        </p:xfrm>
        <a:graphic>
          <a:graphicData uri="http://schemas.openxmlformats.org/presentationml/2006/ole">
            <mc:AlternateContent xmlns:mc="http://schemas.openxmlformats.org/markup-compatibility/2006">
              <mc:Choice xmlns:v="urn:schemas-microsoft-com:vml" Requires="v">
                <p:oleObj spid="_x0000_s156017" name="公式" r:id="rId22" imgW="95213" imgH="142795" progId="Equation.3">
                  <p:embed/>
                </p:oleObj>
              </mc:Choice>
              <mc:Fallback>
                <p:oleObj name="公式" r:id="rId22" imgW="95213" imgH="142795" progId="Equation.3">
                  <p:embed/>
                  <p:pic>
                    <p:nvPicPr>
                      <p:cNvPr id="0" name="Object 6"/>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673975" y="4786313"/>
                        <a:ext cx="2762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a:xfrm>
            <a:off x="1042988" y="404813"/>
            <a:ext cx="6337300" cy="576262"/>
          </a:xfrm>
        </p:spPr>
        <p:txBody>
          <a:bodyPr/>
          <a:lstStyle/>
          <a:p>
            <a:r>
              <a:rPr lang="zh-CN" altLang="en-US" smtClean="0"/>
              <a:t>线性回归的应用（估计和预测）</a:t>
            </a:r>
          </a:p>
        </p:txBody>
      </p:sp>
      <p:sp>
        <p:nvSpPr>
          <p:cNvPr id="92163" name="内容占位符 2"/>
          <p:cNvSpPr>
            <a:spLocks noGrp="1"/>
          </p:cNvSpPr>
          <p:nvPr>
            <p:ph idx="1"/>
          </p:nvPr>
        </p:nvSpPr>
        <p:spPr/>
        <p:txBody>
          <a:bodyPr/>
          <a:lstStyle/>
          <a:p>
            <a:r>
              <a:rPr lang="zh-CN" altLang="zh-CN" dirty="0" smtClean="0"/>
              <a:t>给定某一</a:t>
            </a:r>
            <a:r>
              <a:rPr lang="zh-CN" altLang="zh-CN" i="1" dirty="0" smtClean="0">
                <a:latin typeface="Times New Roman" panose="02020603050405020304" pitchFamily="18" charset="0"/>
              </a:rPr>
              <a:t>X</a:t>
            </a:r>
            <a:r>
              <a:rPr lang="zh-CN" altLang="zh-CN" dirty="0" smtClean="0">
                <a:latin typeface="Times New Roman" panose="02020603050405020304" pitchFamily="18" charset="0"/>
              </a:rPr>
              <a:t>值时所对应的总体均数的置信区间。当同时考虑</a:t>
            </a:r>
            <a:r>
              <a:rPr lang="zh-CN" altLang="zh-CN" i="1" dirty="0" smtClean="0">
                <a:latin typeface="Times New Roman" panose="02020603050405020304" pitchFamily="18" charset="0"/>
              </a:rPr>
              <a:t>X</a:t>
            </a:r>
            <a:r>
              <a:rPr lang="zh-CN" altLang="zh-CN" dirty="0" smtClean="0"/>
              <a:t>的所有可能</a:t>
            </a:r>
            <a:r>
              <a:rPr lang="zh-CN" altLang="zh-CN" smtClean="0"/>
              <a:t>取值</a:t>
            </a:r>
            <a:r>
              <a:rPr lang="zh-CN" altLang="zh-CN" smtClean="0"/>
              <a:t>时，总体</a:t>
            </a:r>
            <a:r>
              <a:rPr lang="zh-CN" altLang="zh-CN" dirty="0" smtClean="0"/>
              <a:t>均数的点估计就是根据样本算得的回归直线 </a:t>
            </a:r>
          </a:p>
          <a:p>
            <a:endParaRPr lang="en-US" altLang="zh-CN" dirty="0" smtClean="0"/>
          </a:p>
          <a:p>
            <a:endParaRPr lang="en-US" altLang="zh-CN" dirty="0" smtClean="0"/>
          </a:p>
          <a:p>
            <a:r>
              <a:rPr lang="zh-CN" altLang="zh-CN" dirty="0" smtClean="0"/>
              <a:t>的（</a:t>
            </a:r>
            <a:r>
              <a:rPr lang="zh-CN" altLang="zh-CN" dirty="0" smtClean="0">
                <a:latin typeface="Times New Roman" panose="02020603050405020304" pitchFamily="18" charset="0"/>
              </a:rPr>
              <a:t>1-</a:t>
            </a:r>
            <a:r>
              <a:rPr lang="zh-CN" altLang="zh-CN" i="1" dirty="0" smtClean="0">
                <a:latin typeface="Times New Roman" panose="02020603050405020304" pitchFamily="18" charset="0"/>
              </a:rPr>
              <a:t>α</a:t>
            </a:r>
            <a:r>
              <a:rPr lang="zh-CN" altLang="zh-CN" dirty="0" smtClean="0"/>
              <a:t>）置信区间的上下限连起来形成一个弧形</a:t>
            </a:r>
            <a:r>
              <a:rPr lang="zh-CN" altLang="zh-CN" smtClean="0"/>
              <a:t>区</a:t>
            </a:r>
            <a:r>
              <a:rPr lang="zh-CN" altLang="zh-CN" smtClean="0"/>
              <a:t>带，称为</a:t>
            </a:r>
            <a:r>
              <a:rPr lang="zh-CN" altLang="zh-CN" dirty="0" smtClean="0"/>
              <a:t>回归直线的</a:t>
            </a:r>
            <a:r>
              <a:rPr lang="zh-CN" altLang="zh-CN" dirty="0" smtClean="0">
                <a:latin typeface="Times New Roman" panose="02020603050405020304" pitchFamily="18" charset="0"/>
              </a:rPr>
              <a:t>（1-</a:t>
            </a:r>
            <a:r>
              <a:rPr lang="zh-CN" altLang="zh-CN" i="1" dirty="0" smtClean="0">
                <a:latin typeface="Times New Roman" panose="02020603050405020304" pitchFamily="18" charset="0"/>
              </a:rPr>
              <a:t>α</a:t>
            </a:r>
            <a:r>
              <a:rPr lang="zh-CN" altLang="zh-CN" dirty="0" smtClean="0">
                <a:latin typeface="Times New Roman" panose="02020603050405020304" pitchFamily="18" charset="0"/>
              </a:rPr>
              <a:t>）置信带（confidence band）</a:t>
            </a:r>
            <a:r>
              <a:rPr lang="zh-CN" altLang="zh-CN" smtClean="0">
                <a:latin typeface="Times New Roman" panose="02020603050405020304" pitchFamily="18" charset="0"/>
              </a:rPr>
              <a:t>。</a:t>
            </a:r>
            <a:r>
              <a:rPr lang="zh-CN" altLang="zh-CN" smtClean="0">
                <a:latin typeface="Times New Roman" panose="02020603050405020304" pitchFamily="18" charset="0"/>
              </a:rPr>
              <a:t>同样</a:t>
            </a:r>
            <a:r>
              <a:rPr lang="zh-CN" altLang="zh-CN" smtClean="0"/>
              <a:t>，因为</a:t>
            </a:r>
            <a:r>
              <a:rPr lang="zh-CN" altLang="zh-CN" dirty="0" smtClean="0"/>
              <a:t>其标准误是</a:t>
            </a:r>
            <a:r>
              <a:rPr lang="zh-CN" altLang="zh-CN" i="1" dirty="0" smtClean="0">
                <a:latin typeface="Times New Roman" panose="02020603050405020304" pitchFamily="18" charset="0"/>
              </a:rPr>
              <a:t>X</a:t>
            </a:r>
            <a:r>
              <a:rPr lang="zh-CN" altLang="zh-CN" smtClean="0"/>
              <a:t>的</a:t>
            </a:r>
            <a:r>
              <a:rPr lang="zh-CN" altLang="zh-CN" smtClean="0"/>
              <a:t>函数，所以</a:t>
            </a:r>
            <a:r>
              <a:rPr lang="zh-CN" altLang="zh-CN" dirty="0" smtClean="0"/>
              <a:t>在均数（      ）点处置信带</a:t>
            </a:r>
            <a:r>
              <a:rPr lang="zh-CN" altLang="zh-CN" smtClean="0"/>
              <a:t>宽度</a:t>
            </a:r>
            <a:r>
              <a:rPr lang="zh-CN" altLang="zh-CN" smtClean="0"/>
              <a:t>最小，越</a:t>
            </a:r>
            <a:r>
              <a:rPr lang="zh-CN" altLang="zh-CN" dirty="0" smtClean="0"/>
              <a:t>远离该</a:t>
            </a:r>
            <a:r>
              <a:rPr lang="zh-CN" altLang="zh-CN" smtClean="0"/>
              <a:t>均数</a:t>
            </a:r>
            <a:r>
              <a:rPr lang="zh-CN" altLang="zh-CN" smtClean="0"/>
              <a:t>点，置信</a:t>
            </a:r>
            <a:r>
              <a:rPr lang="zh-CN" altLang="zh-CN" dirty="0" smtClean="0"/>
              <a:t>带宽度越大。  </a:t>
            </a:r>
          </a:p>
          <a:p>
            <a:endParaRPr lang="zh-CN" altLang="en-US" dirty="0" smtClean="0"/>
          </a:p>
        </p:txBody>
      </p:sp>
      <p:graphicFrame>
        <p:nvGraphicFramePr>
          <p:cNvPr id="92164" name="Object 4"/>
          <p:cNvGraphicFramePr>
            <a:graphicFrameLocks noChangeAspect="1"/>
          </p:cNvGraphicFramePr>
          <p:nvPr/>
        </p:nvGraphicFramePr>
        <p:xfrm>
          <a:off x="2771775" y="2997200"/>
          <a:ext cx="1800225" cy="544513"/>
        </p:xfrm>
        <a:graphic>
          <a:graphicData uri="http://schemas.openxmlformats.org/presentationml/2006/ole">
            <mc:AlternateContent xmlns:mc="http://schemas.openxmlformats.org/markup-compatibility/2006">
              <mc:Choice xmlns:v="urn:schemas-microsoft-com:vml" Requires="v">
                <p:oleObj spid="_x0000_s134386" r:id="rId3" imgW="724214" imgH="215994" progId="Equation.DSMT4">
                  <p:embed/>
                </p:oleObj>
              </mc:Choice>
              <mc:Fallback>
                <p:oleObj r:id="rId3" imgW="724214" imgH="215994" progId="Equation.DSMT4">
                  <p:embed/>
                  <p:pic>
                    <p:nvPicPr>
                      <p:cNvPr id="9216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2997200"/>
                        <a:ext cx="1800225" cy="54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2165" name="Object 6"/>
          <p:cNvGraphicFramePr>
            <a:graphicFrameLocks noChangeAspect="1"/>
          </p:cNvGraphicFramePr>
          <p:nvPr/>
        </p:nvGraphicFramePr>
        <p:xfrm>
          <a:off x="4203700" y="5227638"/>
          <a:ext cx="649288" cy="433387"/>
        </p:xfrm>
        <a:graphic>
          <a:graphicData uri="http://schemas.openxmlformats.org/presentationml/2006/ole">
            <mc:AlternateContent xmlns:mc="http://schemas.openxmlformats.org/markup-compatibility/2006">
              <mc:Choice xmlns:v="urn:schemas-microsoft-com:vml" Requires="v">
                <p:oleObj spid="_x0000_s134387" r:id="rId5" imgW="343198" imgH="228799" progId="Equation.DSMT4">
                  <p:embed/>
                </p:oleObj>
              </mc:Choice>
              <mc:Fallback>
                <p:oleObj r:id="rId5" imgW="343198" imgH="228799" progId="Equation.DSMT4">
                  <p:embed/>
                  <p:pic>
                    <p:nvPicPr>
                      <p:cNvPr id="92165"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03700" y="5227638"/>
                        <a:ext cx="649288"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737618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a:xfrm>
            <a:off x="1042988" y="404813"/>
            <a:ext cx="6192837" cy="576262"/>
          </a:xfrm>
        </p:spPr>
        <p:txBody>
          <a:bodyPr/>
          <a:lstStyle/>
          <a:p>
            <a:r>
              <a:rPr lang="zh-CN" altLang="en-US" smtClean="0"/>
              <a:t>线性回归的应用（估计和预测）</a:t>
            </a:r>
          </a:p>
        </p:txBody>
      </p:sp>
      <p:sp>
        <p:nvSpPr>
          <p:cNvPr id="93187" name="内容占位符 2"/>
          <p:cNvSpPr>
            <a:spLocks noGrp="1"/>
          </p:cNvSpPr>
          <p:nvPr>
            <p:ph idx="1"/>
          </p:nvPr>
        </p:nvSpPr>
        <p:spPr>
          <a:xfrm>
            <a:off x="250825" y="1341438"/>
            <a:ext cx="8642350" cy="4535487"/>
          </a:xfrm>
        </p:spPr>
        <p:txBody>
          <a:bodyPr/>
          <a:lstStyle/>
          <a:p>
            <a:pPr eaLnBrk="1" hangingPunct="1">
              <a:lnSpc>
                <a:spcPct val="90000"/>
              </a:lnSpc>
            </a:pPr>
            <a:r>
              <a:rPr lang="zh-CN" altLang="zh-CN" sz="2400" dirty="0" smtClean="0">
                <a:latin typeface="Times New Roman" panose="02020603050405020304" pitchFamily="18" charset="0"/>
              </a:rPr>
              <a:t>左图显示位于最小二乘回归线上下两侧的两条弧形虚线为总体回归线的（1-</a:t>
            </a:r>
            <a:r>
              <a:rPr lang="zh-CN" altLang="zh-CN" sz="2400" i="1" dirty="0" smtClean="0">
                <a:latin typeface="Times New Roman" panose="02020603050405020304" pitchFamily="18" charset="0"/>
              </a:rPr>
              <a:t>α</a:t>
            </a:r>
            <a:r>
              <a:rPr lang="zh-CN" altLang="zh-CN" sz="2400" dirty="0" smtClean="0">
                <a:latin typeface="Times New Roman" panose="02020603050405020304" pitchFamily="18" charset="0"/>
              </a:rPr>
              <a:t>）置信区带。右图的实线表示可能的</a:t>
            </a:r>
            <a:r>
              <a:rPr lang="zh-CN" altLang="zh-CN" sz="2400" smtClean="0">
                <a:latin typeface="Times New Roman" panose="02020603050405020304" pitchFamily="18" charset="0"/>
              </a:rPr>
              <a:t>总体</a:t>
            </a:r>
            <a:r>
              <a:rPr lang="zh-CN" altLang="zh-CN" sz="2400" smtClean="0">
                <a:latin typeface="Times New Roman" panose="02020603050405020304" pitchFamily="18" charset="0"/>
              </a:rPr>
              <a:t>回归线，它们</a:t>
            </a:r>
            <a:r>
              <a:rPr lang="zh-CN" altLang="zh-CN" sz="2400" dirty="0" smtClean="0">
                <a:latin typeface="Times New Roman" panose="02020603050405020304" pitchFamily="18" charset="0"/>
              </a:rPr>
              <a:t>落在弧形虚线所确定的置信带内。</a:t>
            </a:r>
          </a:p>
          <a:p>
            <a:pPr eaLnBrk="1" hangingPunct="1">
              <a:lnSpc>
                <a:spcPct val="90000"/>
              </a:lnSpc>
            </a:pPr>
            <a:r>
              <a:rPr lang="zh-CN" altLang="zh-CN" sz="2400" dirty="0" smtClean="0">
                <a:latin typeface="Times New Roman" panose="02020603050405020304" pitchFamily="18" charset="0"/>
              </a:rPr>
              <a:t>（1-</a:t>
            </a:r>
            <a:r>
              <a:rPr lang="zh-CN" altLang="zh-CN" sz="2400" i="1" dirty="0" smtClean="0">
                <a:latin typeface="Times New Roman" panose="02020603050405020304" pitchFamily="18" charset="0"/>
              </a:rPr>
              <a:t>α</a:t>
            </a:r>
            <a:r>
              <a:rPr lang="zh-CN" altLang="zh-CN" sz="2400" dirty="0" smtClean="0">
                <a:latin typeface="Times New Roman" panose="02020603050405020304" pitchFamily="18" charset="0"/>
              </a:rPr>
              <a:t>）置信带的意义是：在满足线性回归的假设</a:t>
            </a:r>
            <a:r>
              <a:rPr lang="zh-CN" altLang="zh-CN" sz="2400" smtClean="0">
                <a:latin typeface="Times New Roman" panose="02020603050405020304" pitchFamily="18" charset="0"/>
              </a:rPr>
              <a:t>条件</a:t>
            </a:r>
            <a:r>
              <a:rPr lang="zh-CN" altLang="zh-CN" sz="2400" smtClean="0">
                <a:latin typeface="Times New Roman" panose="02020603050405020304" pitchFamily="18" charset="0"/>
              </a:rPr>
              <a:t>下，可以</a:t>
            </a:r>
            <a:r>
              <a:rPr lang="zh-CN" altLang="zh-CN" sz="2400" dirty="0" smtClean="0">
                <a:latin typeface="Times New Roman" panose="02020603050405020304" pitchFamily="18" charset="0"/>
              </a:rPr>
              <a:t>认为真实的回归直线落在两条弧形曲线所形成的区</a:t>
            </a:r>
            <a:r>
              <a:rPr lang="zh-CN" altLang="zh-CN" sz="2400" smtClean="0">
                <a:latin typeface="Times New Roman" panose="02020603050405020304" pitchFamily="18" charset="0"/>
              </a:rPr>
              <a:t>带</a:t>
            </a:r>
            <a:r>
              <a:rPr lang="zh-CN" altLang="zh-CN" sz="2400" smtClean="0">
                <a:latin typeface="Times New Roman" panose="02020603050405020304" pitchFamily="18" charset="0"/>
              </a:rPr>
              <a:t>内, </a:t>
            </a:r>
            <a:r>
              <a:rPr lang="zh-CN" altLang="zh-CN" sz="2400" dirty="0" smtClean="0">
                <a:latin typeface="Times New Roman" panose="02020603050405020304" pitchFamily="18" charset="0"/>
              </a:rPr>
              <a:t>置信度为（1-</a:t>
            </a:r>
            <a:r>
              <a:rPr lang="zh-CN" altLang="zh-CN" sz="2400" i="1" dirty="0" smtClean="0">
                <a:latin typeface="Times New Roman" panose="02020603050405020304" pitchFamily="18" charset="0"/>
              </a:rPr>
              <a:t>α</a:t>
            </a:r>
            <a:r>
              <a:rPr lang="zh-CN" altLang="zh-CN" sz="2400" dirty="0" smtClean="0">
                <a:latin typeface="Times New Roman" panose="02020603050405020304" pitchFamily="18" charset="0"/>
              </a:rPr>
              <a:t>） </a:t>
            </a:r>
          </a:p>
          <a:p>
            <a:endParaRPr lang="zh-CN" altLang="en-US" sz="2400" dirty="0" smtClean="0"/>
          </a:p>
        </p:txBody>
      </p:sp>
      <p:pic>
        <p:nvPicPr>
          <p:cNvPr id="9318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638550"/>
            <a:ext cx="3673475" cy="276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18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3660775"/>
            <a:ext cx="3960812" cy="292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4447068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a:xfrm>
            <a:off x="1042988" y="404813"/>
            <a:ext cx="6192837" cy="576262"/>
          </a:xfrm>
        </p:spPr>
        <p:txBody>
          <a:bodyPr/>
          <a:lstStyle/>
          <a:p>
            <a:r>
              <a:rPr lang="zh-CN" altLang="en-US" smtClean="0"/>
              <a:t>个体</a:t>
            </a:r>
            <a:r>
              <a:rPr lang="en-US" altLang="zh-CN" smtClean="0"/>
              <a:t>Y</a:t>
            </a:r>
            <a:r>
              <a:rPr lang="zh-CN" altLang="en-US" smtClean="0"/>
              <a:t>值的预测区间（区间估计）</a:t>
            </a:r>
          </a:p>
        </p:txBody>
      </p:sp>
      <p:sp>
        <p:nvSpPr>
          <p:cNvPr id="94211" name="内容占位符 2"/>
          <p:cNvSpPr>
            <a:spLocks noGrp="1"/>
          </p:cNvSpPr>
          <p:nvPr>
            <p:ph idx="1"/>
          </p:nvPr>
        </p:nvSpPr>
        <p:spPr/>
        <p:txBody>
          <a:bodyPr/>
          <a:lstStyle/>
          <a:p>
            <a:r>
              <a:rPr lang="zh-CN" altLang="en-US" dirty="0" smtClean="0"/>
              <a:t>所谓预测就是把预报因子（自变量</a:t>
            </a:r>
            <a:r>
              <a:rPr lang="en-US" altLang="zh-CN" dirty="0" smtClean="0"/>
              <a:t>X</a:t>
            </a:r>
            <a:r>
              <a:rPr lang="zh-CN" altLang="en-US" dirty="0" smtClean="0"/>
              <a:t>）代入回归方程对总体中预报量（应变量</a:t>
            </a:r>
            <a:r>
              <a:rPr lang="en-US" altLang="zh-CN" dirty="0" smtClean="0"/>
              <a:t>Y</a:t>
            </a:r>
            <a:r>
              <a:rPr lang="zh-CN" altLang="en-US" dirty="0" smtClean="0"/>
              <a:t>）的个体值进行估计。给定</a:t>
            </a:r>
            <a:r>
              <a:rPr lang="en-US" altLang="zh-CN" dirty="0" smtClean="0"/>
              <a:t>X</a:t>
            </a:r>
            <a:r>
              <a:rPr lang="zh-CN" altLang="en-US" dirty="0" smtClean="0"/>
              <a:t>的数值</a:t>
            </a:r>
            <a:r>
              <a:rPr lang="en-US" altLang="zh-CN" smtClean="0"/>
              <a:t>X</a:t>
            </a:r>
            <a:r>
              <a:rPr lang="en-US" altLang="zh-CN" baseline="-25000" smtClean="0"/>
              <a:t>0</a:t>
            </a:r>
            <a:r>
              <a:rPr lang="zh-CN" altLang="en-US" smtClean="0"/>
              <a:t> </a:t>
            </a:r>
            <a:r>
              <a:rPr lang="zh-CN" altLang="en-US" smtClean="0"/>
              <a:t>，对应</a:t>
            </a:r>
            <a:r>
              <a:rPr lang="zh-CN" altLang="en-US" dirty="0" smtClean="0"/>
              <a:t>的个体</a:t>
            </a:r>
            <a:r>
              <a:rPr lang="en-US" altLang="zh-CN" dirty="0" smtClean="0"/>
              <a:t>Y</a:t>
            </a:r>
            <a:r>
              <a:rPr lang="zh-CN" altLang="en-US" dirty="0" smtClean="0"/>
              <a:t>值也存在一个波动范围。其标准差 </a:t>
            </a:r>
            <a:r>
              <a:rPr lang="en-US" altLang="zh-CN" dirty="0" smtClean="0"/>
              <a:t>S</a:t>
            </a:r>
            <a:r>
              <a:rPr lang="en-US" altLang="zh-CN" baseline="-25000" dirty="0" smtClean="0"/>
              <a:t>Y0</a:t>
            </a:r>
            <a:r>
              <a:rPr lang="zh-CN" altLang="en-US" dirty="0" smtClean="0"/>
              <a:t>（注意勿与样本观察值</a:t>
            </a:r>
            <a:r>
              <a:rPr lang="en-US" altLang="zh-CN" dirty="0" smtClean="0"/>
              <a:t>Y</a:t>
            </a:r>
            <a:r>
              <a:rPr lang="zh-CN" altLang="en-US" dirty="0" smtClean="0"/>
              <a:t>的标准差相混）按如下公式计算</a:t>
            </a:r>
          </a:p>
        </p:txBody>
      </p:sp>
      <p:graphicFrame>
        <p:nvGraphicFramePr>
          <p:cNvPr id="94212" name="Object 5"/>
          <p:cNvGraphicFramePr>
            <a:graphicFrameLocks noChangeAspect="1"/>
          </p:cNvGraphicFramePr>
          <p:nvPr/>
        </p:nvGraphicFramePr>
        <p:xfrm>
          <a:off x="1431925" y="3627438"/>
          <a:ext cx="5300663" cy="1427162"/>
        </p:xfrm>
        <a:graphic>
          <a:graphicData uri="http://schemas.openxmlformats.org/presentationml/2006/ole">
            <mc:AlternateContent xmlns:mc="http://schemas.openxmlformats.org/markup-compatibility/2006">
              <mc:Choice xmlns:v="urn:schemas-microsoft-com:vml" Requires="v">
                <p:oleObj spid="_x0000_s135410" r:id="rId4" imgW="1968500" imgH="533400" progId="Equation.DSMT4">
                  <p:embed/>
                </p:oleObj>
              </mc:Choice>
              <mc:Fallback>
                <p:oleObj r:id="rId4" imgW="1968500" imgH="533400" progId="Equation.DSMT4">
                  <p:embed/>
                  <p:pic>
                    <p:nvPicPr>
                      <p:cNvPr id="94212"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31925" y="3627438"/>
                        <a:ext cx="5300663" cy="142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4213" name="文本框 4"/>
          <p:cNvSpPr txBox="1">
            <a:spLocks noChangeArrowheads="1"/>
          </p:cNvSpPr>
          <p:nvPr/>
        </p:nvSpPr>
        <p:spPr bwMode="auto">
          <a:xfrm>
            <a:off x="755650" y="5373688"/>
            <a:ext cx="3529013"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400" b="1">
                <a:latin typeface="楷体" panose="02010609060101010101" pitchFamily="49" charset="-122"/>
                <a:ea typeface="楷体" panose="02010609060101010101" pitchFamily="49" charset="-122"/>
              </a:rPr>
              <a:t>个体Y的预测区间为：</a:t>
            </a:r>
          </a:p>
          <a:p>
            <a:endParaRPr lang="zh-CN" altLang="en-US" sz="2400">
              <a:latin typeface="楷体" panose="02010609060101010101" pitchFamily="49" charset="-122"/>
              <a:ea typeface="楷体" panose="02010609060101010101" pitchFamily="49" charset="-122"/>
            </a:endParaRPr>
          </a:p>
        </p:txBody>
      </p:sp>
      <p:graphicFrame>
        <p:nvGraphicFramePr>
          <p:cNvPr id="94214" name="Object 7"/>
          <p:cNvGraphicFramePr>
            <a:graphicFrameLocks noChangeAspect="1"/>
          </p:cNvGraphicFramePr>
          <p:nvPr/>
        </p:nvGraphicFramePr>
        <p:xfrm>
          <a:off x="5003800" y="5229225"/>
          <a:ext cx="2678113" cy="960438"/>
        </p:xfrm>
        <a:graphic>
          <a:graphicData uri="http://schemas.openxmlformats.org/presentationml/2006/ole">
            <mc:AlternateContent xmlns:mc="http://schemas.openxmlformats.org/markup-compatibility/2006">
              <mc:Choice xmlns:v="urn:schemas-microsoft-com:vml" Requires="v">
                <p:oleObj spid="_x0000_s135411" r:id="rId6" imgW="774700" imgH="279400" progId="Equation.DSMT4">
                  <p:embed/>
                </p:oleObj>
              </mc:Choice>
              <mc:Fallback>
                <p:oleObj r:id="rId6" imgW="774700" imgH="279400" progId="Equation.DSMT4">
                  <p:embed/>
                  <p:pic>
                    <p:nvPicPr>
                      <p:cNvPr id="94214"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3800" y="5229225"/>
                        <a:ext cx="2678113" cy="96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16700299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a:xfrm>
            <a:off x="1042988" y="404813"/>
            <a:ext cx="6192837" cy="576262"/>
          </a:xfrm>
        </p:spPr>
        <p:txBody>
          <a:bodyPr/>
          <a:lstStyle/>
          <a:p>
            <a:r>
              <a:rPr lang="zh-CN" altLang="en-US" smtClean="0"/>
              <a:t>个体</a:t>
            </a:r>
            <a:r>
              <a:rPr lang="en-US" altLang="zh-CN" smtClean="0"/>
              <a:t>Y</a:t>
            </a:r>
            <a:r>
              <a:rPr lang="zh-CN" altLang="en-US" smtClean="0"/>
              <a:t>值的预测区间（区间估计）</a:t>
            </a:r>
          </a:p>
        </p:txBody>
      </p:sp>
      <p:sp>
        <p:nvSpPr>
          <p:cNvPr id="96259" name="内容占位符 2"/>
          <p:cNvSpPr>
            <a:spLocks noGrp="1"/>
          </p:cNvSpPr>
          <p:nvPr>
            <p:ph idx="1"/>
          </p:nvPr>
        </p:nvSpPr>
        <p:spPr>
          <a:xfrm>
            <a:off x="107950" y="1341438"/>
            <a:ext cx="8785225" cy="4608512"/>
          </a:xfrm>
        </p:spPr>
        <p:txBody>
          <a:bodyPr/>
          <a:lstStyle/>
          <a:p>
            <a:r>
              <a:rPr lang="zh-CN" altLang="en-US" dirty="0" smtClean="0"/>
              <a:t>当同时考虑</a:t>
            </a:r>
            <a:r>
              <a:rPr lang="en-US" altLang="zh-CN" dirty="0" smtClean="0"/>
              <a:t>X</a:t>
            </a:r>
            <a:r>
              <a:rPr lang="zh-CN" altLang="en-US" dirty="0" smtClean="0"/>
              <a:t>的所有可能</a:t>
            </a:r>
            <a:r>
              <a:rPr lang="zh-CN" altLang="en-US" smtClean="0"/>
              <a:t>取值</a:t>
            </a:r>
            <a:r>
              <a:rPr lang="zh-CN" altLang="en-US" smtClean="0"/>
              <a:t>时，个体</a:t>
            </a:r>
            <a:r>
              <a:rPr lang="en-US" altLang="zh-CN" dirty="0" smtClean="0"/>
              <a:t>Y</a:t>
            </a:r>
            <a:r>
              <a:rPr lang="zh-CN" altLang="en-US" dirty="0" smtClean="0"/>
              <a:t>值的</a:t>
            </a:r>
            <a:r>
              <a:rPr lang="en-US" altLang="zh-CN" dirty="0" smtClean="0"/>
              <a:t>95%</a:t>
            </a:r>
            <a:r>
              <a:rPr lang="zh-CN" altLang="en-US" dirty="0" smtClean="0"/>
              <a:t>预测区间形成一</a:t>
            </a:r>
            <a:r>
              <a:rPr lang="zh-CN" altLang="en-US" smtClean="0"/>
              <a:t>个</a:t>
            </a:r>
            <a:r>
              <a:rPr lang="zh-CN" altLang="en-US" smtClean="0"/>
              <a:t>带子，称为</a:t>
            </a:r>
            <a:r>
              <a:rPr lang="en-US" altLang="zh-CN" dirty="0" smtClean="0"/>
              <a:t>Y</a:t>
            </a:r>
            <a:r>
              <a:rPr lang="zh-CN" altLang="en-US" dirty="0" smtClean="0"/>
              <a:t>值的</a:t>
            </a:r>
            <a:r>
              <a:rPr lang="en-US" altLang="zh-CN" dirty="0" smtClean="0"/>
              <a:t>95%</a:t>
            </a:r>
            <a:r>
              <a:rPr lang="zh-CN" altLang="en-US" smtClean="0"/>
              <a:t>预测</a:t>
            </a:r>
            <a:r>
              <a:rPr lang="zh-CN" altLang="en-US" smtClean="0"/>
              <a:t>带，它</a:t>
            </a:r>
            <a:r>
              <a:rPr lang="zh-CN" altLang="en-US" dirty="0" smtClean="0"/>
              <a:t>比总体回归线</a:t>
            </a:r>
            <a:r>
              <a:rPr lang="en-US" altLang="zh-CN" dirty="0" smtClean="0"/>
              <a:t>95%</a:t>
            </a:r>
            <a:r>
              <a:rPr lang="zh-CN" altLang="en-US" dirty="0" smtClean="0"/>
              <a:t>置信带更宽。</a:t>
            </a:r>
          </a:p>
          <a:p>
            <a:r>
              <a:rPr lang="zh-CN" altLang="en-US" dirty="0" smtClean="0"/>
              <a:t>在相同</a:t>
            </a:r>
            <a:r>
              <a:rPr lang="zh-CN" altLang="en-US" smtClean="0"/>
              <a:t>信度</a:t>
            </a:r>
            <a:r>
              <a:rPr lang="zh-CN" altLang="en-US" smtClean="0"/>
              <a:t>下，个体</a:t>
            </a:r>
            <a:r>
              <a:rPr lang="zh-CN" altLang="en-US" dirty="0" smtClean="0"/>
              <a:t>值预测带的曲线要比回归线置信带的曲线离回归直线更远。</a:t>
            </a:r>
          </a:p>
        </p:txBody>
      </p:sp>
      <p:graphicFrame>
        <p:nvGraphicFramePr>
          <p:cNvPr id="96260" name="Object 4"/>
          <p:cNvGraphicFramePr>
            <a:graphicFrameLocks noChangeAspect="1"/>
          </p:cNvGraphicFramePr>
          <p:nvPr/>
        </p:nvGraphicFramePr>
        <p:xfrm>
          <a:off x="2441575" y="3789363"/>
          <a:ext cx="3395663" cy="2735262"/>
        </p:xfrm>
        <a:graphic>
          <a:graphicData uri="http://schemas.openxmlformats.org/presentationml/2006/ole">
            <mc:AlternateContent xmlns:mc="http://schemas.openxmlformats.org/markup-compatibility/2006">
              <mc:Choice xmlns:v="urn:schemas-microsoft-com:vml" Requires="v">
                <p:oleObj spid="_x0000_s136314" r:id="rId3" imgW="2247619" imgH="1809524" progId="Paint.Picture">
                  <p:embed/>
                </p:oleObj>
              </mc:Choice>
              <mc:Fallback>
                <p:oleObj r:id="rId3" imgW="2247619" imgH="1809524" progId="Paint.Picture">
                  <p:embed/>
                  <p:pic>
                    <p:nvPicPr>
                      <p:cNvPr id="9626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1575" y="3789363"/>
                        <a:ext cx="3395663" cy="273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9875601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a:xfrm>
            <a:off x="1042988" y="404813"/>
            <a:ext cx="6337300" cy="576262"/>
          </a:xfrm>
        </p:spPr>
        <p:txBody>
          <a:bodyPr/>
          <a:lstStyle/>
          <a:p>
            <a:r>
              <a:rPr lang="zh-CN" altLang="en-US" smtClean="0"/>
              <a:t>线性回归的应用（估计和预测）</a:t>
            </a:r>
          </a:p>
        </p:txBody>
      </p:sp>
      <p:sp>
        <p:nvSpPr>
          <p:cNvPr id="104451" name="内容占位符 2"/>
          <p:cNvSpPr>
            <a:spLocks noGrp="1"/>
          </p:cNvSpPr>
          <p:nvPr>
            <p:ph idx="1"/>
          </p:nvPr>
        </p:nvSpPr>
        <p:spPr>
          <a:xfrm>
            <a:off x="250825" y="1341438"/>
            <a:ext cx="3313113" cy="4608512"/>
          </a:xfrm>
        </p:spPr>
        <p:txBody>
          <a:bodyPr/>
          <a:lstStyle/>
          <a:p>
            <a:r>
              <a:rPr lang="zh-CN" altLang="en-US" smtClean="0"/>
              <a:t>示例：有</a:t>
            </a:r>
            <a:r>
              <a:rPr lang="en-US" altLang="zh-CN" smtClean="0"/>
              <a:t>10</a:t>
            </a:r>
            <a:r>
              <a:rPr lang="zh-CN" altLang="en-US" smtClean="0"/>
              <a:t>个同类企业的生产性固定资产价值</a:t>
            </a:r>
            <a:r>
              <a:rPr lang="en-US" altLang="zh-CN" smtClean="0"/>
              <a:t>(X)</a:t>
            </a:r>
            <a:r>
              <a:rPr lang="zh-CN" altLang="en-US" smtClean="0"/>
              <a:t>和工业总产值</a:t>
            </a:r>
            <a:r>
              <a:rPr lang="en-US" altLang="zh-CN" smtClean="0"/>
              <a:t>(Y )</a:t>
            </a:r>
            <a:r>
              <a:rPr lang="zh-CN" altLang="en-US" smtClean="0"/>
              <a:t>资料如表所示。</a:t>
            </a:r>
          </a:p>
        </p:txBody>
      </p:sp>
      <p:pic>
        <p:nvPicPr>
          <p:cNvPr id="10445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67175" y="1343025"/>
            <a:ext cx="4800600" cy="416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8306644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a:xfrm>
            <a:off x="1042988" y="404813"/>
            <a:ext cx="6337300" cy="576262"/>
          </a:xfrm>
        </p:spPr>
        <p:txBody>
          <a:bodyPr/>
          <a:lstStyle/>
          <a:p>
            <a:r>
              <a:rPr lang="zh-CN" altLang="en-US" smtClean="0"/>
              <a:t>线性回归的应用（估计和预测）</a:t>
            </a:r>
          </a:p>
        </p:txBody>
      </p:sp>
      <p:sp>
        <p:nvSpPr>
          <p:cNvPr id="19459" name="内容占位符 2"/>
          <p:cNvSpPr>
            <a:spLocks noGrp="1"/>
          </p:cNvSpPr>
          <p:nvPr>
            <p:ph idx="1"/>
          </p:nvPr>
        </p:nvSpPr>
        <p:spPr>
          <a:xfrm>
            <a:off x="179388" y="1341438"/>
            <a:ext cx="8569325" cy="4608512"/>
          </a:xfrm>
        </p:spPr>
        <p:txBody>
          <a:bodyPr/>
          <a:lstStyle/>
          <a:p>
            <a:pPr>
              <a:defRPr/>
            </a:pPr>
            <a:r>
              <a:rPr lang="en-US" altLang="zh-CN" sz="2000" dirty="0" smtClean="0"/>
              <a:t>R</a:t>
            </a:r>
            <a:r>
              <a:rPr lang="zh-CN" altLang="en-US" sz="2000" dirty="0" smtClean="0"/>
              <a:t>语言分析：</a:t>
            </a:r>
            <a:endParaRPr lang="en-US" altLang="zh-CN" sz="2000" dirty="0" smtClean="0"/>
          </a:p>
          <a:p>
            <a:pPr marL="0" indent="0">
              <a:buFont typeface="Wingdings" panose="05000000000000000000" pitchFamily="2" charset="2"/>
              <a:buNone/>
              <a:defRPr/>
            </a:pPr>
            <a:r>
              <a:rPr lang="es-ES" altLang="zh-CN" sz="2000" dirty="0" smtClean="0"/>
              <a:t>x </a:t>
            </a:r>
            <a:r>
              <a:rPr lang="es-ES" altLang="zh-CN" sz="2000" smtClean="0"/>
              <a:t>&lt;- </a:t>
            </a:r>
            <a:r>
              <a:rPr lang="es-ES" altLang="zh-CN" sz="2000" smtClean="0"/>
              <a:t>c(318, 910, 200, 409, 425, 502, 314, 1210, 1022, </a:t>
            </a:r>
            <a:r>
              <a:rPr lang="es-ES" altLang="zh-CN" sz="2000" dirty="0" smtClean="0"/>
              <a:t>1225)</a:t>
            </a:r>
          </a:p>
          <a:p>
            <a:pPr marL="0" indent="0">
              <a:buFont typeface="Wingdings" panose="05000000000000000000" pitchFamily="2" charset="2"/>
              <a:buNone/>
              <a:defRPr/>
            </a:pPr>
            <a:r>
              <a:rPr lang="es-ES" altLang="zh-CN" sz="2000" dirty="0" smtClean="0"/>
              <a:t>y </a:t>
            </a:r>
            <a:r>
              <a:rPr lang="es-ES" altLang="zh-CN" sz="2000" smtClean="0"/>
              <a:t>&lt;- </a:t>
            </a:r>
            <a:r>
              <a:rPr lang="es-ES" altLang="zh-CN" sz="2000" smtClean="0"/>
              <a:t>c(524, 1019, 638, 815, 913, 928, 605, 1516, 1219, </a:t>
            </a:r>
            <a:r>
              <a:rPr lang="es-ES" altLang="zh-CN" sz="2000" dirty="0" smtClean="0"/>
              <a:t>1624)</a:t>
            </a:r>
          </a:p>
          <a:p>
            <a:pPr marL="0" indent="0">
              <a:buFont typeface="Wingdings" panose="05000000000000000000" pitchFamily="2" charset="2"/>
              <a:buNone/>
              <a:defRPr/>
            </a:pPr>
            <a:r>
              <a:rPr lang="es-ES" altLang="zh-CN" sz="2000" smtClean="0"/>
              <a:t>plot(x, </a:t>
            </a:r>
            <a:r>
              <a:rPr lang="es-ES" altLang="zh-CN" sz="2000" dirty="0" smtClean="0"/>
              <a:t>y)</a:t>
            </a:r>
          </a:p>
          <a:p>
            <a:pPr marL="0" indent="0">
              <a:buFont typeface="Wingdings" panose="05000000000000000000" pitchFamily="2" charset="2"/>
              <a:buNone/>
              <a:defRPr/>
            </a:pPr>
            <a:r>
              <a:rPr lang="en-US" altLang="zh-CN" sz="2000" smtClean="0"/>
              <a:t>lm.reg</a:t>
            </a:r>
            <a:r>
              <a:rPr lang="en-US" altLang="zh-CN" sz="2000" dirty="0" smtClean="0"/>
              <a:t>&lt;-lm(y~1+x)</a:t>
            </a:r>
          </a:p>
          <a:p>
            <a:pPr marL="0" indent="0">
              <a:buFont typeface="Wingdings" panose="05000000000000000000" pitchFamily="2" charset="2"/>
              <a:buNone/>
              <a:defRPr/>
            </a:pPr>
            <a:r>
              <a:rPr lang="en-US" altLang="zh-CN" sz="2000" smtClean="0"/>
              <a:t>summary(lm.reg</a:t>
            </a:r>
            <a:r>
              <a:rPr lang="en-US" altLang="zh-CN" sz="2000" dirty="0" smtClean="0"/>
              <a:t>)</a:t>
            </a:r>
          </a:p>
          <a:p>
            <a:pPr marL="0" indent="0">
              <a:buFont typeface="Wingdings" panose="05000000000000000000" pitchFamily="2" charset="2"/>
              <a:buNone/>
              <a:defRPr/>
            </a:pPr>
            <a:r>
              <a:rPr lang="en-US" altLang="zh-CN" sz="2000" smtClean="0"/>
              <a:t>confint(lm.reg, level=0.95</a:t>
            </a:r>
            <a:r>
              <a:rPr lang="en-US" altLang="zh-CN" sz="2000" dirty="0" smtClean="0"/>
              <a:t>)</a:t>
            </a:r>
          </a:p>
          <a:p>
            <a:pPr marL="0" indent="0">
              <a:buFont typeface="Wingdings" panose="05000000000000000000" pitchFamily="2" charset="2"/>
              <a:buNone/>
              <a:defRPr/>
            </a:pPr>
            <a:endParaRPr lang="zh-CN" altLang="en-US" sz="2000" dirty="0" smtClean="0"/>
          </a:p>
        </p:txBody>
      </p:sp>
      <p:pic>
        <p:nvPicPr>
          <p:cNvPr id="10547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35375" y="2781300"/>
            <a:ext cx="4876800" cy="366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30257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a:xfrm>
            <a:off x="1042988" y="404813"/>
            <a:ext cx="6337300" cy="576262"/>
          </a:xfrm>
        </p:spPr>
        <p:txBody>
          <a:bodyPr/>
          <a:lstStyle/>
          <a:p>
            <a:r>
              <a:rPr lang="zh-CN" altLang="en-US" smtClean="0"/>
              <a:t>线性回归的应用（估计和预测）</a:t>
            </a:r>
          </a:p>
        </p:txBody>
      </p:sp>
      <p:sp>
        <p:nvSpPr>
          <p:cNvPr id="19459" name="内容占位符 2"/>
          <p:cNvSpPr>
            <a:spLocks noGrp="1"/>
          </p:cNvSpPr>
          <p:nvPr>
            <p:ph idx="1"/>
          </p:nvPr>
        </p:nvSpPr>
        <p:spPr>
          <a:xfrm>
            <a:off x="250825" y="1341438"/>
            <a:ext cx="8642350" cy="4608512"/>
          </a:xfrm>
        </p:spPr>
        <p:txBody>
          <a:bodyPr/>
          <a:lstStyle/>
          <a:p>
            <a:pPr>
              <a:defRPr/>
            </a:pPr>
            <a:r>
              <a:rPr lang="zh-CN" altLang="en-US" sz="2000" dirty="0" smtClean="0"/>
              <a:t>得到</a:t>
            </a:r>
            <a:r>
              <a:rPr lang="zh-CN" altLang="en-US" sz="2000" smtClean="0"/>
              <a:t>了</a:t>
            </a:r>
            <a:r>
              <a:rPr lang="zh-CN" altLang="en-US" sz="2000" smtClean="0"/>
              <a:t>回归方程</a:t>
            </a:r>
            <a:r>
              <a:rPr lang="en-US" altLang="zh-CN" sz="2000" smtClean="0"/>
              <a:t>, </a:t>
            </a:r>
            <a:r>
              <a:rPr lang="zh-CN" altLang="en-US" sz="2000" dirty="0" smtClean="0"/>
              <a:t>还可以对误差项独立同正态分布的假设</a:t>
            </a:r>
            <a:r>
              <a:rPr lang="zh-CN" altLang="en-US" sz="2000" smtClean="0"/>
              <a:t>进行</a:t>
            </a:r>
            <a:r>
              <a:rPr lang="zh-CN" altLang="en-US" sz="2000" smtClean="0"/>
              <a:t>检验</a:t>
            </a:r>
            <a:r>
              <a:rPr lang="en-US" altLang="zh-CN" sz="2000" smtClean="0"/>
              <a:t>.</a:t>
            </a:r>
            <a:endParaRPr lang="en-US" altLang="zh-CN" sz="2000" dirty="0" smtClean="0"/>
          </a:p>
          <a:p>
            <a:pPr marL="0" indent="0">
              <a:buFont typeface="Wingdings" panose="05000000000000000000" pitchFamily="2" charset="2"/>
              <a:buNone/>
              <a:defRPr/>
            </a:pPr>
            <a:r>
              <a:rPr lang="da-DK" altLang="zh-CN" sz="2000" dirty="0" smtClean="0"/>
              <a:t>op</a:t>
            </a:r>
            <a:r>
              <a:rPr lang="da-DK" altLang="zh-CN" sz="2000" smtClean="0"/>
              <a:t>&lt;-</a:t>
            </a:r>
            <a:r>
              <a:rPr lang="da-DK" altLang="zh-CN" sz="2000" smtClean="0"/>
              <a:t>par(mfrow=c(2, </a:t>
            </a:r>
            <a:r>
              <a:rPr lang="da-DK" altLang="zh-CN" sz="2000" dirty="0" smtClean="0"/>
              <a:t>2))</a:t>
            </a:r>
          </a:p>
          <a:p>
            <a:pPr marL="0" indent="0">
              <a:buFont typeface="Wingdings" panose="05000000000000000000" pitchFamily="2" charset="2"/>
              <a:buNone/>
              <a:defRPr/>
            </a:pPr>
            <a:r>
              <a:rPr lang="da-DK" altLang="zh-CN" sz="2000" smtClean="0"/>
              <a:t>plot(lm.reg</a:t>
            </a:r>
            <a:r>
              <a:rPr lang="da-DK" altLang="zh-CN" sz="2000" dirty="0" smtClean="0"/>
              <a:t>)</a:t>
            </a:r>
          </a:p>
          <a:p>
            <a:pPr marL="0" indent="0">
              <a:buFont typeface="Wingdings" panose="05000000000000000000" pitchFamily="2" charset="2"/>
              <a:buNone/>
              <a:defRPr/>
            </a:pPr>
            <a:r>
              <a:rPr lang="da-DK" altLang="zh-CN" sz="2000" dirty="0" smtClean="0"/>
              <a:t>par(op)</a:t>
            </a:r>
            <a:endParaRPr lang="zh-CN" altLang="en-US" sz="2000" dirty="0" smtClean="0"/>
          </a:p>
        </p:txBody>
      </p:sp>
      <p:pic>
        <p:nvPicPr>
          <p:cNvPr id="10650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84438" y="2708275"/>
            <a:ext cx="6127750"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6501" name="文本框 2"/>
          <p:cNvSpPr txBox="1">
            <a:spLocks noChangeArrowheads="1"/>
          </p:cNvSpPr>
          <p:nvPr/>
        </p:nvSpPr>
        <p:spPr bwMode="auto">
          <a:xfrm>
            <a:off x="250825" y="3068638"/>
            <a:ext cx="18732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t>拟合值</a:t>
            </a:r>
            <a:r>
              <a:rPr lang="en-US" altLang="zh-CN" sz="1600" dirty="0"/>
              <a:t>^y</a:t>
            </a:r>
            <a:r>
              <a:rPr lang="zh-CN" altLang="en-US" sz="1600" dirty="0"/>
              <a:t>对残差</a:t>
            </a:r>
            <a:r>
              <a:rPr lang="zh-CN" altLang="en-US" sz="1600"/>
              <a:t>的</a:t>
            </a:r>
            <a:r>
              <a:rPr lang="zh-CN" altLang="en-US" sz="1600" smtClean="0"/>
              <a:t>图形</a:t>
            </a:r>
            <a:r>
              <a:rPr lang="en-US" altLang="zh-CN" sz="1600" smtClean="0"/>
              <a:t>, </a:t>
            </a:r>
            <a:r>
              <a:rPr lang="zh-CN" altLang="en-US" sz="1600" dirty="0"/>
              <a:t>数据点都基本均匀地分布在直线</a:t>
            </a:r>
            <a:r>
              <a:rPr lang="en-US" altLang="zh-CN" sz="1600" dirty="0"/>
              <a:t>y=0</a:t>
            </a:r>
            <a:r>
              <a:rPr lang="zh-CN" altLang="en-US" sz="1600"/>
              <a:t>的</a:t>
            </a:r>
            <a:r>
              <a:rPr lang="zh-CN" altLang="en-US" sz="1600" smtClean="0"/>
              <a:t>两侧</a:t>
            </a:r>
            <a:r>
              <a:rPr lang="en-US" altLang="zh-CN" sz="1600" smtClean="0"/>
              <a:t>, </a:t>
            </a:r>
            <a:r>
              <a:rPr lang="zh-CN" altLang="en-US" sz="1600" dirty="0"/>
              <a:t>无明显趋势</a:t>
            </a:r>
            <a:r>
              <a:rPr lang="en-US" altLang="zh-CN" sz="1600" dirty="0"/>
              <a:t>;</a:t>
            </a:r>
            <a:endParaRPr lang="zh-CN" altLang="en-US" sz="1600" dirty="0"/>
          </a:p>
        </p:txBody>
      </p:sp>
      <p:sp>
        <p:nvSpPr>
          <p:cNvPr id="106502" name="文本框 3"/>
          <p:cNvSpPr txBox="1">
            <a:spLocks noChangeArrowheads="1"/>
          </p:cNvSpPr>
          <p:nvPr/>
        </p:nvSpPr>
        <p:spPr bwMode="auto">
          <a:xfrm>
            <a:off x="6011863" y="1811338"/>
            <a:ext cx="2447925"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t>Normal QQ-plot</a:t>
            </a:r>
            <a:r>
              <a:rPr lang="zh-CN" altLang="en-US" sz="1600" dirty="0"/>
              <a:t>图中数据点分布趋于一</a:t>
            </a:r>
            <a:r>
              <a:rPr lang="zh-CN" altLang="en-US" sz="1600"/>
              <a:t>条</a:t>
            </a:r>
            <a:r>
              <a:rPr lang="zh-CN" altLang="en-US" sz="1600" smtClean="0"/>
              <a:t>直线</a:t>
            </a:r>
            <a:r>
              <a:rPr lang="en-US" altLang="zh-CN" sz="1600" smtClean="0"/>
              <a:t>, </a:t>
            </a:r>
            <a:r>
              <a:rPr lang="zh-CN" altLang="en-US" sz="1600" dirty="0"/>
              <a:t>说明残差是服从正态分布的。</a:t>
            </a:r>
          </a:p>
        </p:txBody>
      </p:sp>
      <p:sp>
        <p:nvSpPr>
          <p:cNvPr id="106503" name="文本框 4"/>
          <p:cNvSpPr txBox="1">
            <a:spLocks noChangeArrowheads="1"/>
          </p:cNvSpPr>
          <p:nvPr/>
        </p:nvSpPr>
        <p:spPr bwMode="auto">
          <a:xfrm>
            <a:off x="34925" y="5649913"/>
            <a:ext cx="2665413"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1600" dirty="0"/>
              <a:t>图显示了标准化残差</a:t>
            </a:r>
            <a:r>
              <a:rPr lang="en-US" altLang="zh-CN" sz="1600" dirty="0"/>
              <a:t>(standardized residuals)</a:t>
            </a:r>
            <a:r>
              <a:rPr lang="zh-CN" altLang="en-US" sz="1600" dirty="0"/>
              <a:t>的平方根的</a:t>
            </a:r>
            <a:r>
              <a:rPr lang="zh-CN" altLang="en-US" sz="1600"/>
              <a:t>分布</a:t>
            </a:r>
            <a:r>
              <a:rPr lang="zh-CN" altLang="en-US" sz="1600" smtClean="0"/>
              <a:t>情况</a:t>
            </a:r>
            <a:r>
              <a:rPr lang="en-US" altLang="zh-CN" sz="1600" smtClean="0"/>
              <a:t>. </a:t>
            </a:r>
            <a:r>
              <a:rPr lang="zh-CN" altLang="en-US" sz="1600" dirty="0"/>
              <a:t>最高点为残差最大值点</a:t>
            </a:r>
            <a:r>
              <a:rPr lang="en-US" altLang="zh-CN" sz="1600" dirty="0"/>
              <a:t>;</a:t>
            </a:r>
            <a:endParaRPr lang="zh-CN" altLang="en-US" sz="1600" dirty="0"/>
          </a:p>
        </p:txBody>
      </p:sp>
      <p:sp>
        <p:nvSpPr>
          <p:cNvPr id="106504" name="文本框 5"/>
          <p:cNvSpPr txBox="1">
            <a:spLocks noChangeArrowheads="1"/>
          </p:cNvSpPr>
          <p:nvPr/>
        </p:nvSpPr>
        <p:spPr bwMode="auto">
          <a:xfrm>
            <a:off x="5724525" y="6189663"/>
            <a:ext cx="288766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dirty="0"/>
              <a:t>Cook</a:t>
            </a:r>
            <a:r>
              <a:rPr lang="zh-CN" altLang="en-US" sz="1600" dirty="0"/>
              <a:t>距离</a:t>
            </a:r>
            <a:r>
              <a:rPr lang="en-US" altLang="zh-CN" sz="1600" dirty="0"/>
              <a:t>(Cook's distance)</a:t>
            </a:r>
            <a:r>
              <a:rPr lang="zh-CN" altLang="en-US" sz="1600" dirty="0"/>
              <a:t>图显示了对回归的</a:t>
            </a:r>
            <a:r>
              <a:rPr lang="zh-CN" altLang="en-US" sz="1600"/>
              <a:t>影响</a:t>
            </a:r>
            <a:r>
              <a:rPr lang="zh-CN" altLang="en-US" sz="1600" smtClean="0"/>
              <a:t>点</a:t>
            </a:r>
            <a:r>
              <a:rPr lang="en-US" altLang="zh-CN" sz="1600" smtClean="0"/>
              <a:t>.</a:t>
            </a:r>
            <a:endParaRPr lang="zh-CN" altLang="en-US" sz="1600" dirty="0"/>
          </a:p>
        </p:txBody>
      </p:sp>
      <p:sp>
        <p:nvSpPr>
          <p:cNvPr id="106505" name="右箭头 6"/>
          <p:cNvSpPr>
            <a:spLocks noChangeArrowheads="1"/>
          </p:cNvSpPr>
          <p:nvPr/>
        </p:nvSpPr>
        <p:spPr bwMode="auto">
          <a:xfrm>
            <a:off x="2124075" y="3429000"/>
            <a:ext cx="144463" cy="215900"/>
          </a:xfrm>
          <a:prstGeom prst="rightArrow">
            <a:avLst>
              <a:gd name="adj1" fmla="val 50000"/>
              <a:gd name="adj2" fmla="val 50000"/>
            </a:avLst>
          </a:prstGeom>
          <a:solidFill>
            <a:schemeClr val="bg1"/>
          </a:solidFill>
          <a:ln w="9525" algn="ctr">
            <a:solidFill>
              <a:srgbClr val="FF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Times New Roman" panose="02020603050405020304" pitchFamily="18" charset="0"/>
            </a:endParaRPr>
          </a:p>
        </p:txBody>
      </p:sp>
      <p:sp>
        <p:nvSpPr>
          <p:cNvPr id="106506" name="右箭头 7"/>
          <p:cNvSpPr>
            <a:spLocks noChangeArrowheads="1"/>
          </p:cNvSpPr>
          <p:nvPr/>
        </p:nvSpPr>
        <p:spPr bwMode="auto">
          <a:xfrm>
            <a:off x="1908175" y="5362575"/>
            <a:ext cx="323850" cy="144463"/>
          </a:xfrm>
          <a:prstGeom prst="rightArrow">
            <a:avLst>
              <a:gd name="adj1" fmla="val 50000"/>
              <a:gd name="adj2" fmla="val 49879"/>
            </a:avLst>
          </a:prstGeom>
          <a:solidFill>
            <a:schemeClr val="bg1"/>
          </a:solidFill>
          <a:ln w="9525" algn="ctr">
            <a:solidFill>
              <a:srgbClr val="FF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Times New Roman" panose="02020603050405020304" pitchFamily="18" charset="0"/>
            </a:endParaRPr>
          </a:p>
        </p:txBody>
      </p:sp>
      <p:sp>
        <p:nvSpPr>
          <p:cNvPr id="106507" name="下箭头 8"/>
          <p:cNvSpPr>
            <a:spLocks noChangeArrowheads="1"/>
          </p:cNvSpPr>
          <p:nvPr/>
        </p:nvSpPr>
        <p:spPr bwMode="auto">
          <a:xfrm>
            <a:off x="7812088" y="2681288"/>
            <a:ext cx="144462" cy="244475"/>
          </a:xfrm>
          <a:prstGeom prst="downArrow">
            <a:avLst>
              <a:gd name="adj1" fmla="val 50000"/>
              <a:gd name="adj2" fmla="val 50009"/>
            </a:avLst>
          </a:prstGeom>
          <a:solidFill>
            <a:schemeClr val="bg1"/>
          </a:solidFill>
          <a:ln w="9525" algn="ctr">
            <a:solidFill>
              <a:srgbClr val="FF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Times New Roman" panose="02020603050405020304" pitchFamily="18" charset="0"/>
            </a:endParaRPr>
          </a:p>
        </p:txBody>
      </p:sp>
      <p:sp>
        <p:nvSpPr>
          <p:cNvPr id="106508" name="下箭头 9"/>
          <p:cNvSpPr>
            <a:spLocks noChangeArrowheads="1"/>
          </p:cNvSpPr>
          <p:nvPr/>
        </p:nvSpPr>
        <p:spPr bwMode="auto">
          <a:xfrm flipV="1">
            <a:off x="7956550" y="5899150"/>
            <a:ext cx="144463" cy="193675"/>
          </a:xfrm>
          <a:prstGeom prst="downArrow">
            <a:avLst>
              <a:gd name="adj1" fmla="val 50000"/>
              <a:gd name="adj2" fmla="val 49846"/>
            </a:avLst>
          </a:prstGeom>
          <a:solidFill>
            <a:schemeClr val="bg1"/>
          </a:solidFill>
          <a:ln w="9525" algn="ctr">
            <a:solidFill>
              <a:srgbClr val="FF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Times New Roman" panose="02020603050405020304" pitchFamily="18" charset="0"/>
            </a:endParaRPr>
          </a:p>
        </p:txBody>
      </p:sp>
    </p:spTree>
    <p:extLst>
      <p:ext uri="{BB962C8B-B14F-4D97-AF65-F5344CB8AC3E}">
        <p14:creationId xmlns:p14="http://schemas.microsoft.com/office/powerpoint/2010/main" val="24418949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a:xfrm>
            <a:off x="1042988" y="404813"/>
            <a:ext cx="6337300" cy="576262"/>
          </a:xfrm>
        </p:spPr>
        <p:txBody>
          <a:bodyPr/>
          <a:lstStyle/>
          <a:p>
            <a:r>
              <a:rPr lang="zh-CN" altLang="en-US" smtClean="0"/>
              <a:t>线性回归的应用（估计和预测）</a:t>
            </a:r>
          </a:p>
        </p:txBody>
      </p:sp>
      <p:sp>
        <p:nvSpPr>
          <p:cNvPr id="19459" name="内容占位符 2"/>
          <p:cNvSpPr>
            <a:spLocks noGrp="1"/>
          </p:cNvSpPr>
          <p:nvPr>
            <p:ph idx="1"/>
          </p:nvPr>
        </p:nvSpPr>
        <p:spPr>
          <a:xfrm>
            <a:off x="179388" y="1341438"/>
            <a:ext cx="8569325" cy="4608512"/>
          </a:xfrm>
        </p:spPr>
        <p:txBody>
          <a:bodyPr/>
          <a:lstStyle/>
          <a:p>
            <a:pPr>
              <a:defRPr/>
            </a:pPr>
            <a:r>
              <a:rPr lang="zh-CN" altLang="en-US" sz="2400" dirty="0" smtClean="0"/>
              <a:t>求</a:t>
            </a:r>
            <a:r>
              <a:rPr lang="en-US" altLang="zh-CN" sz="2400" dirty="0" smtClean="0"/>
              <a:t>x=415</a:t>
            </a:r>
            <a:r>
              <a:rPr lang="zh-CN" altLang="en-US" sz="2400" dirty="0" smtClean="0"/>
              <a:t>时相应</a:t>
            </a:r>
            <a:r>
              <a:rPr lang="en-US" altLang="zh-CN" sz="2400" dirty="0" smtClean="0"/>
              <a:t>Y</a:t>
            </a:r>
            <a:r>
              <a:rPr lang="zh-CN" altLang="en-US" sz="2400" dirty="0" smtClean="0"/>
              <a:t>的置信水平</a:t>
            </a:r>
            <a:r>
              <a:rPr lang="zh-CN" altLang="en-US" sz="2400" smtClean="0"/>
              <a:t>为</a:t>
            </a:r>
            <a:r>
              <a:rPr lang="en-US" altLang="zh-CN" sz="2400" smtClean="0"/>
              <a:t>0.95</a:t>
            </a:r>
            <a:r>
              <a:rPr lang="zh-CN" altLang="en-US" sz="2400" dirty="0" smtClean="0"/>
              <a:t>的</a:t>
            </a:r>
            <a:r>
              <a:rPr lang="zh-CN" altLang="en-US" sz="2400" smtClean="0"/>
              <a:t>预测</a:t>
            </a:r>
            <a:r>
              <a:rPr lang="zh-CN" altLang="en-US" sz="2400" smtClean="0"/>
              <a:t>区间</a:t>
            </a:r>
            <a:r>
              <a:rPr lang="en-US" altLang="zh-CN" sz="2400" smtClean="0"/>
              <a:t>.</a:t>
            </a:r>
            <a:endParaRPr lang="en-US" altLang="zh-CN" sz="2400" dirty="0" smtClean="0"/>
          </a:p>
          <a:p>
            <a:pPr marL="0" indent="0">
              <a:buFont typeface="Wingdings" panose="05000000000000000000" pitchFamily="2" charset="2"/>
              <a:buNone/>
              <a:defRPr/>
            </a:pPr>
            <a:r>
              <a:rPr lang="en-US" altLang="zh-CN" sz="2400" dirty="0" smtClean="0"/>
              <a:t>point</a:t>
            </a:r>
            <a:r>
              <a:rPr lang="en-US" altLang="zh-CN" sz="2400" smtClean="0"/>
              <a:t>&lt;-</a:t>
            </a:r>
            <a:r>
              <a:rPr lang="en-US" altLang="zh-CN" sz="2400" smtClean="0"/>
              <a:t>data.frame(x=415</a:t>
            </a:r>
            <a:r>
              <a:rPr lang="en-US" altLang="zh-CN" sz="2400" dirty="0" smtClean="0"/>
              <a:t>)</a:t>
            </a:r>
          </a:p>
          <a:p>
            <a:pPr marL="0" indent="0">
              <a:buFont typeface="Wingdings" panose="05000000000000000000" pitchFamily="2" charset="2"/>
              <a:buNone/>
              <a:defRPr/>
            </a:pPr>
            <a:r>
              <a:rPr lang="en-US" altLang="zh-CN" sz="2400" smtClean="0"/>
              <a:t>lm.pred</a:t>
            </a:r>
            <a:r>
              <a:rPr lang="en-US" altLang="zh-CN" sz="2400" smtClean="0"/>
              <a:t>&lt;-</a:t>
            </a:r>
            <a:r>
              <a:rPr lang="en-US" altLang="zh-CN" sz="2400" smtClean="0"/>
              <a:t>predict(lm.reg, point,interval</a:t>
            </a:r>
            <a:r>
              <a:rPr lang="en-US" altLang="zh-CN" sz="2400" dirty="0" smtClean="0"/>
              <a:t>="</a:t>
            </a:r>
            <a:r>
              <a:rPr lang="en-US" altLang="zh-CN" sz="2400" smtClean="0"/>
              <a:t>prediction</a:t>
            </a:r>
            <a:r>
              <a:rPr lang="en-US" altLang="zh-CN" sz="2400" smtClean="0"/>
              <a:t>", level=0.95</a:t>
            </a:r>
            <a:r>
              <a:rPr lang="en-US" altLang="zh-CN" sz="2400" dirty="0" smtClean="0"/>
              <a:t>)</a:t>
            </a:r>
          </a:p>
          <a:p>
            <a:pPr marL="0" indent="0">
              <a:buFont typeface="Wingdings" panose="05000000000000000000" pitchFamily="2" charset="2"/>
              <a:buNone/>
              <a:defRPr/>
            </a:pPr>
            <a:r>
              <a:rPr lang="en-US" altLang="zh-CN" sz="2400" smtClean="0"/>
              <a:t>lm.pred</a:t>
            </a:r>
            <a:endParaRPr lang="zh-CN" altLang="en-US" sz="2400" dirty="0" smtClean="0"/>
          </a:p>
        </p:txBody>
      </p:sp>
      <p:pic>
        <p:nvPicPr>
          <p:cNvPr id="108548"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644900"/>
            <a:ext cx="43021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9" name="文本框 2"/>
          <p:cNvSpPr txBox="1">
            <a:spLocks noChangeArrowheads="1"/>
          </p:cNvSpPr>
          <p:nvPr/>
        </p:nvSpPr>
        <p:spPr bwMode="auto">
          <a:xfrm>
            <a:off x="5580063" y="3357563"/>
            <a:ext cx="316865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dirty="0"/>
          </a:p>
          <a:p>
            <a:r>
              <a:rPr lang="zh-CN" altLang="en-US" dirty="0"/>
              <a:t>选项</a:t>
            </a:r>
            <a:r>
              <a:rPr lang="en-US" altLang="zh-CN" dirty="0"/>
              <a:t>interval=“prediction”</a:t>
            </a:r>
            <a:r>
              <a:rPr lang="zh-CN" altLang="en-US" dirty="0"/>
              <a:t>表示同时要给出相应的</a:t>
            </a:r>
            <a:r>
              <a:rPr lang="zh-CN" altLang="en-US"/>
              <a:t>预测</a:t>
            </a:r>
            <a:r>
              <a:rPr lang="zh-CN" altLang="en-US" smtClean="0"/>
              <a:t>区间</a:t>
            </a:r>
            <a:r>
              <a:rPr lang="en-US" altLang="zh-CN" smtClean="0"/>
              <a:t>, </a:t>
            </a:r>
            <a:r>
              <a:rPr lang="zh-CN" altLang="en-US" dirty="0"/>
              <a:t>选项</a:t>
            </a:r>
            <a:r>
              <a:rPr lang="en-US" altLang="zh-CN" dirty="0"/>
              <a:t>level</a:t>
            </a:r>
            <a:r>
              <a:rPr lang="zh-CN" altLang="en-US" dirty="0"/>
              <a:t>指出相应的</a:t>
            </a:r>
            <a:r>
              <a:rPr lang="zh-CN" altLang="en-US"/>
              <a:t>预测</a:t>
            </a:r>
            <a:r>
              <a:rPr lang="zh-CN" altLang="en-US" smtClean="0"/>
              <a:t>水平</a:t>
            </a:r>
            <a:r>
              <a:rPr lang="en-US" altLang="zh-CN" smtClean="0"/>
              <a:t>, </a:t>
            </a:r>
            <a:r>
              <a:rPr lang="zh-CN" altLang="en-US" dirty="0"/>
              <a:t>默认值</a:t>
            </a:r>
            <a:r>
              <a:rPr lang="zh-CN" altLang="en-US"/>
              <a:t>为</a:t>
            </a:r>
            <a:r>
              <a:rPr lang="en-US" altLang="zh-CN" smtClean="0"/>
              <a:t>0.95</a:t>
            </a:r>
            <a:r>
              <a:rPr lang="en-US" altLang="zh-CN" dirty="0"/>
              <a:t>(</a:t>
            </a:r>
            <a:r>
              <a:rPr lang="zh-CN" altLang="en-US" dirty="0"/>
              <a:t>可</a:t>
            </a:r>
            <a:r>
              <a:rPr lang="zh-CN" altLang="en-US"/>
              <a:t>缺省</a:t>
            </a:r>
            <a:r>
              <a:rPr lang="en-US" altLang="zh-CN" smtClean="0"/>
              <a:t>). </a:t>
            </a:r>
            <a:r>
              <a:rPr lang="zh-CN" altLang="en-US" dirty="0"/>
              <a:t>由计算结果得到</a:t>
            </a:r>
            <a:r>
              <a:rPr lang="en-US" altLang="zh-CN" dirty="0"/>
              <a:t>: </a:t>
            </a:r>
            <a:r>
              <a:rPr lang="zh-CN" altLang="en-US" dirty="0"/>
              <a:t>当</a:t>
            </a:r>
            <a:r>
              <a:rPr lang="en-US" altLang="zh-CN"/>
              <a:t>x=415</a:t>
            </a:r>
            <a:r>
              <a:rPr lang="zh-CN" altLang="en-US" smtClean="0"/>
              <a:t>时</a:t>
            </a:r>
            <a:r>
              <a:rPr lang="en-US" altLang="zh-CN" smtClean="0"/>
              <a:t>,y</a:t>
            </a:r>
            <a:r>
              <a:rPr lang="zh-CN" altLang="en-US" dirty="0"/>
              <a:t>的预测值</a:t>
            </a:r>
            <a:r>
              <a:rPr lang="zh-CN" altLang="en-US"/>
              <a:t>为</a:t>
            </a:r>
            <a:r>
              <a:rPr lang="en-US" altLang="zh-CN" smtClean="0"/>
              <a:t>765.8489, </a:t>
            </a:r>
            <a:r>
              <a:rPr lang="zh-CN" altLang="en-US" dirty="0"/>
              <a:t>预测区间为</a:t>
            </a:r>
            <a:r>
              <a:rPr lang="en-US" altLang="zh-CN"/>
              <a:t>[</a:t>
            </a:r>
            <a:r>
              <a:rPr lang="en-US" altLang="zh-CN" smtClean="0"/>
              <a:t>457.1226, 1074.575].</a:t>
            </a:r>
            <a:endParaRPr lang="zh-CN" altLang="en-US" dirty="0"/>
          </a:p>
        </p:txBody>
      </p:sp>
    </p:spTree>
    <p:extLst>
      <p:ext uri="{BB962C8B-B14F-4D97-AF65-F5344CB8AC3E}">
        <p14:creationId xmlns:p14="http://schemas.microsoft.com/office/powerpoint/2010/main" val="12972757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lang="zh-CN" altLang="en-US" smtClean="0"/>
              <a:t>一元回归应用的注意事项</a:t>
            </a:r>
          </a:p>
        </p:txBody>
      </p:sp>
      <p:sp>
        <p:nvSpPr>
          <p:cNvPr id="110595" name="内容占位符 2"/>
          <p:cNvSpPr>
            <a:spLocks noGrp="1"/>
          </p:cNvSpPr>
          <p:nvPr>
            <p:ph idx="1"/>
          </p:nvPr>
        </p:nvSpPr>
        <p:spPr/>
        <p:txBody>
          <a:bodyPr/>
          <a:lstStyle/>
          <a:p>
            <a:r>
              <a:rPr lang="zh-CN" altLang="en-US" dirty="0" smtClean="0"/>
              <a:t>根据分析目的选择变量及统计方法</a:t>
            </a:r>
            <a:endParaRPr lang="en-US" altLang="zh-CN" dirty="0" smtClean="0"/>
          </a:p>
          <a:p>
            <a:pPr lvl="1"/>
            <a:r>
              <a:rPr lang="zh-CN" altLang="en-US" dirty="0" smtClean="0"/>
              <a:t>直线回归用于定量刻画应变量</a:t>
            </a:r>
            <a:r>
              <a:rPr lang="en-US" altLang="zh-CN" dirty="0" smtClean="0"/>
              <a:t>Y</a:t>
            </a:r>
            <a:r>
              <a:rPr lang="zh-CN" altLang="en-US" dirty="0" smtClean="0"/>
              <a:t>对自变量</a:t>
            </a:r>
            <a:r>
              <a:rPr lang="en-US" altLang="zh-CN" dirty="0" smtClean="0"/>
              <a:t>X</a:t>
            </a:r>
            <a:r>
              <a:rPr lang="zh-CN" altLang="en-US" dirty="0" smtClean="0"/>
              <a:t>在数值上的</a:t>
            </a:r>
            <a:r>
              <a:rPr lang="zh-CN" altLang="en-US" smtClean="0"/>
              <a:t>依存</a:t>
            </a:r>
            <a:r>
              <a:rPr lang="zh-CN" altLang="en-US" smtClean="0"/>
              <a:t>关系，其中</a:t>
            </a:r>
            <a:r>
              <a:rPr lang="zh-CN" altLang="en-US" dirty="0" smtClean="0"/>
              <a:t>应变量的定夺主要依专业要求</a:t>
            </a:r>
            <a:r>
              <a:rPr lang="zh-CN" altLang="en-US" smtClean="0"/>
              <a:t>而</a:t>
            </a:r>
            <a:r>
              <a:rPr lang="zh-CN" altLang="en-US" smtClean="0"/>
              <a:t>定，可以</a:t>
            </a:r>
            <a:r>
              <a:rPr lang="zh-CN" altLang="en-US" dirty="0" smtClean="0"/>
              <a:t>考虑把易于精确测量的变量</a:t>
            </a:r>
            <a:r>
              <a:rPr lang="zh-CN" altLang="en-US" smtClean="0"/>
              <a:t>作为</a:t>
            </a:r>
            <a:r>
              <a:rPr lang="en-US" altLang="zh-CN" smtClean="0"/>
              <a:t>X</a:t>
            </a:r>
            <a:r>
              <a:rPr lang="zh-CN" altLang="en-US" smtClean="0"/>
              <a:t>，另</a:t>
            </a:r>
            <a:r>
              <a:rPr lang="zh-CN" altLang="en-US" dirty="0" smtClean="0"/>
              <a:t>一个随机变量</a:t>
            </a:r>
            <a:r>
              <a:rPr lang="zh-CN" altLang="en-US" smtClean="0"/>
              <a:t>作</a:t>
            </a:r>
            <a:r>
              <a:rPr lang="en-US" altLang="zh-CN" smtClean="0"/>
              <a:t>Y</a:t>
            </a:r>
            <a:r>
              <a:rPr lang="zh-CN" altLang="en-US" smtClean="0"/>
              <a:t>，例如</a:t>
            </a:r>
            <a:r>
              <a:rPr lang="zh-CN" altLang="en-US" dirty="0" smtClean="0"/>
              <a:t>用身高估计体表面积。</a:t>
            </a:r>
          </a:p>
          <a:p>
            <a:pPr lvl="1"/>
            <a:endParaRPr lang="en-US" altLang="zh-CN" dirty="0" smtClean="0"/>
          </a:p>
          <a:p>
            <a:pPr lvl="1"/>
            <a:r>
              <a:rPr lang="zh-CN" altLang="en-US" dirty="0" smtClean="0"/>
              <a:t>  两个变量的选择一定要结合</a:t>
            </a:r>
            <a:r>
              <a:rPr lang="zh-CN" altLang="en-US" smtClean="0"/>
              <a:t>专业</a:t>
            </a:r>
            <a:r>
              <a:rPr lang="zh-CN" altLang="en-US" smtClean="0"/>
              <a:t>背景，不能</a:t>
            </a:r>
            <a:r>
              <a:rPr lang="zh-CN" altLang="en-US" dirty="0" smtClean="0"/>
              <a:t>把毫无关联的两种现象勉强作回归分析。</a:t>
            </a:r>
          </a:p>
          <a:p>
            <a:pPr lvl="1"/>
            <a:endParaRPr lang="zh-CN" altLang="en-US" dirty="0" smtClean="0"/>
          </a:p>
        </p:txBody>
      </p:sp>
    </p:spTree>
    <p:extLst>
      <p:ext uri="{BB962C8B-B14F-4D97-AF65-F5344CB8AC3E}">
        <p14:creationId xmlns:p14="http://schemas.microsoft.com/office/powerpoint/2010/main" val="226210451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p:txBody>
          <a:bodyPr/>
          <a:lstStyle/>
          <a:p>
            <a:r>
              <a:rPr lang="zh-CN" altLang="en-US" smtClean="0"/>
              <a:t>一元回归应用的注意事项</a:t>
            </a:r>
          </a:p>
        </p:txBody>
      </p:sp>
      <p:sp>
        <p:nvSpPr>
          <p:cNvPr id="111619" name="内容占位符 2"/>
          <p:cNvSpPr>
            <a:spLocks noGrp="1"/>
          </p:cNvSpPr>
          <p:nvPr>
            <p:ph idx="1"/>
          </p:nvPr>
        </p:nvSpPr>
        <p:spPr/>
        <p:txBody>
          <a:bodyPr/>
          <a:lstStyle/>
          <a:p>
            <a:r>
              <a:rPr lang="zh-CN" altLang="en-US" dirty="0" smtClean="0"/>
              <a:t>进行回归分析前应绘制散点图</a:t>
            </a:r>
            <a:endParaRPr lang="en-US" altLang="zh-CN" dirty="0" smtClean="0"/>
          </a:p>
          <a:p>
            <a:pPr lvl="1"/>
            <a:r>
              <a:rPr lang="zh-CN" altLang="en-US" dirty="0" smtClean="0"/>
              <a:t>散点图可考察两变量是否有直线趋势；</a:t>
            </a:r>
          </a:p>
          <a:p>
            <a:pPr lvl="1"/>
            <a:r>
              <a:rPr lang="zh-CN" altLang="en-US" dirty="0" smtClean="0"/>
              <a:t>可发现异常点（</a:t>
            </a:r>
            <a:r>
              <a:rPr lang="en-US" altLang="zh-CN" dirty="0" smtClean="0"/>
              <a:t>outlier</a:t>
            </a:r>
            <a:r>
              <a:rPr lang="zh-CN" altLang="en-US" dirty="0" smtClean="0"/>
              <a:t>）。</a:t>
            </a:r>
          </a:p>
          <a:p>
            <a:pPr lvl="1"/>
            <a:r>
              <a:rPr lang="zh-CN" altLang="en-US" dirty="0" smtClean="0"/>
              <a:t>散点图对异常点的识别与处理需要从专业知识和现有数据两方面</a:t>
            </a:r>
            <a:r>
              <a:rPr lang="zh-CN" altLang="en-US" smtClean="0"/>
              <a:t>来</a:t>
            </a:r>
            <a:r>
              <a:rPr lang="zh-CN" altLang="en-US" smtClean="0"/>
              <a:t>考虑，结果</a:t>
            </a:r>
            <a:r>
              <a:rPr lang="zh-CN" altLang="en-US" dirty="0" smtClean="0"/>
              <a:t>可能是现有回归模型的假设错误需要改变</a:t>
            </a:r>
            <a:r>
              <a:rPr lang="zh-CN" altLang="en-US" smtClean="0"/>
              <a:t>模型</a:t>
            </a:r>
            <a:r>
              <a:rPr lang="zh-CN" altLang="en-US" smtClean="0"/>
              <a:t>形式，也</a:t>
            </a:r>
            <a:r>
              <a:rPr lang="zh-CN" altLang="en-US" dirty="0" smtClean="0"/>
              <a:t>可能是抽样误差造成的一次偶然结果甚至过失误差。需要认真核对原始数据并检查其产生过程认定</a:t>
            </a:r>
            <a:r>
              <a:rPr lang="zh-CN" altLang="en-US" smtClean="0"/>
              <a:t>是</a:t>
            </a:r>
            <a:r>
              <a:rPr lang="zh-CN" altLang="en-US" smtClean="0"/>
              <a:t>过失误差，或者</a:t>
            </a:r>
            <a:r>
              <a:rPr lang="zh-CN" altLang="en-US" dirty="0" smtClean="0"/>
              <a:t>通过重复测定确定是抽样误差造成的</a:t>
            </a:r>
            <a:r>
              <a:rPr lang="zh-CN" altLang="en-US" smtClean="0"/>
              <a:t>偶然</a:t>
            </a:r>
            <a:r>
              <a:rPr lang="zh-CN" altLang="en-US" smtClean="0"/>
              <a:t>结果，才</a:t>
            </a:r>
            <a:r>
              <a:rPr lang="zh-CN" altLang="en-US" dirty="0" smtClean="0"/>
              <a:t>可以谨慎地剔除或采用其它估计方法。</a:t>
            </a:r>
          </a:p>
          <a:p>
            <a:endParaRPr lang="zh-CN" altLang="en-US" dirty="0" smtClean="0"/>
          </a:p>
        </p:txBody>
      </p:sp>
    </p:spTree>
    <p:extLst>
      <p:ext uri="{BB962C8B-B14F-4D97-AF65-F5344CB8AC3E}">
        <p14:creationId xmlns:p14="http://schemas.microsoft.com/office/powerpoint/2010/main" val="38708848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zh-CN" altLang="en-US" smtClean="0"/>
              <a:t>显著性检验的意义</a:t>
            </a:r>
          </a:p>
        </p:txBody>
      </p:sp>
      <p:sp>
        <p:nvSpPr>
          <p:cNvPr id="3" name="内容占位符 2"/>
          <p:cNvSpPr>
            <a:spLocks noGrp="1"/>
          </p:cNvSpPr>
          <p:nvPr>
            <p:ph idx="1"/>
          </p:nvPr>
        </p:nvSpPr>
        <p:spPr>
          <a:xfrm>
            <a:off x="395288" y="1412875"/>
            <a:ext cx="8142287" cy="4392613"/>
          </a:xfrm>
        </p:spPr>
        <p:txBody>
          <a:bodyPr/>
          <a:lstStyle/>
          <a:p>
            <a:pPr>
              <a:defRPr/>
            </a:pPr>
            <a:r>
              <a:rPr lang="zh-CN" altLang="en-US" dirty="0" smtClean="0"/>
              <a:t>为什么以样本平均数作为检验对象呢？ 这是因为样本平均数具有下述特征： </a:t>
            </a:r>
            <a:endParaRPr lang="en-US" altLang="zh-CN" dirty="0" smtClean="0"/>
          </a:p>
          <a:p>
            <a:pPr lvl="1">
              <a:defRPr/>
            </a:pPr>
            <a:r>
              <a:rPr lang="zh-CN" altLang="en-US" dirty="0" smtClean="0"/>
              <a:t>离均差的平方和∑（   </a:t>
            </a:r>
            <a:r>
              <a:rPr lang="en-US" altLang="zh-CN" dirty="0" smtClean="0"/>
              <a:t>-    </a:t>
            </a:r>
            <a:r>
              <a:rPr lang="zh-CN" altLang="en-US" dirty="0" smtClean="0"/>
              <a:t>）</a:t>
            </a:r>
            <a:r>
              <a:rPr lang="en-US" altLang="zh-CN" baseline="30000" dirty="0" smtClean="0"/>
              <a:t>2</a:t>
            </a:r>
            <a:r>
              <a:rPr lang="zh-CN" altLang="en-US" dirty="0" smtClean="0"/>
              <a:t>最小。说明样本平均数与样本各个观测值</a:t>
            </a:r>
            <a:r>
              <a:rPr lang="zh-CN" altLang="en-US" smtClean="0"/>
              <a:t>最</a:t>
            </a:r>
            <a:r>
              <a:rPr lang="zh-CN" altLang="en-US" smtClean="0"/>
              <a:t>接近，平均数</a:t>
            </a:r>
            <a:r>
              <a:rPr lang="zh-CN" altLang="en-US" dirty="0" smtClean="0"/>
              <a:t>是资料的代表数。</a:t>
            </a:r>
          </a:p>
          <a:p>
            <a:pPr lvl="1">
              <a:defRPr/>
            </a:pPr>
            <a:r>
              <a:rPr lang="zh-CN" altLang="en-US" dirty="0" smtClean="0"/>
              <a:t>样本平均数 是 总体平均数的 </a:t>
            </a:r>
            <a:r>
              <a:rPr lang="zh-CN" altLang="en-US" smtClean="0"/>
              <a:t>无偏估计值 </a:t>
            </a:r>
            <a:r>
              <a:rPr lang="zh-CN" altLang="en-US" smtClean="0"/>
              <a:t>，即</a:t>
            </a:r>
            <a:endParaRPr lang="en-US" altLang="zh-CN" dirty="0" smtClean="0"/>
          </a:p>
          <a:p>
            <a:pPr marL="449262" lvl="1" indent="0">
              <a:buFont typeface="Wingdings" panose="05000000000000000000" pitchFamily="2" charset="2"/>
              <a:buNone/>
              <a:defRPr/>
            </a:pPr>
            <a:r>
              <a:rPr lang="en-US" altLang="zh-CN" dirty="0"/>
              <a:t> </a:t>
            </a:r>
            <a:r>
              <a:rPr lang="en-US" altLang="zh-CN" dirty="0" smtClean="0"/>
              <a:t>     E</a:t>
            </a:r>
            <a:r>
              <a:rPr lang="zh-CN" altLang="en-US" dirty="0" smtClean="0"/>
              <a:t>（   ）</a:t>
            </a:r>
            <a:r>
              <a:rPr lang="en-US" altLang="zh-CN" dirty="0" smtClean="0"/>
              <a:t>=μ</a:t>
            </a:r>
            <a:r>
              <a:rPr lang="zh-CN" altLang="en-US" dirty="0" smtClean="0"/>
              <a:t>。</a:t>
            </a:r>
            <a:endParaRPr lang="en-US" altLang="zh-CN" dirty="0" smtClean="0"/>
          </a:p>
          <a:p>
            <a:pPr lvl="1">
              <a:defRPr/>
            </a:pPr>
            <a:r>
              <a:rPr lang="zh-CN" altLang="en-US" dirty="0" smtClean="0"/>
              <a:t>根据</a:t>
            </a:r>
            <a:r>
              <a:rPr lang="zh-CN" altLang="en-US" smtClean="0"/>
              <a:t>统计学</a:t>
            </a:r>
            <a:r>
              <a:rPr lang="zh-CN" altLang="en-US" smtClean="0"/>
              <a:t>中心极限定理，样本</a:t>
            </a:r>
            <a:r>
              <a:rPr lang="zh-CN" altLang="en-US" dirty="0" smtClean="0"/>
              <a:t>平均数     服从或逼近正态分布。</a:t>
            </a:r>
          </a:p>
          <a:p>
            <a:pPr lvl="1">
              <a:defRPr/>
            </a:pPr>
            <a:endParaRPr lang="zh-CN" altLang="en-US" dirty="0"/>
          </a:p>
        </p:txBody>
      </p:sp>
      <p:graphicFrame>
        <p:nvGraphicFramePr>
          <p:cNvPr id="54276" name="Object 16"/>
          <p:cNvGraphicFramePr>
            <a:graphicFrameLocks noChangeAspect="1"/>
          </p:cNvGraphicFramePr>
          <p:nvPr/>
        </p:nvGraphicFramePr>
        <p:xfrm>
          <a:off x="3995738" y="2452688"/>
          <a:ext cx="346075" cy="319087"/>
        </p:xfrm>
        <a:graphic>
          <a:graphicData uri="http://schemas.openxmlformats.org/presentationml/2006/ole">
            <mc:AlternateContent xmlns:mc="http://schemas.openxmlformats.org/markup-compatibility/2006">
              <mc:Choice xmlns:v="urn:schemas-microsoft-com:vml" Requires="v">
                <p:oleObj spid="_x0000_s54828" name="公式" r:id="rId3" imgW="57128" imgH="38127" progId="Equation.3">
                  <p:embed/>
                </p:oleObj>
              </mc:Choice>
              <mc:Fallback>
                <p:oleObj name="公式" r:id="rId3" imgW="57128" imgH="38127" progId="Equation.3">
                  <p:embed/>
                  <p:pic>
                    <p:nvPicPr>
                      <p:cNvPr id="0" name="Object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2452688"/>
                        <a:ext cx="346075"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77" name="Object 17"/>
          <p:cNvGraphicFramePr>
            <a:graphicFrameLocks noChangeAspect="1"/>
          </p:cNvGraphicFramePr>
          <p:nvPr/>
        </p:nvGraphicFramePr>
        <p:xfrm>
          <a:off x="4381500" y="2382838"/>
          <a:ext cx="377825" cy="382587"/>
        </p:xfrm>
        <a:graphic>
          <a:graphicData uri="http://schemas.openxmlformats.org/presentationml/2006/ole">
            <mc:AlternateContent xmlns:mc="http://schemas.openxmlformats.org/markup-compatibility/2006">
              <mc:Choice xmlns:v="urn:schemas-microsoft-com:vml" Requires="v">
                <p:oleObj spid="_x0000_s54829" name="公式" r:id="rId5" imgW="66828" imgH="66542" progId="Equation.3">
                  <p:embed/>
                </p:oleObj>
              </mc:Choice>
              <mc:Fallback>
                <p:oleObj name="公式" r:id="rId5" imgW="66828" imgH="66542" progId="Equation.3">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1500" y="2382838"/>
                        <a:ext cx="37782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78" name="Object 17"/>
          <p:cNvGraphicFramePr>
            <a:graphicFrameLocks noChangeAspect="1"/>
          </p:cNvGraphicFramePr>
          <p:nvPr/>
        </p:nvGraphicFramePr>
        <p:xfrm>
          <a:off x="1835150" y="3609975"/>
          <a:ext cx="377825" cy="382588"/>
        </p:xfrm>
        <a:graphic>
          <a:graphicData uri="http://schemas.openxmlformats.org/presentationml/2006/ole">
            <mc:AlternateContent xmlns:mc="http://schemas.openxmlformats.org/markup-compatibility/2006">
              <mc:Choice xmlns:v="urn:schemas-microsoft-com:vml" Requires="v">
                <p:oleObj spid="_x0000_s54830" name="公式" r:id="rId7" imgW="66828" imgH="66542" progId="Equation.3">
                  <p:embed/>
                </p:oleObj>
              </mc:Choice>
              <mc:Fallback>
                <p:oleObj name="公式" r:id="rId7" imgW="66828" imgH="66542" progId="Equation.3">
                  <p:embed/>
                  <p:pic>
                    <p:nvPicPr>
                      <p:cNvPr id="0" name="Object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150" y="3609975"/>
                        <a:ext cx="377825" cy="38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4279" name="Object 17"/>
          <p:cNvGraphicFramePr>
            <a:graphicFrameLocks noChangeAspect="1"/>
          </p:cNvGraphicFramePr>
          <p:nvPr/>
        </p:nvGraphicFramePr>
        <p:xfrm>
          <a:off x="6610350" y="4037013"/>
          <a:ext cx="377825" cy="382587"/>
        </p:xfrm>
        <a:graphic>
          <a:graphicData uri="http://schemas.openxmlformats.org/presentationml/2006/ole">
            <mc:AlternateContent xmlns:mc="http://schemas.openxmlformats.org/markup-compatibility/2006">
              <mc:Choice xmlns:v="urn:schemas-microsoft-com:vml" Requires="v">
                <p:oleObj spid="_x0000_s54831" name="公式" r:id="rId9" imgW="66828" imgH="66542" progId="Equation.3">
                  <p:embed/>
                </p:oleObj>
              </mc:Choice>
              <mc:Fallback>
                <p:oleObj name="公式" r:id="rId9" imgW="66828" imgH="66542"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10350" y="4037013"/>
                        <a:ext cx="377825" cy="38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p:txBody>
          <a:bodyPr/>
          <a:lstStyle/>
          <a:p>
            <a:r>
              <a:rPr lang="zh-CN" altLang="en-US" smtClean="0"/>
              <a:t>一元回归应用的注意事项</a:t>
            </a:r>
          </a:p>
        </p:txBody>
      </p:sp>
      <p:sp>
        <p:nvSpPr>
          <p:cNvPr id="112643" name="内容占位符 2"/>
          <p:cNvSpPr>
            <a:spLocks noGrp="1"/>
          </p:cNvSpPr>
          <p:nvPr>
            <p:ph idx="1"/>
          </p:nvPr>
        </p:nvSpPr>
        <p:spPr/>
        <p:txBody>
          <a:bodyPr/>
          <a:lstStyle/>
          <a:p>
            <a:r>
              <a:rPr lang="zh-CN" altLang="en-US" dirty="0" smtClean="0"/>
              <a:t>研究数据的要求 </a:t>
            </a:r>
            <a:endParaRPr lang="en-US" altLang="zh-CN" dirty="0" smtClean="0"/>
          </a:p>
          <a:p>
            <a:pPr lvl="1"/>
            <a:endParaRPr lang="en-US" altLang="zh-CN" dirty="0" smtClean="0"/>
          </a:p>
          <a:p>
            <a:pPr lvl="1"/>
            <a:r>
              <a:rPr lang="zh-CN" altLang="en-US" dirty="0" smtClean="0"/>
              <a:t>直线回归要求至少对于每个 </a:t>
            </a:r>
            <a:r>
              <a:rPr lang="en-US" altLang="zh-CN" dirty="0" smtClean="0"/>
              <a:t>X </a:t>
            </a:r>
            <a:r>
              <a:rPr lang="zh-CN" altLang="en-US" dirty="0" smtClean="0"/>
              <a:t>相应的 </a:t>
            </a:r>
            <a:r>
              <a:rPr lang="en-US" altLang="zh-CN" dirty="0" smtClean="0"/>
              <a:t>Y </a:t>
            </a:r>
            <a:r>
              <a:rPr lang="zh-CN" altLang="en-US" dirty="0" smtClean="0"/>
              <a:t>要</a:t>
            </a:r>
            <a:r>
              <a:rPr lang="zh-CN" altLang="en-US" smtClean="0"/>
              <a:t>服从</a:t>
            </a:r>
            <a:r>
              <a:rPr lang="zh-CN" altLang="en-US" smtClean="0"/>
              <a:t>正态分布，</a:t>
            </a:r>
            <a:r>
              <a:rPr lang="en-US" altLang="zh-CN" smtClean="0"/>
              <a:t>X</a:t>
            </a:r>
            <a:r>
              <a:rPr lang="zh-CN" altLang="en-US" dirty="0" smtClean="0"/>
              <a:t>可以是服从正态分布的随机变量也可以是能精确测量和严格控制的非随机变量；</a:t>
            </a:r>
          </a:p>
          <a:p>
            <a:pPr lvl="1"/>
            <a:endParaRPr lang="en-US" altLang="zh-CN" dirty="0" smtClean="0"/>
          </a:p>
          <a:p>
            <a:pPr lvl="1"/>
            <a:r>
              <a:rPr lang="zh-CN" altLang="en-US" dirty="0" smtClean="0"/>
              <a:t>对于双变量</a:t>
            </a:r>
            <a:r>
              <a:rPr lang="zh-CN" altLang="en-US" smtClean="0"/>
              <a:t>正态分布</a:t>
            </a:r>
            <a:r>
              <a:rPr lang="zh-CN" altLang="en-US" smtClean="0"/>
              <a:t>资料，根据</a:t>
            </a:r>
            <a:r>
              <a:rPr lang="zh-CN" altLang="en-US" dirty="0" smtClean="0"/>
              <a:t>研究目的可选择由 </a:t>
            </a:r>
            <a:r>
              <a:rPr lang="en-US" altLang="zh-CN" dirty="0" smtClean="0"/>
              <a:t>X </a:t>
            </a:r>
            <a:r>
              <a:rPr lang="zh-CN" altLang="en-US" dirty="0" smtClean="0"/>
              <a:t>估计 </a:t>
            </a:r>
            <a:r>
              <a:rPr lang="en-US" altLang="zh-CN" dirty="0" smtClean="0"/>
              <a:t>Y </a:t>
            </a:r>
            <a:r>
              <a:rPr lang="zh-CN" altLang="en-US" dirty="0" smtClean="0"/>
              <a:t>或者由 </a:t>
            </a:r>
            <a:r>
              <a:rPr lang="en-US" altLang="zh-CN" dirty="0" smtClean="0"/>
              <a:t>Y </a:t>
            </a:r>
            <a:r>
              <a:rPr lang="zh-CN" altLang="en-US" dirty="0" smtClean="0"/>
              <a:t>估计 </a:t>
            </a:r>
            <a:r>
              <a:rPr lang="en-US" altLang="zh-CN" smtClean="0"/>
              <a:t>X </a:t>
            </a:r>
            <a:r>
              <a:rPr lang="zh-CN" altLang="en-US" smtClean="0"/>
              <a:t>，一般</a:t>
            </a:r>
            <a:r>
              <a:rPr lang="zh-CN" altLang="en-US" dirty="0" smtClean="0"/>
              <a:t>情况下两个回归方程不相同）。</a:t>
            </a:r>
          </a:p>
          <a:p>
            <a:pPr lvl="1"/>
            <a:endParaRPr lang="zh-CN" altLang="en-US" dirty="0" smtClean="0"/>
          </a:p>
        </p:txBody>
      </p:sp>
    </p:spTree>
    <p:extLst>
      <p:ext uri="{BB962C8B-B14F-4D97-AF65-F5344CB8AC3E}">
        <p14:creationId xmlns:p14="http://schemas.microsoft.com/office/powerpoint/2010/main" val="10418220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p:txBody>
          <a:bodyPr/>
          <a:lstStyle/>
          <a:p>
            <a:r>
              <a:rPr lang="zh-CN" altLang="en-US" smtClean="0"/>
              <a:t>一元回归应用的注意事项</a:t>
            </a:r>
          </a:p>
        </p:txBody>
      </p:sp>
      <p:sp>
        <p:nvSpPr>
          <p:cNvPr id="113667" name="内容占位符 2"/>
          <p:cNvSpPr>
            <a:spLocks noGrp="1"/>
          </p:cNvSpPr>
          <p:nvPr>
            <p:ph idx="1"/>
          </p:nvPr>
        </p:nvSpPr>
        <p:spPr/>
        <p:txBody>
          <a:bodyPr/>
          <a:lstStyle/>
          <a:p>
            <a:r>
              <a:rPr lang="zh-CN" altLang="en-US" dirty="0" smtClean="0"/>
              <a:t>结果解释及正确应用</a:t>
            </a:r>
            <a:endParaRPr lang="en-US" altLang="zh-CN" dirty="0" smtClean="0"/>
          </a:p>
          <a:p>
            <a:pPr lvl="1"/>
            <a:endParaRPr lang="en-US" altLang="zh-CN" dirty="0" smtClean="0"/>
          </a:p>
          <a:p>
            <a:pPr lvl="1"/>
            <a:r>
              <a:rPr lang="zh-CN" altLang="en-US" dirty="0" smtClean="0"/>
              <a:t>反应两变量关系密切程度或数量上影响大小的统计量应该是回归系数</a:t>
            </a:r>
            <a:r>
              <a:rPr lang="zh-CN" altLang="en-US" smtClean="0"/>
              <a:t>的</a:t>
            </a:r>
            <a:r>
              <a:rPr lang="zh-CN" altLang="en-US" smtClean="0"/>
              <a:t>绝对值，而</a:t>
            </a:r>
            <a:r>
              <a:rPr lang="zh-CN" altLang="en-US" dirty="0" smtClean="0"/>
              <a:t>不是假设检验的</a:t>
            </a:r>
            <a:r>
              <a:rPr lang="en-US" altLang="zh-CN" dirty="0" smtClean="0"/>
              <a:t>P</a:t>
            </a:r>
            <a:r>
              <a:rPr lang="zh-CN" altLang="en-US" dirty="0" smtClean="0"/>
              <a:t>值。</a:t>
            </a:r>
          </a:p>
          <a:p>
            <a:pPr marL="449262" lvl="1" indent="0">
              <a:buNone/>
            </a:pPr>
            <a:endParaRPr lang="en-US" altLang="zh-CN" dirty="0" smtClean="0"/>
          </a:p>
          <a:p>
            <a:pPr lvl="1"/>
            <a:r>
              <a:rPr lang="en-US" altLang="zh-CN" dirty="0" smtClean="0"/>
              <a:t>P</a:t>
            </a:r>
            <a:r>
              <a:rPr lang="zh-CN" altLang="en-US" dirty="0" smtClean="0"/>
              <a:t>值越小只能说越有理由认为变量间的直线</a:t>
            </a:r>
            <a:r>
              <a:rPr lang="zh-CN" altLang="en-US" smtClean="0"/>
              <a:t>关系</a:t>
            </a:r>
            <a:r>
              <a:rPr lang="zh-CN" altLang="en-US" smtClean="0"/>
              <a:t>存在，而</a:t>
            </a:r>
            <a:r>
              <a:rPr lang="zh-CN" altLang="en-US" dirty="0" smtClean="0"/>
              <a:t>不能说关系越密切或越“显著”</a:t>
            </a:r>
            <a:r>
              <a:rPr lang="zh-CN" altLang="en-US" smtClean="0"/>
              <a:t>。</a:t>
            </a:r>
            <a:r>
              <a:rPr lang="zh-CN" altLang="en-US" smtClean="0"/>
              <a:t>另外，直线回归</a:t>
            </a:r>
            <a:r>
              <a:rPr lang="zh-CN" altLang="en-US" dirty="0" smtClean="0"/>
              <a:t>用于</a:t>
            </a:r>
            <a:r>
              <a:rPr lang="zh-CN" altLang="en-US" smtClean="0"/>
              <a:t>预测</a:t>
            </a:r>
            <a:r>
              <a:rPr lang="zh-CN" altLang="en-US" smtClean="0"/>
              <a:t>时，其</a:t>
            </a:r>
            <a:r>
              <a:rPr lang="zh-CN" altLang="en-US" dirty="0" smtClean="0"/>
              <a:t>适用范围一般不应超出样本中自变量的取值范围。“</a:t>
            </a:r>
            <a:r>
              <a:rPr lang="zh-CN" altLang="en-US" smtClean="0"/>
              <a:t>只能</a:t>
            </a:r>
            <a:r>
              <a:rPr lang="zh-CN" altLang="en-US" smtClean="0"/>
              <a:t>内插，不能</a:t>
            </a:r>
            <a:r>
              <a:rPr lang="zh-CN" altLang="en-US" dirty="0" smtClean="0"/>
              <a:t>外推”</a:t>
            </a:r>
          </a:p>
          <a:p>
            <a:pPr lvl="1"/>
            <a:endParaRPr lang="zh-CN" altLang="en-US" dirty="0" smtClean="0"/>
          </a:p>
        </p:txBody>
      </p:sp>
    </p:spTree>
    <p:extLst>
      <p:ext uri="{BB962C8B-B14F-4D97-AF65-F5344CB8AC3E}">
        <p14:creationId xmlns:p14="http://schemas.microsoft.com/office/powerpoint/2010/main" val="36119252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5977284" cy="576262"/>
          </a:xfrm>
        </p:spPr>
        <p:txBody>
          <a:bodyPr/>
          <a:lstStyle/>
          <a:p>
            <a:r>
              <a:rPr lang="en-US" altLang="zh-CN" dirty="0" smtClean="0"/>
              <a:t>R</a:t>
            </a:r>
            <a:r>
              <a:rPr lang="zh-CN" altLang="en-US" dirty="0" smtClean="0"/>
              <a:t>语言中与线性回归相关的函数</a:t>
            </a:r>
            <a:endParaRPr lang="zh-CN" altLang="en-US" dirty="0"/>
          </a:p>
        </p:txBody>
      </p:sp>
      <p:sp>
        <p:nvSpPr>
          <p:cNvPr id="3" name="内容占位符 2"/>
          <p:cNvSpPr>
            <a:spLocks noGrp="1"/>
          </p:cNvSpPr>
          <p:nvPr>
            <p:ph idx="1"/>
          </p:nvPr>
        </p:nvSpPr>
        <p:spPr>
          <a:xfrm>
            <a:off x="323529" y="1340768"/>
            <a:ext cx="8640960" cy="4536157"/>
          </a:xfrm>
        </p:spPr>
        <p:txBody>
          <a:bodyPr/>
          <a:lstStyle/>
          <a:p>
            <a:r>
              <a:rPr lang="zh-CN" altLang="en-US" sz="2400" dirty="0" smtClean="0"/>
              <a:t>构建多元线性模型的基本函数</a:t>
            </a:r>
            <a:r>
              <a:rPr lang="en-US" altLang="zh-CN" sz="2400" dirty="0" smtClean="0"/>
              <a:t>lm()</a:t>
            </a:r>
          </a:p>
          <a:p>
            <a:pPr lvl="1"/>
            <a:r>
              <a:rPr lang="en-US" altLang="zh-CN" sz="2000" smtClean="0"/>
              <a:t>fitted.model </a:t>
            </a:r>
            <a:r>
              <a:rPr lang="en-US" altLang="zh-CN" sz="2000"/>
              <a:t>&lt;- </a:t>
            </a:r>
            <a:r>
              <a:rPr lang="en-US" altLang="zh-CN" sz="2000" smtClean="0"/>
              <a:t>lm(formula, </a:t>
            </a:r>
            <a:r>
              <a:rPr lang="en-US" altLang="zh-CN" sz="2000" dirty="0"/>
              <a:t>data </a:t>
            </a:r>
            <a:r>
              <a:rPr lang="en-US" altLang="zh-CN" sz="2000"/>
              <a:t>= </a:t>
            </a:r>
            <a:r>
              <a:rPr lang="en-US" altLang="zh-CN" sz="2000" smtClean="0"/>
              <a:t>data.frame</a:t>
            </a:r>
            <a:r>
              <a:rPr lang="en-US" altLang="zh-CN" sz="2000" dirty="0" smtClean="0"/>
              <a:t>)</a:t>
            </a:r>
            <a:endParaRPr lang="en-US" altLang="zh-CN" sz="2000" dirty="0"/>
          </a:p>
          <a:p>
            <a:r>
              <a:rPr lang="en-US" altLang="zh-CN" sz="2400" dirty="0" smtClean="0"/>
              <a:t>data</a:t>
            </a:r>
            <a:r>
              <a:rPr lang="zh-CN" altLang="en-US" sz="2400" dirty="0" smtClean="0"/>
              <a:t>为存放建模依据的数据的数据框</a:t>
            </a:r>
            <a:endParaRPr lang="en-US" altLang="zh-CN" sz="2400" dirty="0" smtClean="0"/>
          </a:p>
          <a:p>
            <a:r>
              <a:rPr lang="en-US" altLang="zh-CN" sz="2400" dirty="0" smtClean="0"/>
              <a:t>formula</a:t>
            </a:r>
            <a:r>
              <a:rPr lang="zh-CN" altLang="en-US" sz="2400" dirty="0" smtClean="0"/>
              <a:t>为</a:t>
            </a:r>
            <a:r>
              <a:rPr lang="zh-CN" altLang="en-US" sz="2400" smtClean="0"/>
              <a:t>模型</a:t>
            </a:r>
            <a:r>
              <a:rPr lang="zh-CN" altLang="en-US" sz="2400" smtClean="0"/>
              <a:t>公式，形式</a:t>
            </a:r>
            <a:r>
              <a:rPr lang="zh-CN" altLang="en-US" sz="2400" smtClean="0"/>
              <a:t>如</a:t>
            </a:r>
            <a:r>
              <a:rPr lang="en-US" altLang="zh-CN" sz="2400" smtClean="0"/>
              <a:t>y~x1+x2</a:t>
            </a:r>
            <a:r>
              <a:rPr lang="zh-CN" altLang="en-US" sz="2400" smtClean="0"/>
              <a:t>，其中</a:t>
            </a:r>
            <a:r>
              <a:rPr lang="en-US" altLang="zh-CN" sz="2400" dirty="0" smtClean="0"/>
              <a:t>y</a:t>
            </a:r>
            <a:r>
              <a:rPr lang="zh-CN" altLang="en-US" sz="2400" dirty="0" smtClean="0"/>
              <a:t>、</a:t>
            </a:r>
            <a:r>
              <a:rPr lang="en-US" altLang="zh-CN" sz="2400" dirty="0" smtClean="0"/>
              <a:t>x1</a:t>
            </a:r>
            <a:r>
              <a:rPr lang="zh-CN" altLang="en-US" sz="2400" dirty="0" smtClean="0"/>
              <a:t>、</a:t>
            </a:r>
            <a:r>
              <a:rPr lang="en-US" altLang="zh-CN" sz="2400" dirty="0" smtClean="0"/>
              <a:t>x2</a:t>
            </a:r>
            <a:r>
              <a:rPr lang="zh-CN" altLang="en-US" sz="2400" dirty="0" smtClean="0"/>
              <a:t>均为</a:t>
            </a:r>
            <a:r>
              <a:rPr lang="en-US" altLang="zh-CN" sz="2400" dirty="0" smtClean="0"/>
              <a:t>data</a:t>
            </a:r>
            <a:r>
              <a:rPr lang="zh-CN" altLang="en-US" sz="2400" dirty="0" smtClean="0"/>
              <a:t>中的</a:t>
            </a:r>
            <a:r>
              <a:rPr lang="zh-CN" altLang="en-US" sz="2400" smtClean="0"/>
              <a:t>变量</a:t>
            </a:r>
            <a:r>
              <a:rPr lang="zh-CN" altLang="en-US" sz="2400" smtClean="0"/>
              <a:t>名，表示</a:t>
            </a:r>
            <a:r>
              <a:rPr lang="zh-CN" altLang="en-US" sz="2400" dirty="0" smtClean="0"/>
              <a:t>构建</a:t>
            </a:r>
            <a:r>
              <a:rPr lang="en-US" altLang="zh-CN" sz="2400" dirty="0" smtClean="0"/>
              <a:t>y</a:t>
            </a:r>
            <a:r>
              <a:rPr lang="zh-CN" altLang="en-US" sz="2400" dirty="0" smtClean="0"/>
              <a:t>关于</a:t>
            </a:r>
            <a:r>
              <a:rPr lang="en-US" altLang="zh-CN" sz="2400" dirty="0" smtClean="0"/>
              <a:t>x1</a:t>
            </a:r>
            <a:r>
              <a:rPr lang="zh-CN" altLang="en-US" sz="2400" dirty="0" smtClean="0"/>
              <a:t>和</a:t>
            </a:r>
            <a:r>
              <a:rPr lang="en-US" altLang="zh-CN" sz="2400" dirty="0" smtClean="0"/>
              <a:t>x2</a:t>
            </a:r>
            <a:r>
              <a:rPr lang="zh-CN" altLang="en-US" sz="2400" dirty="0" smtClean="0"/>
              <a:t>的</a:t>
            </a:r>
            <a:r>
              <a:rPr lang="zh-CN" altLang="en-US" sz="2400" smtClean="0"/>
              <a:t>多元回归</a:t>
            </a:r>
            <a:r>
              <a:rPr lang="zh-CN" altLang="en-US" sz="2400" smtClean="0"/>
              <a:t>模型，隐含</a:t>
            </a:r>
            <a:r>
              <a:rPr lang="zh-CN" altLang="en-US" sz="2400" smtClean="0"/>
              <a:t>截距</a:t>
            </a:r>
            <a:r>
              <a:rPr lang="zh-CN" altLang="en-US" sz="2400" smtClean="0"/>
              <a:t>项，</a:t>
            </a:r>
            <a:r>
              <a:rPr lang="en-US" altLang="zh-CN" sz="2400" smtClean="0"/>
              <a:t>x1</a:t>
            </a:r>
            <a:r>
              <a:rPr lang="zh-CN" altLang="en-US" sz="2400" dirty="0" smtClean="0"/>
              <a:t>和</a:t>
            </a:r>
            <a:r>
              <a:rPr lang="en-US" altLang="zh-CN" sz="2400" dirty="0" smtClean="0"/>
              <a:t>x2</a:t>
            </a:r>
            <a:r>
              <a:rPr lang="zh-CN" altLang="en-US" sz="2400" dirty="0" smtClean="0"/>
              <a:t>可以只有</a:t>
            </a:r>
            <a:r>
              <a:rPr lang="zh-CN" altLang="en-US" sz="2400" smtClean="0"/>
              <a:t>一</a:t>
            </a:r>
            <a:r>
              <a:rPr lang="zh-CN" altLang="en-US" sz="2400" smtClean="0"/>
              <a:t>个，则</a:t>
            </a:r>
            <a:r>
              <a:rPr lang="zh-CN" altLang="en-US" sz="2400" dirty="0" smtClean="0"/>
              <a:t>变成一</a:t>
            </a:r>
            <a:r>
              <a:rPr lang="zh-CN" altLang="en-US" sz="2400" smtClean="0"/>
              <a:t>元</a:t>
            </a:r>
            <a:r>
              <a:rPr lang="zh-CN" altLang="en-US" sz="2400" smtClean="0"/>
              <a:t>线性回归，也</a:t>
            </a:r>
            <a:r>
              <a:rPr lang="zh-CN" altLang="en-US" sz="2400" dirty="0" smtClean="0"/>
              <a:t>可以扩展为更多变量的多元线性回归模型。</a:t>
            </a:r>
            <a:endParaRPr lang="en-US" altLang="zh-CN" sz="2400" dirty="0" smtClean="0"/>
          </a:p>
          <a:p>
            <a:pPr lvl="1"/>
            <a:r>
              <a:rPr lang="zh-CN" altLang="en-US" sz="2000" dirty="0"/>
              <a:t>截距</a:t>
            </a:r>
            <a:r>
              <a:rPr lang="zh-CN" altLang="en-US" sz="2000" dirty="0" smtClean="0"/>
              <a:t>项的表达： </a:t>
            </a:r>
            <a:r>
              <a:rPr lang="en-US" altLang="zh-CN" sz="2000" dirty="0" smtClean="0"/>
              <a:t>y~x1+1</a:t>
            </a:r>
            <a:r>
              <a:rPr lang="zh-CN" altLang="en-US" sz="2000" dirty="0" smtClean="0"/>
              <a:t>和</a:t>
            </a:r>
            <a:r>
              <a:rPr lang="en-US" altLang="zh-CN" sz="2000" dirty="0" smtClean="0"/>
              <a:t>y~x1</a:t>
            </a:r>
            <a:r>
              <a:rPr lang="zh-CN" altLang="en-US" sz="2000" dirty="0" smtClean="0"/>
              <a:t>都表示有</a:t>
            </a:r>
            <a:r>
              <a:rPr lang="zh-CN" altLang="en-US" sz="2000" smtClean="0"/>
              <a:t>截距</a:t>
            </a:r>
            <a:r>
              <a:rPr lang="zh-CN" altLang="en-US" sz="2000" smtClean="0"/>
              <a:t>项，</a:t>
            </a:r>
            <a:r>
              <a:rPr lang="en-US" altLang="zh-CN" sz="2000" smtClean="0"/>
              <a:t>y~x1-1</a:t>
            </a:r>
            <a:r>
              <a:rPr lang="zh-CN" altLang="en-US" sz="2000" dirty="0" smtClean="0"/>
              <a:t>表示没有截距项。</a:t>
            </a:r>
            <a:endParaRPr lang="en-US" altLang="zh-CN" sz="2000" dirty="0" smtClean="0"/>
          </a:p>
          <a:p>
            <a:r>
              <a:rPr lang="zh-CN" altLang="en-US" sz="2400" dirty="0"/>
              <a:t>返回</a:t>
            </a:r>
            <a:r>
              <a:rPr lang="zh-CN" altLang="en-US" sz="2400" smtClean="0"/>
              <a:t>值</a:t>
            </a:r>
            <a:r>
              <a:rPr lang="en-US" altLang="zh-CN" sz="2400" smtClean="0"/>
              <a:t>fitted.model</a:t>
            </a:r>
            <a:r>
              <a:rPr lang="zh-CN" altLang="en-US" sz="2400" dirty="0" smtClean="0"/>
              <a:t>为线性模型结果的对象。</a:t>
            </a:r>
            <a:endParaRPr lang="en-US" altLang="zh-CN" sz="2400" dirty="0" smtClean="0"/>
          </a:p>
          <a:p>
            <a:r>
              <a:rPr lang="zh-CN" altLang="en-US" sz="2400" dirty="0" smtClean="0"/>
              <a:t>案例：</a:t>
            </a:r>
            <a:endParaRPr lang="en-US" altLang="zh-CN" sz="2400" dirty="0" smtClean="0"/>
          </a:p>
          <a:p>
            <a:pPr lvl="1"/>
            <a:r>
              <a:rPr lang="fr-FR" altLang="zh-CN" sz="2000" dirty="0" smtClean="0"/>
              <a:t> </a:t>
            </a:r>
            <a:r>
              <a:rPr lang="fr-FR" altLang="zh-CN" sz="2000" dirty="0"/>
              <a:t>fm2 &lt;- lm(y ~ x1 </a:t>
            </a:r>
            <a:r>
              <a:rPr lang="fr-FR" altLang="zh-CN" sz="2000"/>
              <a:t>+ </a:t>
            </a:r>
            <a:r>
              <a:rPr lang="fr-FR" altLang="zh-CN" sz="2000" smtClean="0"/>
              <a:t>x2, </a:t>
            </a:r>
            <a:r>
              <a:rPr lang="fr-FR" altLang="zh-CN" sz="2000" dirty="0"/>
              <a:t>data = production)</a:t>
            </a:r>
            <a:endParaRPr lang="en-US" altLang="zh-CN" sz="2000" dirty="0" smtClean="0"/>
          </a:p>
        </p:txBody>
      </p:sp>
    </p:spTree>
    <p:extLst>
      <p:ext uri="{BB962C8B-B14F-4D97-AF65-F5344CB8AC3E}">
        <p14:creationId xmlns:p14="http://schemas.microsoft.com/office/powerpoint/2010/main" val="202618684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409332" cy="576262"/>
          </a:xfrm>
        </p:spPr>
        <p:txBody>
          <a:bodyPr/>
          <a:lstStyle/>
          <a:p>
            <a:r>
              <a:rPr lang="en-US" altLang="zh-CN" dirty="0"/>
              <a:t>R</a:t>
            </a:r>
            <a:r>
              <a:rPr lang="zh-CN" altLang="en-US" dirty="0"/>
              <a:t>语言中与线性回归相关的函数</a:t>
            </a:r>
          </a:p>
        </p:txBody>
      </p:sp>
      <p:sp>
        <p:nvSpPr>
          <p:cNvPr id="3" name="内容占位符 2"/>
          <p:cNvSpPr>
            <a:spLocks noGrp="1"/>
          </p:cNvSpPr>
          <p:nvPr>
            <p:ph idx="1"/>
          </p:nvPr>
        </p:nvSpPr>
        <p:spPr/>
        <p:txBody>
          <a:bodyPr/>
          <a:lstStyle/>
          <a:p>
            <a:r>
              <a:rPr lang="en-US" altLang="zh-CN" dirty="0" smtClean="0"/>
              <a:t>lm()</a:t>
            </a:r>
            <a:r>
              <a:rPr lang="zh-CN" altLang="en-US" dirty="0" smtClean="0"/>
              <a:t>函数中线性模型表达式相关符号：</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1426576990"/>
              </p:ext>
            </p:extLst>
          </p:nvPr>
        </p:nvGraphicFramePr>
        <p:xfrm>
          <a:off x="468311" y="2197255"/>
          <a:ext cx="8352160" cy="3554118"/>
        </p:xfrm>
        <a:graphic>
          <a:graphicData uri="http://schemas.openxmlformats.org/drawingml/2006/table">
            <a:tbl>
              <a:tblPr firstRow="1" bandRow="1">
                <a:tableStyleId>{5C22544A-7EE6-4342-B048-85BDC9FD1C3A}</a:tableStyleId>
              </a:tblPr>
              <a:tblGrid>
                <a:gridCol w="791321">
                  <a:extLst>
                    <a:ext uri="{9D8B030D-6E8A-4147-A177-3AD203B41FA5}">
                      <a16:colId xmlns:a16="http://schemas.microsoft.com/office/drawing/2014/main" val="309805781"/>
                    </a:ext>
                  </a:extLst>
                </a:gridCol>
                <a:gridCol w="7560839">
                  <a:extLst>
                    <a:ext uri="{9D8B030D-6E8A-4147-A177-3AD203B41FA5}">
                      <a16:colId xmlns:a16="http://schemas.microsoft.com/office/drawing/2014/main" val="4229212905"/>
                    </a:ext>
                  </a:extLst>
                </a:gridCol>
              </a:tblGrid>
              <a:tr h="378993">
                <a:tc>
                  <a:txBody>
                    <a:bodyPr/>
                    <a:lstStyle/>
                    <a:p>
                      <a:r>
                        <a:rPr lang="zh-CN" altLang="en-US" dirty="0" smtClean="0"/>
                        <a:t>符号</a:t>
                      </a:r>
                      <a:endParaRPr lang="zh-CN" altLang="en-US" dirty="0"/>
                    </a:p>
                  </a:txBody>
                  <a:tcPr/>
                </a:tc>
                <a:tc>
                  <a:txBody>
                    <a:bodyPr/>
                    <a:lstStyle/>
                    <a:p>
                      <a:r>
                        <a:rPr lang="zh-CN" altLang="en-US" dirty="0" smtClean="0"/>
                        <a:t>功能</a:t>
                      </a:r>
                      <a:endParaRPr lang="zh-CN" altLang="en-US" dirty="0"/>
                    </a:p>
                  </a:txBody>
                  <a:tcPr/>
                </a:tc>
                <a:extLst>
                  <a:ext uri="{0D108BD9-81ED-4DB2-BD59-A6C34878D82A}">
                    <a16:rowId xmlns:a16="http://schemas.microsoft.com/office/drawing/2014/main" val="3895256345"/>
                  </a:ext>
                </a:extLst>
              </a:tr>
              <a:tr h="378993">
                <a:tc>
                  <a:txBody>
                    <a:bodyPr/>
                    <a:lstStyle/>
                    <a:p>
                      <a:r>
                        <a:rPr lang="en-US" altLang="zh-CN" dirty="0" smtClean="0"/>
                        <a:t>~</a:t>
                      </a:r>
                      <a:endParaRPr lang="zh-CN" altLang="en-US" dirty="0"/>
                    </a:p>
                  </a:txBody>
                  <a:tcPr/>
                </a:tc>
                <a:tc>
                  <a:txBody>
                    <a:bodyPr/>
                    <a:lstStyle/>
                    <a:p>
                      <a:r>
                        <a:rPr lang="zh-CN" altLang="en-US" dirty="0" smtClean="0"/>
                        <a:t>分隔响应变量与</a:t>
                      </a:r>
                      <a:r>
                        <a:rPr lang="zh-CN" altLang="en-US" smtClean="0"/>
                        <a:t>解释</a:t>
                      </a:r>
                      <a:r>
                        <a:rPr lang="zh-CN" altLang="en-US" smtClean="0"/>
                        <a:t>变量，左边</a:t>
                      </a:r>
                      <a:r>
                        <a:rPr lang="zh-CN" altLang="en-US" dirty="0" smtClean="0"/>
                        <a:t>为</a:t>
                      </a:r>
                      <a:r>
                        <a:rPr lang="zh-CN" altLang="en-US" smtClean="0"/>
                        <a:t>响应</a:t>
                      </a:r>
                      <a:r>
                        <a:rPr lang="zh-CN" altLang="en-US" smtClean="0"/>
                        <a:t>变量，右边</a:t>
                      </a:r>
                      <a:r>
                        <a:rPr lang="zh-CN" altLang="en-US" dirty="0" smtClean="0"/>
                        <a:t>为解释变量</a:t>
                      </a:r>
                      <a:endParaRPr lang="zh-CN" altLang="en-US" dirty="0"/>
                    </a:p>
                  </a:txBody>
                  <a:tcPr/>
                </a:tc>
                <a:extLst>
                  <a:ext uri="{0D108BD9-81ED-4DB2-BD59-A6C34878D82A}">
                    <a16:rowId xmlns:a16="http://schemas.microsoft.com/office/drawing/2014/main" val="1199415102"/>
                  </a:ext>
                </a:extLst>
              </a:tr>
              <a:tr h="378993">
                <a:tc>
                  <a:txBody>
                    <a:bodyPr/>
                    <a:lstStyle/>
                    <a:p>
                      <a:r>
                        <a:rPr lang="en-US" altLang="zh-CN" dirty="0" smtClean="0"/>
                        <a:t>+</a:t>
                      </a:r>
                      <a:endParaRPr lang="zh-CN" altLang="en-US" dirty="0"/>
                    </a:p>
                  </a:txBody>
                  <a:tcPr/>
                </a:tc>
                <a:tc>
                  <a:txBody>
                    <a:bodyPr/>
                    <a:lstStyle/>
                    <a:p>
                      <a:r>
                        <a:rPr lang="zh-CN" altLang="en-US" dirty="0" smtClean="0"/>
                        <a:t>分隔多个</a:t>
                      </a:r>
                      <a:r>
                        <a:rPr lang="zh-CN" altLang="en-US" smtClean="0"/>
                        <a:t>解释</a:t>
                      </a:r>
                      <a:r>
                        <a:rPr lang="zh-CN" altLang="en-US" smtClean="0"/>
                        <a:t>变量，例如</a:t>
                      </a:r>
                      <a:r>
                        <a:rPr lang="en-US" altLang="zh-CN" dirty="0" smtClean="0"/>
                        <a:t>y~x1+x2+x3</a:t>
                      </a:r>
                      <a:endParaRPr lang="zh-CN" altLang="en-US" dirty="0"/>
                    </a:p>
                  </a:txBody>
                  <a:tcPr/>
                </a:tc>
                <a:extLst>
                  <a:ext uri="{0D108BD9-81ED-4DB2-BD59-A6C34878D82A}">
                    <a16:rowId xmlns:a16="http://schemas.microsoft.com/office/drawing/2014/main" val="3852886612"/>
                  </a:ext>
                </a:extLst>
              </a:tr>
              <a:tr h="378993">
                <a:tc>
                  <a:txBody>
                    <a:bodyPr/>
                    <a:lstStyle/>
                    <a:p>
                      <a:r>
                        <a:rPr lang="en-US" altLang="zh-CN" dirty="0" smtClean="0"/>
                        <a:t>:</a:t>
                      </a:r>
                      <a:endParaRPr lang="zh-CN" altLang="en-US" dirty="0"/>
                    </a:p>
                  </a:txBody>
                  <a:tcPr/>
                </a:tc>
                <a:tc>
                  <a:txBody>
                    <a:bodyPr/>
                    <a:lstStyle/>
                    <a:p>
                      <a:r>
                        <a:rPr lang="zh-CN" altLang="en-US" dirty="0" smtClean="0"/>
                        <a:t>表示</a:t>
                      </a:r>
                      <a:r>
                        <a:rPr lang="zh-CN" altLang="en-US" smtClean="0"/>
                        <a:t>交互</a:t>
                      </a:r>
                      <a:r>
                        <a:rPr lang="zh-CN" altLang="en-US" smtClean="0"/>
                        <a:t>项，如</a:t>
                      </a:r>
                      <a:r>
                        <a:rPr lang="en-US" altLang="zh-CN" dirty="0" smtClean="0"/>
                        <a:t>y~x1+x2+x1:x2</a:t>
                      </a:r>
                      <a:r>
                        <a:rPr lang="zh-CN" altLang="en-US" dirty="0" smtClean="0"/>
                        <a:t>表示用</a:t>
                      </a:r>
                      <a:r>
                        <a:rPr lang="en-US" altLang="zh-CN" dirty="0" smtClean="0"/>
                        <a:t>x1</a:t>
                      </a:r>
                      <a:r>
                        <a:rPr lang="zh-CN" altLang="en-US" dirty="0" smtClean="0"/>
                        <a:t>、</a:t>
                      </a:r>
                      <a:r>
                        <a:rPr lang="en-US" altLang="zh-CN" dirty="0" smtClean="0"/>
                        <a:t>x2</a:t>
                      </a:r>
                      <a:r>
                        <a:rPr lang="zh-CN" altLang="en-US" dirty="0" smtClean="0"/>
                        <a:t>和它们的交互项来预测</a:t>
                      </a:r>
                      <a:r>
                        <a:rPr lang="en-US" altLang="zh-CN" dirty="0" smtClean="0"/>
                        <a:t>y</a:t>
                      </a:r>
                      <a:endParaRPr lang="zh-CN" altLang="en-US" dirty="0"/>
                    </a:p>
                  </a:txBody>
                  <a:tcPr/>
                </a:tc>
                <a:extLst>
                  <a:ext uri="{0D108BD9-81ED-4DB2-BD59-A6C34878D82A}">
                    <a16:rowId xmlns:a16="http://schemas.microsoft.com/office/drawing/2014/main" val="1403687475"/>
                  </a:ext>
                </a:extLst>
              </a:tr>
              <a:tr h="378993">
                <a:tc>
                  <a:txBody>
                    <a:bodyPr/>
                    <a:lstStyle/>
                    <a:p>
                      <a:r>
                        <a:rPr lang="en-US" altLang="zh-CN" dirty="0" smtClean="0"/>
                        <a:t>*</a:t>
                      </a:r>
                      <a:endParaRPr lang="zh-CN" altLang="en-US" dirty="0"/>
                    </a:p>
                  </a:txBody>
                  <a:tcPr/>
                </a:tc>
                <a:tc>
                  <a:txBody>
                    <a:bodyPr/>
                    <a:lstStyle/>
                    <a:p>
                      <a:r>
                        <a:rPr lang="zh-CN" altLang="en-US" dirty="0" smtClean="0"/>
                        <a:t>表示所有可能的</a:t>
                      </a:r>
                      <a:r>
                        <a:rPr lang="zh-CN" altLang="en-US" smtClean="0"/>
                        <a:t>交互</a:t>
                      </a:r>
                      <a:r>
                        <a:rPr lang="zh-CN" altLang="en-US" smtClean="0"/>
                        <a:t>项，例如</a:t>
                      </a:r>
                      <a:r>
                        <a:rPr lang="en-US" altLang="zh-CN" dirty="0" smtClean="0"/>
                        <a:t>x1*x2</a:t>
                      </a:r>
                      <a:r>
                        <a:rPr lang="zh-CN" altLang="en-US" dirty="0" smtClean="0"/>
                        <a:t>等价于</a:t>
                      </a:r>
                      <a:r>
                        <a:rPr lang="en-US" altLang="zh-CN" dirty="0" smtClean="0"/>
                        <a:t>x1+x2+x1:x2</a:t>
                      </a:r>
                      <a:endParaRPr lang="zh-CN" altLang="en-US" dirty="0"/>
                    </a:p>
                  </a:txBody>
                  <a:tcPr/>
                </a:tc>
                <a:extLst>
                  <a:ext uri="{0D108BD9-81ED-4DB2-BD59-A6C34878D82A}">
                    <a16:rowId xmlns:a16="http://schemas.microsoft.com/office/drawing/2014/main" val="120639027"/>
                  </a:ext>
                </a:extLst>
              </a:tr>
              <a:tr h="378993">
                <a:tc>
                  <a:txBody>
                    <a:bodyPr/>
                    <a:lstStyle/>
                    <a:p>
                      <a:r>
                        <a:rPr lang="en-US" altLang="zh-CN" dirty="0" smtClean="0"/>
                        <a:t>^</a:t>
                      </a:r>
                      <a:endParaRPr lang="zh-CN" altLang="en-US" dirty="0"/>
                    </a:p>
                  </a:txBody>
                  <a:tcPr/>
                </a:tc>
                <a:tc>
                  <a:txBody>
                    <a:bodyPr/>
                    <a:lstStyle/>
                    <a:p>
                      <a:r>
                        <a:rPr lang="zh-CN" altLang="en-US" dirty="0" smtClean="0"/>
                        <a:t>表示交互项的</a:t>
                      </a:r>
                      <a:r>
                        <a:rPr lang="zh-CN" altLang="en-US" smtClean="0"/>
                        <a:t>最高</a:t>
                      </a:r>
                      <a:r>
                        <a:rPr lang="zh-CN" altLang="en-US" smtClean="0"/>
                        <a:t>次数，如</a:t>
                      </a:r>
                      <a:r>
                        <a:rPr lang="en-US" altLang="zh-CN" dirty="0" smtClean="0"/>
                        <a:t>y~(x1+x2)^2</a:t>
                      </a:r>
                      <a:r>
                        <a:rPr lang="zh-CN" altLang="en-US" dirty="0" smtClean="0"/>
                        <a:t>表示</a:t>
                      </a:r>
                      <a:r>
                        <a:rPr lang="en-US" altLang="zh-CN" dirty="0" smtClean="0"/>
                        <a:t>x1+x2+x1:x2</a:t>
                      </a:r>
                      <a:endParaRPr lang="zh-CN" altLang="en-US" dirty="0"/>
                    </a:p>
                  </a:txBody>
                  <a:tcPr/>
                </a:tc>
                <a:extLst>
                  <a:ext uri="{0D108BD9-81ED-4DB2-BD59-A6C34878D82A}">
                    <a16:rowId xmlns:a16="http://schemas.microsoft.com/office/drawing/2014/main" val="1873367824"/>
                  </a:ext>
                </a:extLst>
              </a:tr>
              <a:tr h="378993">
                <a:tc>
                  <a:txBody>
                    <a:bodyPr/>
                    <a:lstStyle/>
                    <a:p>
                      <a:r>
                        <a:rPr lang="en-US" altLang="zh-CN" dirty="0" smtClean="0"/>
                        <a:t>I()</a:t>
                      </a:r>
                      <a:endParaRPr lang="zh-CN" altLang="en-US" dirty="0"/>
                    </a:p>
                  </a:txBody>
                  <a:tcPr/>
                </a:tc>
                <a:tc>
                  <a:txBody>
                    <a:bodyPr/>
                    <a:lstStyle/>
                    <a:p>
                      <a:r>
                        <a:rPr lang="zh-CN" altLang="en-US" smtClean="0"/>
                        <a:t>表示</a:t>
                      </a:r>
                      <a:r>
                        <a:rPr lang="zh-CN" altLang="en-US" smtClean="0"/>
                        <a:t>算术运算，如</a:t>
                      </a:r>
                      <a:r>
                        <a:rPr lang="en-US" altLang="zh-CN" dirty="0" err="1" smtClean="0"/>
                        <a:t>y~I</a:t>
                      </a:r>
                      <a:r>
                        <a:rPr lang="en-US" altLang="zh-CN" dirty="0" smtClean="0"/>
                        <a:t>((x1+x2)^2)</a:t>
                      </a:r>
                      <a:r>
                        <a:rPr lang="zh-CN" altLang="en-US" dirty="0" smtClean="0"/>
                        <a:t>表示用</a:t>
                      </a:r>
                      <a:r>
                        <a:rPr lang="en-US" altLang="zh-CN" dirty="0" smtClean="0"/>
                        <a:t>(x1+x2)</a:t>
                      </a:r>
                      <a:r>
                        <a:rPr lang="zh-CN" altLang="en-US" dirty="0" smtClean="0"/>
                        <a:t>的完全平方展开式来预测</a:t>
                      </a:r>
                      <a:r>
                        <a:rPr lang="en-US" altLang="zh-CN" dirty="0" smtClean="0"/>
                        <a:t>y</a:t>
                      </a:r>
                      <a:endParaRPr lang="zh-CN" altLang="en-US" dirty="0"/>
                    </a:p>
                  </a:txBody>
                  <a:tcPr/>
                </a:tc>
                <a:extLst>
                  <a:ext uri="{0D108BD9-81ED-4DB2-BD59-A6C34878D82A}">
                    <a16:rowId xmlns:a16="http://schemas.microsoft.com/office/drawing/2014/main" val="4169004583"/>
                  </a:ext>
                </a:extLst>
              </a:tr>
              <a:tr h="378993">
                <a:tc>
                  <a:txBody>
                    <a:bodyPr/>
                    <a:lstStyle/>
                    <a:p>
                      <a:r>
                        <a:rPr lang="en-US" altLang="zh-CN" smtClean="0"/>
                        <a:t>.</a:t>
                      </a:r>
                      <a:endParaRPr lang="zh-CN" altLang="en-US" dirty="0"/>
                    </a:p>
                  </a:txBody>
                  <a:tcPr/>
                </a:tc>
                <a:tc>
                  <a:txBody>
                    <a:bodyPr/>
                    <a:lstStyle/>
                    <a:p>
                      <a:r>
                        <a:rPr lang="zh-CN" altLang="en-US" dirty="0" smtClean="0"/>
                        <a:t>表示所有</a:t>
                      </a:r>
                      <a:r>
                        <a:rPr lang="zh-CN" altLang="en-US" smtClean="0"/>
                        <a:t>解释</a:t>
                      </a:r>
                      <a:r>
                        <a:rPr lang="zh-CN" altLang="en-US" smtClean="0"/>
                        <a:t>变量，如</a:t>
                      </a:r>
                      <a:r>
                        <a:rPr lang="zh-CN" altLang="en-US" dirty="0" smtClean="0"/>
                        <a:t>一个数据框</a:t>
                      </a:r>
                      <a:r>
                        <a:rPr lang="zh-CN" altLang="en-US" smtClean="0"/>
                        <a:t>包含</a:t>
                      </a:r>
                      <a:r>
                        <a:rPr lang="en-US" altLang="zh-CN" smtClean="0"/>
                        <a:t>y,x1,x2,x3</a:t>
                      </a:r>
                      <a:r>
                        <a:rPr lang="zh-CN" altLang="en-US" dirty="0" smtClean="0"/>
                        <a:t>四</a:t>
                      </a:r>
                      <a:r>
                        <a:rPr lang="zh-CN" altLang="en-US" smtClean="0"/>
                        <a:t>个</a:t>
                      </a:r>
                      <a:r>
                        <a:rPr lang="zh-CN" altLang="en-US" smtClean="0"/>
                        <a:t>变量，则</a:t>
                      </a:r>
                      <a:r>
                        <a:rPr lang="en-US" altLang="zh-CN" smtClean="0"/>
                        <a:t>y</a:t>
                      </a:r>
                      <a:r>
                        <a:rPr lang="en-US" altLang="zh-CN" smtClean="0"/>
                        <a:t>~.</a:t>
                      </a:r>
                      <a:r>
                        <a:rPr lang="zh-CN" altLang="en-US" smtClean="0"/>
                        <a:t>等价</a:t>
                      </a:r>
                      <a:r>
                        <a:rPr lang="zh-CN" altLang="en-US" dirty="0" smtClean="0"/>
                        <a:t>于</a:t>
                      </a:r>
                      <a:r>
                        <a:rPr lang="en-US" altLang="zh-CN" dirty="0" smtClean="0"/>
                        <a:t>y~x1+x2+x3</a:t>
                      </a:r>
                      <a:endParaRPr lang="zh-CN" altLang="en-US" dirty="0"/>
                    </a:p>
                  </a:txBody>
                  <a:tcPr/>
                </a:tc>
                <a:extLst>
                  <a:ext uri="{0D108BD9-81ED-4DB2-BD59-A6C34878D82A}">
                    <a16:rowId xmlns:a16="http://schemas.microsoft.com/office/drawing/2014/main" val="938890032"/>
                  </a:ext>
                </a:extLst>
              </a:tr>
            </a:tbl>
          </a:graphicData>
        </a:graphic>
      </p:graphicFrame>
    </p:spTree>
    <p:extLst>
      <p:ext uri="{BB962C8B-B14F-4D97-AF65-F5344CB8AC3E}">
        <p14:creationId xmlns:p14="http://schemas.microsoft.com/office/powerpoint/2010/main" val="372996063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5977284" cy="576262"/>
          </a:xfrm>
        </p:spPr>
        <p:txBody>
          <a:bodyPr/>
          <a:lstStyle/>
          <a:p>
            <a:r>
              <a:rPr lang="en-US" altLang="zh-CN" dirty="0" smtClean="0"/>
              <a:t>R</a:t>
            </a:r>
            <a:r>
              <a:rPr lang="zh-CN" altLang="en-US" dirty="0" smtClean="0"/>
              <a:t>语言中与线性回归相关的函数</a:t>
            </a:r>
            <a:endParaRPr lang="zh-CN" altLang="en-US" dirty="0"/>
          </a:p>
        </p:txBody>
      </p:sp>
      <p:sp>
        <p:nvSpPr>
          <p:cNvPr id="3" name="内容占位符 2"/>
          <p:cNvSpPr>
            <a:spLocks noGrp="1"/>
          </p:cNvSpPr>
          <p:nvPr>
            <p:ph idx="1"/>
          </p:nvPr>
        </p:nvSpPr>
        <p:spPr/>
        <p:txBody>
          <a:bodyPr/>
          <a:lstStyle/>
          <a:p>
            <a:r>
              <a:rPr lang="zh-CN" altLang="en-US" dirty="0" smtClean="0"/>
              <a:t>提取模型信息的通用函数</a:t>
            </a:r>
            <a:endParaRPr lang="en-US" altLang="zh-CN" dirty="0" smtClean="0"/>
          </a:p>
          <a:p>
            <a:pPr lvl="1"/>
            <a:r>
              <a:rPr lang="en-US" altLang="zh-CN" dirty="0" smtClean="0"/>
              <a:t>lm()</a:t>
            </a:r>
            <a:r>
              <a:rPr lang="zh-CN" altLang="en-US" dirty="0" smtClean="0"/>
              <a:t>函数的返回值是一</a:t>
            </a:r>
            <a:r>
              <a:rPr lang="zh-CN" altLang="en-US" smtClean="0"/>
              <a:t>个</a:t>
            </a:r>
            <a:r>
              <a:rPr lang="zh-CN" altLang="en-US" smtClean="0"/>
              <a:t>列表，包括</a:t>
            </a:r>
            <a:r>
              <a:rPr lang="en-US" altLang="zh-CN" dirty="0" smtClean="0"/>
              <a:t>model</a:t>
            </a:r>
            <a:r>
              <a:rPr lang="zh-CN" altLang="en-US" dirty="0" smtClean="0"/>
              <a:t>、</a:t>
            </a:r>
            <a:r>
              <a:rPr lang="en-US" altLang="zh-CN" dirty="0" smtClean="0"/>
              <a:t>coefficients</a:t>
            </a:r>
            <a:r>
              <a:rPr lang="zh-CN" altLang="en-US" dirty="0" smtClean="0"/>
              <a:t>、</a:t>
            </a:r>
            <a:r>
              <a:rPr lang="en-US" altLang="zh-CN" dirty="0" smtClean="0"/>
              <a:t>residuals</a:t>
            </a:r>
            <a:r>
              <a:rPr lang="zh-CN" altLang="en-US" smtClean="0"/>
              <a:t>等</a:t>
            </a:r>
            <a:r>
              <a:rPr lang="zh-CN" altLang="en-US" smtClean="0"/>
              <a:t>成员，可以</a:t>
            </a:r>
            <a:r>
              <a:rPr lang="zh-CN" altLang="en-US" dirty="0" smtClean="0"/>
              <a:t>使用对</a:t>
            </a:r>
            <a:r>
              <a:rPr lang="en-US" altLang="zh-CN" dirty="0" smtClean="0"/>
              <a:t>lm()</a:t>
            </a:r>
            <a:r>
              <a:rPr lang="zh-CN" altLang="en-US" dirty="0" smtClean="0"/>
              <a:t>类对象有特殊操作的通用函数实现对模型结果</a:t>
            </a:r>
            <a:r>
              <a:rPr lang="zh-CN" altLang="en-US" smtClean="0"/>
              <a:t>的</a:t>
            </a:r>
            <a:r>
              <a:rPr lang="zh-CN" altLang="en-US" smtClean="0"/>
              <a:t>访问，包括</a:t>
            </a:r>
            <a:r>
              <a:rPr lang="zh-CN" altLang="en-US" dirty="0" smtClean="0"/>
              <a:t>：</a:t>
            </a:r>
            <a:endParaRPr lang="en-US" altLang="zh-CN" dirty="0" smtClean="0"/>
          </a:p>
          <a:p>
            <a:pPr lvl="1"/>
            <a:r>
              <a:rPr lang="en-US" altLang="zh-CN" dirty="0" smtClean="0"/>
              <a:t>add1</a:t>
            </a:r>
            <a:r>
              <a:rPr lang="zh-CN" altLang="en-US" dirty="0" smtClean="0"/>
              <a:t>、</a:t>
            </a:r>
            <a:r>
              <a:rPr lang="en-US" altLang="zh-CN" dirty="0" err="1" smtClean="0"/>
              <a:t>coef</a:t>
            </a:r>
            <a:r>
              <a:rPr lang="zh-CN" altLang="en-US" dirty="0" smtClean="0"/>
              <a:t>、</a:t>
            </a:r>
            <a:r>
              <a:rPr lang="en-US" altLang="zh-CN" dirty="0" smtClean="0"/>
              <a:t>effects</a:t>
            </a:r>
            <a:r>
              <a:rPr lang="zh-CN" altLang="en-US" dirty="0" smtClean="0"/>
              <a:t>、</a:t>
            </a:r>
            <a:r>
              <a:rPr lang="en-US" altLang="zh-CN" dirty="0" smtClean="0"/>
              <a:t>kappa</a:t>
            </a:r>
            <a:r>
              <a:rPr lang="zh-CN" altLang="en-US" dirty="0" smtClean="0"/>
              <a:t>、</a:t>
            </a:r>
            <a:r>
              <a:rPr lang="en-US" altLang="zh-CN" dirty="0" smtClean="0"/>
              <a:t>predict</a:t>
            </a:r>
            <a:r>
              <a:rPr lang="zh-CN" altLang="en-US" dirty="0" smtClean="0"/>
              <a:t>、</a:t>
            </a:r>
            <a:r>
              <a:rPr lang="en-US" altLang="zh-CN" dirty="0" smtClean="0"/>
              <a:t>residuals</a:t>
            </a:r>
            <a:r>
              <a:rPr lang="zh-CN" altLang="en-US" dirty="0" smtClean="0"/>
              <a:t>、</a:t>
            </a:r>
            <a:endParaRPr lang="en-US" altLang="zh-CN" dirty="0" smtClean="0"/>
          </a:p>
          <a:p>
            <a:pPr lvl="1"/>
            <a:r>
              <a:rPr lang="en-US" altLang="zh-CN" dirty="0" err="1" smtClean="0"/>
              <a:t>rstandards</a:t>
            </a:r>
            <a:r>
              <a:rPr lang="zh-CN" altLang="en-US" dirty="0" smtClean="0"/>
              <a:t>、</a:t>
            </a:r>
            <a:r>
              <a:rPr lang="en-US" altLang="zh-CN" dirty="0" err="1" smtClean="0"/>
              <a:t>rstudents</a:t>
            </a:r>
            <a:r>
              <a:rPr lang="zh-CN" altLang="en-US" dirty="0" smtClean="0"/>
              <a:t>、</a:t>
            </a:r>
            <a:r>
              <a:rPr lang="en-US" altLang="zh-CN" dirty="0" smtClean="0"/>
              <a:t>alias</a:t>
            </a:r>
            <a:r>
              <a:rPr lang="zh-CN" altLang="en-US" dirty="0" smtClean="0"/>
              <a:t>、</a:t>
            </a:r>
            <a:r>
              <a:rPr lang="en-US" altLang="zh-CN" dirty="0" smtClean="0"/>
              <a:t>deviance</a:t>
            </a:r>
            <a:r>
              <a:rPr lang="zh-CN" altLang="en-US" dirty="0" smtClean="0"/>
              <a:t>、</a:t>
            </a:r>
            <a:r>
              <a:rPr lang="en-US" altLang="zh-CN" dirty="0" smtClean="0"/>
              <a:t>family</a:t>
            </a:r>
            <a:r>
              <a:rPr lang="zh-CN" altLang="en-US" dirty="0" smtClean="0"/>
              <a:t>、</a:t>
            </a:r>
            <a:r>
              <a:rPr lang="en-US" altLang="zh-CN" dirty="0" smtClean="0"/>
              <a:t>labels</a:t>
            </a:r>
            <a:r>
              <a:rPr lang="zh-CN" altLang="en-US" dirty="0" smtClean="0"/>
              <a:t>、</a:t>
            </a:r>
            <a:r>
              <a:rPr lang="en-US" altLang="zh-CN" dirty="0" smtClean="0"/>
              <a:t>print</a:t>
            </a:r>
            <a:r>
              <a:rPr lang="zh-CN" altLang="en-US" dirty="0" smtClean="0"/>
              <a:t>、</a:t>
            </a:r>
            <a:r>
              <a:rPr lang="en-US" altLang="zh-CN" dirty="0" smtClean="0"/>
              <a:t>step</a:t>
            </a:r>
            <a:r>
              <a:rPr lang="zh-CN" altLang="en-US" dirty="0" smtClean="0"/>
              <a:t>、</a:t>
            </a:r>
            <a:r>
              <a:rPr lang="en-US" altLang="zh-CN" dirty="0" err="1" smtClean="0"/>
              <a:t>anova</a:t>
            </a:r>
            <a:r>
              <a:rPr lang="zh-CN" altLang="en-US" dirty="0" smtClean="0"/>
              <a:t>、</a:t>
            </a:r>
            <a:r>
              <a:rPr lang="en-US" altLang="zh-CN" dirty="0" smtClean="0"/>
              <a:t>drop1</a:t>
            </a:r>
            <a:r>
              <a:rPr lang="zh-CN" altLang="en-US" dirty="0" smtClean="0"/>
              <a:t>、</a:t>
            </a:r>
            <a:r>
              <a:rPr lang="en-US" altLang="zh-CN" dirty="0" smtClean="0"/>
              <a:t>formula</a:t>
            </a:r>
            <a:r>
              <a:rPr lang="zh-CN" altLang="en-US" dirty="0" smtClean="0"/>
              <a:t>、</a:t>
            </a:r>
            <a:r>
              <a:rPr lang="en-US" altLang="zh-CN" dirty="0" smtClean="0"/>
              <a:t>plot</a:t>
            </a:r>
            <a:r>
              <a:rPr lang="zh-CN" altLang="en-US" dirty="0" smtClean="0"/>
              <a:t>、</a:t>
            </a:r>
            <a:r>
              <a:rPr lang="en-US" altLang="zh-CN" dirty="0" err="1" smtClean="0"/>
              <a:t>proj</a:t>
            </a:r>
            <a:r>
              <a:rPr lang="zh-CN" altLang="en-US" dirty="0" smtClean="0"/>
              <a:t>、</a:t>
            </a:r>
            <a:r>
              <a:rPr lang="en-US" altLang="zh-CN" dirty="0" smtClean="0"/>
              <a:t>summary</a:t>
            </a:r>
            <a:r>
              <a:rPr lang="zh-CN" altLang="en-US" dirty="0" smtClean="0"/>
              <a:t>、</a:t>
            </a:r>
            <a:r>
              <a:rPr lang="en-US" altLang="zh-CN" dirty="0" smtClean="0"/>
              <a:t>update</a:t>
            </a:r>
            <a:endParaRPr lang="zh-CN" altLang="en-US" dirty="0"/>
          </a:p>
        </p:txBody>
      </p:sp>
    </p:spTree>
    <p:extLst>
      <p:ext uri="{BB962C8B-B14F-4D97-AF65-F5344CB8AC3E}">
        <p14:creationId xmlns:p14="http://schemas.microsoft.com/office/powerpoint/2010/main" val="265631093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5977284" cy="576262"/>
          </a:xfrm>
        </p:spPr>
        <p:txBody>
          <a:bodyPr/>
          <a:lstStyle/>
          <a:p>
            <a:r>
              <a:rPr lang="en-US" altLang="zh-CN" dirty="0" smtClean="0"/>
              <a:t>R</a:t>
            </a:r>
            <a:r>
              <a:rPr lang="zh-CN" altLang="en-US" dirty="0" smtClean="0"/>
              <a:t>语言中与线性回归相关的函数</a:t>
            </a:r>
            <a:endParaRPr lang="zh-CN" altLang="en-US" dirty="0"/>
          </a:p>
        </p:txBody>
      </p:sp>
      <p:sp>
        <p:nvSpPr>
          <p:cNvPr id="3" name="内容占位符 2"/>
          <p:cNvSpPr>
            <a:spLocks noGrp="1"/>
          </p:cNvSpPr>
          <p:nvPr>
            <p:ph idx="1"/>
          </p:nvPr>
        </p:nvSpPr>
        <p:spPr/>
        <p:txBody>
          <a:bodyPr/>
          <a:lstStyle/>
          <a:p>
            <a:r>
              <a:rPr lang="zh-CN" altLang="en-US" dirty="0" smtClean="0"/>
              <a:t>提取模型系数</a:t>
            </a:r>
            <a:endParaRPr lang="en-US" altLang="zh-CN" dirty="0" smtClean="0"/>
          </a:p>
          <a:p>
            <a:pPr lvl="1"/>
            <a:r>
              <a:rPr lang="en-US" altLang="zh-CN" dirty="0" smtClean="0"/>
              <a:t>coefficients()</a:t>
            </a:r>
            <a:r>
              <a:rPr lang="zh-CN" altLang="en-US" dirty="0" smtClean="0"/>
              <a:t>函数用于提取线性模型</a:t>
            </a:r>
            <a:r>
              <a:rPr lang="zh-CN" altLang="en-US" smtClean="0"/>
              <a:t>的</a:t>
            </a:r>
            <a:r>
              <a:rPr lang="zh-CN" altLang="en-US" smtClean="0"/>
              <a:t>系数，使用</a:t>
            </a:r>
            <a:r>
              <a:rPr lang="zh-CN" altLang="en-US" dirty="0" smtClean="0"/>
              <a:t>形式为：</a:t>
            </a:r>
            <a:endParaRPr lang="en-US" altLang="zh-CN" dirty="0" smtClean="0"/>
          </a:p>
          <a:p>
            <a:pPr lvl="1"/>
            <a:r>
              <a:rPr lang="en-US" altLang="zh-CN" smtClean="0"/>
              <a:t>coefficients(object,…)</a:t>
            </a:r>
            <a:endParaRPr lang="en-US" altLang="zh-CN" dirty="0" smtClean="0"/>
          </a:p>
          <a:p>
            <a:pPr lvl="1"/>
            <a:r>
              <a:rPr lang="zh-CN" altLang="en-US" dirty="0" smtClean="0"/>
              <a:t>其中</a:t>
            </a:r>
            <a:r>
              <a:rPr lang="en-US" altLang="zh-CN" dirty="0" smtClean="0"/>
              <a:t>object</a:t>
            </a:r>
            <a:r>
              <a:rPr lang="zh-CN" altLang="en-US" dirty="0" smtClean="0"/>
              <a:t>是</a:t>
            </a:r>
            <a:r>
              <a:rPr lang="en-US" altLang="zh-CN" dirty="0" smtClean="0"/>
              <a:t>lm()</a:t>
            </a:r>
            <a:r>
              <a:rPr lang="zh-CN" altLang="en-US" dirty="0" smtClean="0"/>
              <a:t>函数返回的模型拟合对象</a:t>
            </a:r>
            <a:endParaRPr lang="en-US" altLang="zh-CN" dirty="0" smtClean="0"/>
          </a:p>
          <a:p>
            <a:pPr lvl="1"/>
            <a:r>
              <a:rPr lang="zh-CN" altLang="en-US" dirty="0" smtClean="0"/>
              <a:t>案例</a:t>
            </a:r>
            <a:r>
              <a:rPr lang="en-US" altLang="zh-CN" dirty="0" smtClean="0"/>
              <a:t>:</a:t>
            </a:r>
          </a:p>
          <a:p>
            <a:pPr marL="0" indent="0">
              <a:buNone/>
              <a:defRPr/>
            </a:pPr>
            <a:r>
              <a:rPr lang="es-ES" altLang="zh-CN" sz="2000" dirty="0"/>
              <a:t>x </a:t>
            </a:r>
            <a:r>
              <a:rPr lang="es-ES" altLang="zh-CN" sz="2000"/>
              <a:t>&lt;- </a:t>
            </a:r>
            <a:r>
              <a:rPr lang="es-ES" altLang="zh-CN" sz="2000" smtClean="0"/>
              <a:t>c(318, 910, 200, 409, 425, 502, 314, 1210, 1022, </a:t>
            </a:r>
            <a:r>
              <a:rPr lang="es-ES" altLang="zh-CN" sz="2000" dirty="0"/>
              <a:t>1225)</a:t>
            </a:r>
          </a:p>
          <a:p>
            <a:pPr marL="0" indent="0">
              <a:buNone/>
              <a:defRPr/>
            </a:pPr>
            <a:r>
              <a:rPr lang="es-ES" altLang="zh-CN" sz="2000" dirty="0"/>
              <a:t>y </a:t>
            </a:r>
            <a:r>
              <a:rPr lang="es-ES" altLang="zh-CN" sz="2000"/>
              <a:t>&lt;- </a:t>
            </a:r>
            <a:r>
              <a:rPr lang="es-ES" altLang="zh-CN" sz="2000" smtClean="0"/>
              <a:t>c(524, 1019, 638, 815, 913, 928, 605, 1516, 1219, </a:t>
            </a:r>
            <a:r>
              <a:rPr lang="es-ES" altLang="zh-CN" sz="2000" dirty="0"/>
              <a:t>1624)</a:t>
            </a:r>
          </a:p>
          <a:p>
            <a:pPr marL="0" indent="0">
              <a:buNone/>
              <a:defRPr/>
            </a:pPr>
            <a:r>
              <a:rPr lang="es-ES" altLang="zh-CN" sz="2000" smtClean="0"/>
              <a:t>plot(x, </a:t>
            </a:r>
            <a:r>
              <a:rPr lang="es-ES" altLang="zh-CN" sz="2000" dirty="0"/>
              <a:t>y)</a:t>
            </a:r>
          </a:p>
          <a:p>
            <a:pPr marL="0" indent="0">
              <a:buNone/>
              <a:defRPr/>
            </a:pPr>
            <a:r>
              <a:rPr lang="en-US" altLang="zh-CN" sz="2000" smtClean="0"/>
              <a:t>lm.reg</a:t>
            </a:r>
            <a:r>
              <a:rPr lang="en-US" altLang="zh-CN" sz="2000" dirty="0"/>
              <a:t>&lt;-lm(y~1+x</a:t>
            </a:r>
            <a:r>
              <a:rPr lang="en-US" altLang="zh-CN" sz="2000" dirty="0" smtClean="0"/>
              <a:t>)</a:t>
            </a:r>
          </a:p>
          <a:p>
            <a:pPr marL="0" indent="0">
              <a:buNone/>
              <a:defRPr/>
            </a:pPr>
            <a:r>
              <a:rPr lang="en-US" altLang="zh-CN" sz="2000" smtClean="0"/>
              <a:t>coefficients(lm.reg</a:t>
            </a:r>
            <a:r>
              <a:rPr lang="en-US" altLang="zh-CN" sz="2000" dirty="0" smtClean="0"/>
              <a:t>)</a:t>
            </a:r>
            <a:endParaRPr lang="en-US" altLang="zh-CN" sz="2000" dirty="0"/>
          </a:p>
          <a:p>
            <a:pPr lvl="1"/>
            <a:endParaRPr lang="en-US" altLang="zh-CN" dirty="0" smtClean="0"/>
          </a:p>
        </p:txBody>
      </p:sp>
    </p:spTree>
    <p:extLst>
      <p:ext uri="{BB962C8B-B14F-4D97-AF65-F5344CB8AC3E}">
        <p14:creationId xmlns:p14="http://schemas.microsoft.com/office/powerpoint/2010/main" val="135816732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5977284" cy="576262"/>
          </a:xfrm>
        </p:spPr>
        <p:txBody>
          <a:bodyPr/>
          <a:lstStyle/>
          <a:p>
            <a:r>
              <a:rPr lang="en-US" altLang="zh-CN" dirty="0" smtClean="0"/>
              <a:t>R</a:t>
            </a:r>
            <a:r>
              <a:rPr lang="zh-CN" altLang="en-US" dirty="0" smtClean="0"/>
              <a:t>语言中与线性回归相关的函数</a:t>
            </a:r>
            <a:endParaRPr lang="zh-CN" altLang="en-US" dirty="0"/>
          </a:p>
        </p:txBody>
      </p:sp>
      <p:sp>
        <p:nvSpPr>
          <p:cNvPr id="3" name="内容占位符 2"/>
          <p:cNvSpPr>
            <a:spLocks noGrp="1"/>
          </p:cNvSpPr>
          <p:nvPr>
            <p:ph idx="1"/>
          </p:nvPr>
        </p:nvSpPr>
        <p:spPr/>
        <p:txBody>
          <a:bodyPr/>
          <a:lstStyle/>
          <a:p>
            <a:r>
              <a:rPr lang="zh-CN" altLang="en-US" dirty="0"/>
              <a:t>提取</a:t>
            </a:r>
            <a:r>
              <a:rPr lang="zh-CN" altLang="en-US" dirty="0" smtClean="0"/>
              <a:t>模型</a:t>
            </a:r>
            <a:r>
              <a:rPr lang="zh-CN" altLang="en-US" dirty="0"/>
              <a:t>公式</a:t>
            </a:r>
            <a:endParaRPr lang="en-US" altLang="zh-CN" dirty="0"/>
          </a:p>
          <a:p>
            <a:pPr lvl="1"/>
            <a:r>
              <a:rPr lang="en-US" altLang="zh-CN" dirty="0" smtClean="0"/>
              <a:t>formula()</a:t>
            </a:r>
            <a:r>
              <a:rPr lang="zh-CN" altLang="en-US" dirty="0"/>
              <a:t>函数用于提取</a:t>
            </a:r>
            <a:r>
              <a:rPr lang="zh-CN" altLang="en-US" smtClean="0"/>
              <a:t>线性模型</a:t>
            </a:r>
            <a:r>
              <a:rPr lang="zh-CN" altLang="en-US" smtClean="0"/>
              <a:t>公式，使用</a:t>
            </a:r>
            <a:r>
              <a:rPr lang="zh-CN" altLang="en-US" dirty="0"/>
              <a:t>形式为：</a:t>
            </a:r>
            <a:endParaRPr lang="en-US" altLang="zh-CN" dirty="0"/>
          </a:p>
          <a:p>
            <a:pPr lvl="1"/>
            <a:r>
              <a:rPr lang="en-US" altLang="zh-CN" smtClean="0"/>
              <a:t>formula(object,…)</a:t>
            </a:r>
            <a:endParaRPr lang="en-US" altLang="zh-CN" dirty="0"/>
          </a:p>
          <a:p>
            <a:pPr lvl="1"/>
            <a:r>
              <a:rPr lang="zh-CN" altLang="en-US" dirty="0"/>
              <a:t>其中</a:t>
            </a:r>
            <a:r>
              <a:rPr lang="en-US" altLang="zh-CN" dirty="0"/>
              <a:t>object</a:t>
            </a:r>
            <a:r>
              <a:rPr lang="zh-CN" altLang="en-US" dirty="0"/>
              <a:t>是</a:t>
            </a:r>
            <a:r>
              <a:rPr lang="en-US" altLang="zh-CN" dirty="0"/>
              <a:t>lm()</a:t>
            </a:r>
            <a:r>
              <a:rPr lang="zh-CN" altLang="en-US" dirty="0"/>
              <a:t>函数返回的模型拟合对象</a:t>
            </a:r>
            <a:endParaRPr lang="en-US" altLang="zh-CN" dirty="0"/>
          </a:p>
          <a:p>
            <a:pPr lvl="1"/>
            <a:r>
              <a:rPr lang="zh-CN" altLang="en-US" dirty="0"/>
              <a:t>案例</a:t>
            </a:r>
            <a:r>
              <a:rPr lang="en-US" altLang="zh-CN" dirty="0" smtClean="0"/>
              <a:t>:</a:t>
            </a:r>
          </a:p>
          <a:p>
            <a:pPr lvl="1"/>
            <a:r>
              <a:rPr lang="en-US" altLang="zh-CN" smtClean="0"/>
              <a:t>formula(lm.reg</a:t>
            </a:r>
            <a:r>
              <a:rPr lang="en-US" altLang="zh-CN" dirty="0"/>
              <a:t>)</a:t>
            </a:r>
          </a:p>
          <a:p>
            <a:pPr lvl="1"/>
            <a:endParaRPr lang="en-US" altLang="zh-CN" dirty="0"/>
          </a:p>
          <a:p>
            <a:endParaRPr lang="zh-CN" altLang="en-US" dirty="0"/>
          </a:p>
        </p:txBody>
      </p:sp>
    </p:spTree>
    <p:extLst>
      <p:ext uri="{BB962C8B-B14F-4D97-AF65-F5344CB8AC3E}">
        <p14:creationId xmlns:p14="http://schemas.microsoft.com/office/powerpoint/2010/main" val="3465177375"/>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5977284" cy="576262"/>
          </a:xfrm>
        </p:spPr>
        <p:txBody>
          <a:bodyPr/>
          <a:lstStyle/>
          <a:p>
            <a:r>
              <a:rPr lang="en-US" altLang="zh-CN" dirty="0" smtClean="0"/>
              <a:t>R</a:t>
            </a:r>
            <a:r>
              <a:rPr lang="zh-CN" altLang="en-US" dirty="0" smtClean="0"/>
              <a:t>语言中与线性回归相关的函数</a:t>
            </a:r>
            <a:endParaRPr lang="zh-CN" altLang="en-US" dirty="0"/>
          </a:p>
        </p:txBody>
      </p:sp>
      <p:sp>
        <p:nvSpPr>
          <p:cNvPr id="3" name="内容占位符 2"/>
          <p:cNvSpPr>
            <a:spLocks noGrp="1"/>
          </p:cNvSpPr>
          <p:nvPr>
            <p:ph idx="1"/>
          </p:nvPr>
        </p:nvSpPr>
        <p:spPr/>
        <p:txBody>
          <a:bodyPr/>
          <a:lstStyle/>
          <a:p>
            <a:r>
              <a:rPr lang="zh-CN" altLang="en-US" dirty="0" smtClean="0"/>
              <a:t>预测函数</a:t>
            </a:r>
            <a:endParaRPr lang="en-US" altLang="zh-CN" dirty="0"/>
          </a:p>
          <a:p>
            <a:pPr lvl="1"/>
            <a:r>
              <a:rPr lang="en-US" altLang="zh-CN" dirty="0" smtClean="0"/>
              <a:t>predict()</a:t>
            </a:r>
            <a:r>
              <a:rPr lang="zh-CN" altLang="en-US" dirty="0"/>
              <a:t>函数</a:t>
            </a:r>
            <a:r>
              <a:rPr lang="zh-CN" altLang="en-US" dirty="0" smtClean="0"/>
              <a:t>用于使用线性模型</a:t>
            </a:r>
            <a:r>
              <a:rPr lang="zh-CN" altLang="en-US" smtClean="0"/>
              <a:t>进行</a:t>
            </a:r>
            <a:r>
              <a:rPr lang="zh-CN" altLang="en-US" smtClean="0"/>
              <a:t>预测，使用</a:t>
            </a:r>
            <a:r>
              <a:rPr lang="zh-CN" altLang="en-US" dirty="0"/>
              <a:t>形式为：</a:t>
            </a:r>
            <a:endParaRPr lang="en-US" altLang="zh-CN" dirty="0"/>
          </a:p>
          <a:p>
            <a:pPr lvl="1"/>
            <a:r>
              <a:rPr lang="en-US" altLang="zh-CN" smtClean="0"/>
              <a:t>predict(object,newdata=data.frame</a:t>
            </a:r>
            <a:r>
              <a:rPr lang="en-US" altLang="zh-CN" dirty="0" smtClean="0"/>
              <a:t>)</a:t>
            </a:r>
          </a:p>
          <a:p>
            <a:pPr lvl="1"/>
            <a:r>
              <a:rPr lang="zh-CN" altLang="en-US" dirty="0" smtClean="0"/>
              <a:t>其中</a:t>
            </a:r>
            <a:r>
              <a:rPr lang="en-US" altLang="zh-CN" dirty="0" smtClean="0"/>
              <a:t>object</a:t>
            </a:r>
            <a:r>
              <a:rPr lang="zh-CN" altLang="en-US" dirty="0" smtClean="0"/>
              <a:t>是</a:t>
            </a:r>
            <a:r>
              <a:rPr lang="en-US" altLang="zh-CN" dirty="0" smtClean="0"/>
              <a:t>lm()</a:t>
            </a:r>
            <a:r>
              <a:rPr lang="zh-CN" altLang="en-US" dirty="0" smtClean="0"/>
              <a:t>函数返回的</a:t>
            </a:r>
            <a:r>
              <a:rPr lang="zh-CN" altLang="en-US" smtClean="0"/>
              <a:t>模型拟合</a:t>
            </a:r>
            <a:r>
              <a:rPr lang="zh-CN" altLang="en-US" smtClean="0"/>
              <a:t>对象，</a:t>
            </a:r>
            <a:r>
              <a:rPr lang="en-US" altLang="zh-CN" smtClean="0"/>
              <a:t>newdata</a:t>
            </a:r>
            <a:r>
              <a:rPr lang="zh-CN" altLang="en-US" dirty="0" smtClean="0"/>
              <a:t>是存放预测点数据的数据框。</a:t>
            </a:r>
            <a:endParaRPr lang="en-US" altLang="zh-CN" dirty="0" smtClean="0"/>
          </a:p>
          <a:p>
            <a:pPr lvl="1"/>
            <a:r>
              <a:rPr lang="zh-CN" altLang="en-US" dirty="0" smtClean="0"/>
              <a:t>案例</a:t>
            </a:r>
            <a:r>
              <a:rPr lang="en-US" altLang="zh-CN" dirty="0" smtClean="0"/>
              <a:t>:</a:t>
            </a:r>
          </a:p>
          <a:p>
            <a:pPr lvl="2"/>
            <a:r>
              <a:rPr lang="zh-CN" altLang="en-US" dirty="0" smtClean="0"/>
              <a:t>求所有</a:t>
            </a:r>
            <a:r>
              <a:rPr lang="en-US" altLang="zh-CN" dirty="0" smtClean="0"/>
              <a:t>x</a:t>
            </a:r>
            <a:r>
              <a:rPr lang="zh-CN" altLang="en-US" dirty="0" smtClean="0"/>
              <a:t>的预测值</a:t>
            </a:r>
            <a:r>
              <a:rPr lang="zh-CN" altLang="en-US" smtClean="0"/>
              <a:t>：</a:t>
            </a:r>
            <a:r>
              <a:rPr lang="en-US" altLang="zh-CN" smtClean="0"/>
              <a:t>y.fit </a:t>
            </a:r>
            <a:r>
              <a:rPr lang="en-US" altLang="zh-CN" smtClean="0"/>
              <a:t>&lt;- </a:t>
            </a:r>
            <a:r>
              <a:rPr lang="en-US" altLang="zh-CN" smtClean="0"/>
              <a:t>predict(lm.reg</a:t>
            </a:r>
            <a:r>
              <a:rPr lang="en-US" altLang="zh-CN" dirty="0" smtClean="0"/>
              <a:t>)</a:t>
            </a:r>
          </a:p>
          <a:p>
            <a:pPr lvl="2">
              <a:defRPr/>
            </a:pPr>
            <a:r>
              <a:rPr lang="zh-CN" altLang="en-US" sz="1600" dirty="0"/>
              <a:t>求</a:t>
            </a:r>
            <a:r>
              <a:rPr lang="en-US" altLang="zh-CN" sz="1600" dirty="0"/>
              <a:t>x=415</a:t>
            </a:r>
            <a:r>
              <a:rPr lang="zh-CN" altLang="en-US" sz="1600" dirty="0"/>
              <a:t>时相应</a:t>
            </a:r>
            <a:r>
              <a:rPr lang="en-US" altLang="zh-CN" sz="1600" dirty="0"/>
              <a:t>Y</a:t>
            </a:r>
            <a:r>
              <a:rPr lang="zh-CN" altLang="en-US" sz="1600" dirty="0"/>
              <a:t>的置信水平</a:t>
            </a:r>
            <a:r>
              <a:rPr lang="zh-CN" altLang="en-US" sz="1600"/>
              <a:t>为</a:t>
            </a:r>
            <a:r>
              <a:rPr lang="en-US" altLang="zh-CN" sz="1600" smtClean="0"/>
              <a:t>0.95</a:t>
            </a:r>
            <a:r>
              <a:rPr lang="zh-CN" altLang="en-US" sz="1600" dirty="0"/>
              <a:t>的</a:t>
            </a:r>
            <a:r>
              <a:rPr lang="zh-CN" altLang="en-US" sz="1600"/>
              <a:t>预测</a:t>
            </a:r>
            <a:r>
              <a:rPr lang="zh-CN" altLang="en-US" sz="1600" smtClean="0"/>
              <a:t>区间</a:t>
            </a:r>
            <a:r>
              <a:rPr lang="en-US" altLang="zh-CN" sz="1600" smtClean="0"/>
              <a:t>.</a:t>
            </a:r>
            <a:endParaRPr lang="en-US" altLang="zh-CN" sz="1600" dirty="0"/>
          </a:p>
          <a:p>
            <a:pPr marL="846138" lvl="2" indent="0">
              <a:buNone/>
              <a:defRPr/>
            </a:pPr>
            <a:r>
              <a:rPr lang="en-US" altLang="zh-CN" sz="1600" dirty="0"/>
              <a:t>point</a:t>
            </a:r>
            <a:r>
              <a:rPr lang="en-US" altLang="zh-CN" sz="1600"/>
              <a:t>&lt;-</a:t>
            </a:r>
            <a:r>
              <a:rPr lang="en-US" altLang="zh-CN" sz="1600" smtClean="0"/>
              <a:t>data.frame(x=415</a:t>
            </a:r>
            <a:r>
              <a:rPr lang="en-US" altLang="zh-CN" sz="1600" dirty="0"/>
              <a:t>)</a:t>
            </a:r>
          </a:p>
          <a:p>
            <a:pPr marL="846138" lvl="2" indent="0">
              <a:buNone/>
              <a:defRPr/>
            </a:pPr>
            <a:r>
              <a:rPr lang="en-US" altLang="zh-CN" sz="1600" smtClean="0"/>
              <a:t>lm.pred</a:t>
            </a:r>
            <a:r>
              <a:rPr lang="en-US" altLang="zh-CN" sz="1600"/>
              <a:t>&lt;-</a:t>
            </a:r>
            <a:r>
              <a:rPr lang="en-US" altLang="zh-CN" sz="1600" smtClean="0"/>
              <a:t>predict(lm.reg, point,interval</a:t>
            </a:r>
            <a:r>
              <a:rPr lang="en-US" altLang="zh-CN" sz="1600" dirty="0"/>
              <a:t>="</a:t>
            </a:r>
            <a:r>
              <a:rPr lang="en-US" altLang="zh-CN" sz="1600"/>
              <a:t>prediction</a:t>
            </a:r>
            <a:r>
              <a:rPr lang="en-US" altLang="zh-CN" sz="1600" smtClean="0"/>
              <a:t>", level=0.95</a:t>
            </a:r>
            <a:r>
              <a:rPr lang="en-US" altLang="zh-CN" sz="1600" dirty="0"/>
              <a:t>)</a:t>
            </a:r>
          </a:p>
          <a:p>
            <a:pPr marL="846138" lvl="2" indent="0">
              <a:buNone/>
              <a:defRPr/>
            </a:pPr>
            <a:r>
              <a:rPr lang="en-US" altLang="zh-CN" sz="1600" smtClean="0"/>
              <a:t>lm.pred</a:t>
            </a:r>
            <a:endParaRPr lang="zh-CN" altLang="en-US" sz="1600" dirty="0"/>
          </a:p>
          <a:p>
            <a:pPr lvl="2"/>
            <a:endParaRPr lang="en-US" altLang="zh-CN" dirty="0"/>
          </a:p>
          <a:p>
            <a:endParaRPr lang="zh-CN" altLang="en-US" dirty="0"/>
          </a:p>
        </p:txBody>
      </p:sp>
    </p:spTree>
    <p:extLst>
      <p:ext uri="{BB962C8B-B14F-4D97-AF65-F5344CB8AC3E}">
        <p14:creationId xmlns:p14="http://schemas.microsoft.com/office/powerpoint/2010/main" val="260294666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5977284" cy="576262"/>
          </a:xfrm>
        </p:spPr>
        <p:txBody>
          <a:bodyPr/>
          <a:lstStyle/>
          <a:p>
            <a:r>
              <a:rPr lang="en-US" altLang="zh-CN" dirty="0" smtClean="0"/>
              <a:t>R</a:t>
            </a:r>
            <a:r>
              <a:rPr lang="zh-CN" altLang="en-US" dirty="0" smtClean="0"/>
              <a:t>语言中与线性回归相关的函数</a:t>
            </a:r>
            <a:endParaRPr lang="zh-CN" altLang="en-US" dirty="0"/>
          </a:p>
        </p:txBody>
      </p:sp>
      <p:sp>
        <p:nvSpPr>
          <p:cNvPr id="3" name="内容占位符 2"/>
          <p:cNvSpPr>
            <a:spLocks noGrp="1"/>
          </p:cNvSpPr>
          <p:nvPr>
            <p:ph idx="1"/>
          </p:nvPr>
        </p:nvSpPr>
        <p:spPr/>
        <p:txBody>
          <a:bodyPr/>
          <a:lstStyle/>
          <a:p>
            <a:r>
              <a:rPr lang="zh-CN" altLang="en-US" dirty="0" smtClean="0"/>
              <a:t>计算残差</a:t>
            </a:r>
            <a:endParaRPr lang="en-US" altLang="zh-CN" dirty="0"/>
          </a:p>
          <a:p>
            <a:pPr lvl="1"/>
            <a:r>
              <a:rPr lang="en-US" altLang="zh-CN" dirty="0" smtClean="0"/>
              <a:t>residuals</a:t>
            </a:r>
            <a:r>
              <a:rPr lang="en-US" altLang="zh-CN" dirty="0"/>
              <a:t>()</a:t>
            </a:r>
            <a:r>
              <a:rPr lang="zh-CN" altLang="en-US" dirty="0"/>
              <a:t>函数</a:t>
            </a:r>
            <a:r>
              <a:rPr lang="zh-CN" altLang="en-US" dirty="0" smtClean="0"/>
              <a:t>用于</a:t>
            </a:r>
            <a:r>
              <a:rPr lang="zh-CN" altLang="en-US" smtClean="0"/>
              <a:t>计算</a:t>
            </a:r>
            <a:r>
              <a:rPr lang="zh-CN" altLang="en-US" smtClean="0"/>
              <a:t>残差，使用</a:t>
            </a:r>
            <a:r>
              <a:rPr lang="zh-CN" altLang="en-US" dirty="0"/>
              <a:t>形式为：</a:t>
            </a:r>
            <a:endParaRPr lang="en-US" altLang="zh-CN" dirty="0"/>
          </a:p>
          <a:p>
            <a:pPr lvl="1"/>
            <a:r>
              <a:rPr lang="en-US" altLang="zh-CN" smtClean="0"/>
              <a:t>residuals(object,type </a:t>
            </a:r>
            <a:r>
              <a:rPr lang="en-US" altLang="zh-CN" dirty="0"/>
              <a:t>= c("</a:t>
            </a:r>
            <a:r>
              <a:rPr lang="en-US" altLang="zh-CN"/>
              <a:t>working</a:t>
            </a:r>
            <a:r>
              <a:rPr lang="en-US" altLang="zh-CN" smtClean="0"/>
              <a:t>", </a:t>
            </a:r>
            <a:r>
              <a:rPr lang="en-US" altLang="zh-CN" dirty="0"/>
              <a:t>"</a:t>
            </a:r>
            <a:r>
              <a:rPr lang="en-US" altLang="zh-CN"/>
              <a:t>response</a:t>
            </a:r>
            <a:r>
              <a:rPr lang="en-US" altLang="zh-CN" smtClean="0"/>
              <a:t>", </a:t>
            </a:r>
            <a:r>
              <a:rPr lang="en-US" altLang="zh-CN" dirty="0"/>
              <a:t>"</a:t>
            </a:r>
            <a:r>
              <a:rPr lang="en-US" altLang="zh-CN"/>
              <a:t>deviance</a:t>
            </a:r>
            <a:r>
              <a:rPr lang="en-US" altLang="zh-CN" smtClean="0"/>
              <a:t>","</a:t>
            </a:r>
            <a:r>
              <a:rPr lang="en-US" altLang="zh-CN" err="1"/>
              <a:t>pearson</a:t>
            </a:r>
            <a:r>
              <a:rPr lang="en-US" altLang="zh-CN" smtClean="0"/>
              <a:t>", </a:t>
            </a:r>
            <a:r>
              <a:rPr lang="en-US" altLang="zh-CN" dirty="0"/>
              <a:t>"partial</a:t>
            </a:r>
            <a:r>
              <a:rPr lang="en-US" altLang="zh-CN" dirty="0" smtClean="0"/>
              <a:t>")</a:t>
            </a:r>
          </a:p>
          <a:p>
            <a:pPr lvl="1"/>
            <a:r>
              <a:rPr lang="en-US" altLang="zh-CN" dirty="0" err="1" smtClean="0"/>
              <a:t>rstandard</a:t>
            </a:r>
            <a:r>
              <a:rPr lang="en-US" altLang="zh-CN" dirty="0" smtClean="0"/>
              <a:t>()</a:t>
            </a:r>
            <a:r>
              <a:rPr lang="zh-CN" altLang="en-US" dirty="0" smtClean="0"/>
              <a:t>函数计算标准化残差</a:t>
            </a:r>
            <a:endParaRPr lang="en-US" altLang="zh-CN" dirty="0" smtClean="0"/>
          </a:p>
          <a:p>
            <a:pPr lvl="1"/>
            <a:r>
              <a:rPr lang="en-US" altLang="zh-CN" dirty="0" err="1" smtClean="0"/>
              <a:t>rstudent</a:t>
            </a:r>
            <a:r>
              <a:rPr lang="en-US" altLang="zh-CN" dirty="0" smtClean="0"/>
              <a:t>()</a:t>
            </a:r>
            <a:r>
              <a:rPr lang="zh-CN" altLang="en-US" dirty="0" smtClean="0"/>
              <a:t>计算学生化残差</a:t>
            </a:r>
            <a:endParaRPr lang="en-US" altLang="zh-CN" dirty="0" smtClean="0"/>
          </a:p>
          <a:p>
            <a:pPr lvl="1"/>
            <a:r>
              <a:rPr lang="zh-CN" altLang="en-US" dirty="0" smtClean="0"/>
              <a:t>其中</a:t>
            </a:r>
            <a:r>
              <a:rPr lang="en-US" altLang="zh-CN" dirty="0"/>
              <a:t>object</a:t>
            </a:r>
            <a:r>
              <a:rPr lang="zh-CN" altLang="en-US" dirty="0"/>
              <a:t>是</a:t>
            </a:r>
            <a:r>
              <a:rPr lang="en-US" altLang="zh-CN" dirty="0"/>
              <a:t>lm()</a:t>
            </a:r>
            <a:r>
              <a:rPr lang="zh-CN" altLang="en-US" dirty="0"/>
              <a:t>函数返回的</a:t>
            </a:r>
            <a:r>
              <a:rPr lang="zh-CN" altLang="en-US"/>
              <a:t>模型拟合</a:t>
            </a:r>
            <a:r>
              <a:rPr lang="zh-CN" altLang="en-US" smtClean="0"/>
              <a:t>对象，</a:t>
            </a:r>
            <a:r>
              <a:rPr lang="en-US" altLang="zh-CN" smtClean="0"/>
              <a:t>type</a:t>
            </a:r>
            <a:r>
              <a:rPr lang="zh-CN" altLang="en-US" dirty="0" smtClean="0"/>
              <a:t>是返回值</a:t>
            </a:r>
            <a:r>
              <a:rPr lang="zh-CN" altLang="en-US" smtClean="0"/>
              <a:t>的</a:t>
            </a:r>
            <a:r>
              <a:rPr lang="zh-CN" altLang="en-US" smtClean="0"/>
              <a:t>类型，函数</a:t>
            </a:r>
            <a:r>
              <a:rPr lang="zh-CN" altLang="en-US" dirty="0" smtClean="0"/>
              <a:t>返回模型的残差。</a:t>
            </a:r>
            <a:endParaRPr lang="en-US" altLang="zh-CN" dirty="0"/>
          </a:p>
          <a:p>
            <a:pPr lvl="1"/>
            <a:r>
              <a:rPr lang="zh-CN" altLang="en-US" dirty="0"/>
              <a:t>案例</a:t>
            </a:r>
            <a:r>
              <a:rPr lang="en-US" altLang="zh-CN" dirty="0" smtClean="0"/>
              <a:t>:</a:t>
            </a:r>
          </a:p>
          <a:p>
            <a:pPr lvl="1"/>
            <a:r>
              <a:rPr lang="en-US" altLang="zh-CN" smtClean="0"/>
              <a:t>y.res</a:t>
            </a:r>
            <a:r>
              <a:rPr lang="en-US" altLang="zh-CN"/>
              <a:t>&lt;-</a:t>
            </a:r>
            <a:r>
              <a:rPr lang="en-US" altLang="zh-CN" smtClean="0"/>
              <a:t>residuals(lm.reg</a:t>
            </a:r>
            <a:r>
              <a:rPr lang="en-US" altLang="zh-CN" dirty="0" smtClean="0"/>
              <a:t>)  #</a:t>
            </a:r>
            <a:r>
              <a:rPr lang="zh-CN" altLang="en-US" dirty="0" smtClean="0"/>
              <a:t>获取模型残差</a:t>
            </a:r>
            <a:endParaRPr lang="en-US" altLang="zh-CN" dirty="0"/>
          </a:p>
          <a:p>
            <a:pPr lvl="1"/>
            <a:r>
              <a:rPr lang="en-US" altLang="zh-CN" smtClean="0"/>
              <a:t>shapiro.test(y.res</a:t>
            </a:r>
            <a:r>
              <a:rPr lang="en-US" altLang="zh-CN" dirty="0" smtClean="0"/>
              <a:t>)  #</a:t>
            </a:r>
            <a:r>
              <a:rPr lang="zh-CN" altLang="en-US" dirty="0" smtClean="0"/>
              <a:t>对残差正态性做检验</a:t>
            </a:r>
            <a:endParaRPr lang="en-US" altLang="zh-CN" dirty="0"/>
          </a:p>
          <a:p>
            <a:endParaRPr lang="zh-CN" altLang="en-US" dirty="0"/>
          </a:p>
        </p:txBody>
      </p:sp>
    </p:spTree>
    <p:extLst>
      <p:ext uri="{BB962C8B-B14F-4D97-AF65-F5344CB8AC3E}">
        <p14:creationId xmlns:p14="http://schemas.microsoft.com/office/powerpoint/2010/main" val="3583402638"/>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481340" cy="576262"/>
          </a:xfrm>
        </p:spPr>
        <p:txBody>
          <a:bodyPr/>
          <a:lstStyle/>
          <a:p>
            <a:r>
              <a:rPr lang="en-US" altLang="zh-CN" dirty="0"/>
              <a:t>R</a:t>
            </a:r>
            <a:r>
              <a:rPr lang="zh-CN" altLang="en-US" dirty="0"/>
              <a:t>语言中与线性回归相关的函数</a:t>
            </a:r>
          </a:p>
        </p:txBody>
      </p:sp>
      <p:sp>
        <p:nvSpPr>
          <p:cNvPr id="3" name="内容占位符 2"/>
          <p:cNvSpPr>
            <a:spLocks noGrp="1"/>
          </p:cNvSpPr>
          <p:nvPr>
            <p:ph idx="1"/>
          </p:nvPr>
        </p:nvSpPr>
        <p:spPr>
          <a:xfrm>
            <a:off x="251521" y="1412776"/>
            <a:ext cx="6048672" cy="4536504"/>
          </a:xfrm>
        </p:spPr>
        <p:txBody>
          <a:bodyPr/>
          <a:lstStyle/>
          <a:p>
            <a:r>
              <a:rPr lang="en-US" altLang="zh-CN" sz="2400" smtClean="0"/>
              <a:t>y.res</a:t>
            </a:r>
            <a:r>
              <a:rPr lang="en-US" altLang="zh-CN" sz="2400"/>
              <a:t>&lt;-</a:t>
            </a:r>
            <a:r>
              <a:rPr lang="en-US" altLang="zh-CN" sz="2400" smtClean="0"/>
              <a:t>residuals(lm.reg</a:t>
            </a:r>
            <a:r>
              <a:rPr lang="en-US" altLang="zh-CN" sz="2400" dirty="0"/>
              <a:t>) #</a:t>
            </a:r>
            <a:r>
              <a:rPr lang="zh-CN" altLang="en-US" sz="2400" dirty="0"/>
              <a:t>计算残差</a:t>
            </a:r>
          </a:p>
          <a:p>
            <a:r>
              <a:rPr lang="en-US" altLang="zh-CN" sz="2400" smtClean="0"/>
              <a:t>print(y.res</a:t>
            </a:r>
            <a:r>
              <a:rPr lang="en-US" altLang="zh-CN" sz="2400" dirty="0"/>
              <a:t>)</a:t>
            </a:r>
          </a:p>
          <a:p>
            <a:r>
              <a:rPr lang="en-US" altLang="zh-CN" sz="2400" smtClean="0"/>
              <a:t>y.rst</a:t>
            </a:r>
            <a:r>
              <a:rPr lang="en-US" altLang="zh-CN" sz="2400"/>
              <a:t>&lt;-</a:t>
            </a:r>
            <a:r>
              <a:rPr lang="en-US" altLang="zh-CN" sz="2400" smtClean="0"/>
              <a:t>rstandard(lm.reg</a:t>
            </a:r>
            <a:r>
              <a:rPr lang="en-US" altLang="zh-CN" sz="2400" dirty="0"/>
              <a:t>) #</a:t>
            </a:r>
            <a:r>
              <a:rPr lang="zh-CN" altLang="en-US" sz="2400" dirty="0"/>
              <a:t>计算标准化残差</a:t>
            </a:r>
          </a:p>
          <a:p>
            <a:r>
              <a:rPr lang="en-US" altLang="zh-CN" sz="2400" smtClean="0"/>
              <a:t>print(y.rst</a:t>
            </a:r>
            <a:r>
              <a:rPr lang="en-US" altLang="zh-CN" sz="2400" dirty="0"/>
              <a:t>)</a:t>
            </a:r>
          </a:p>
          <a:p>
            <a:r>
              <a:rPr lang="en-US" altLang="zh-CN" sz="2400" smtClean="0"/>
              <a:t>y.fit</a:t>
            </a:r>
            <a:r>
              <a:rPr lang="en-US" altLang="zh-CN" sz="2400"/>
              <a:t>&lt;-</a:t>
            </a:r>
            <a:r>
              <a:rPr lang="en-US" altLang="zh-CN" sz="2400" smtClean="0"/>
              <a:t>predict(lm.reg</a:t>
            </a:r>
            <a:r>
              <a:rPr lang="en-US" altLang="zh-CN" sz="2400" dirty="0"/>
              <a:t>) #</a:t>
            </a:r>
            <a:r>
              <a:rPr lang="zh-CN" altLang="en-US" sz="2400" dirty="0"/>
              <a:t>计算预测值</a:t>
            </a:r>
          </a:p>
          <a:p>
            <a:r>
              <a:rPr lang="en-US" altLang="zh-CN" sz="2400" dirty="0" smtClean="0"/>
              <a:t>op</a:t>
            </a:r>
            <a:r>
              <a:rPr lang="en-US" altLang="zh-CN" sz="2400"/>
              <a:t>&lt;-</a:t>
            </a:r>
            <a:r>
              <a:rPr lang="en-US" altLang="zh-CN" sz="2400" smtClean="0"/>
              <a:t>par(mfrow=c(1, </a:t>
            </a:r>
            <a:r>
              <a:rPr lang="en-US" altLang="zh-CN" sz="2400" dirty="0"/>
              <a:t>2)) #</a:t>
            </a:r>
            <a:r>
              <a:rPr lang="zh-CN" altLang="en-US" sz="2400" dirty="0"/>
              <a:t>将两张散残差点图</a:t>
            </a:r>
            <a:r>
              <a:rPr lang="zh-CN" altLang="en-US" sz="2400" dirty="0" smtClean="0"/>
              <a:t>一并输出</a:t>
            </a:r>
            <a:endParaRPr lang="zh-CN" altLang="en-US" sz="2400" dirty="0"/>
          </a:p>
          <a:p>
            <a:r>
              <a:rPr lang="en-US" altLang="zh-CN" sz="2400" smtClean="0"/>
              <a:t>plot(y.res~y.fit</a:t>
            </a:r>
            <a:r>
              <a:rPr lang="en-US" altLang="zh-CN" sz="2400" dirty="0"/>
              <a:t>)</a:t>
            </a:r>
          </a:p>
          <a:p>
            <a:r>
              <a:rPr lang="en-US" altLang="zh-CN" sz="2400" smtClean="0"/>
              <a:t>plot(y.rst~y.fit</a:t>
            </a:r>
            <a:r>
              <a:rPr lang="en-US" altLang="zh-CN" sz="2400" dirty="0"/>
              <a:t>)</a:t>
            </a:r>
          </a:p>
          <a:p>
            <a:r>
              <a:rPr lang="en-US" altLang="zh-CN" sz="2400" dirty="0" smtClean="0"/>
              <a:t>par(op)</a:t>
            </a:r>
          </a:p>
          <a:p>
            <a:r>
              <a:rPr lang="zh-CN" altLang="en-US" sz="2400" dirty="0"/>
              <a:t>计算</a:t>
            </a:r>
            <a:r>
              <a:rPr lang="zh-CN" altLang="en-US" sz="2400" dirty="0" smtClean="0"/>
              <a:t>结果</a:t>
            </a:r>
            <a:r>
              <a:rPr lang="zh-CN" altLang="en-US" sz="2400" smtClean="0"/>
              <a:t>如</a:t>
            </a:r>
            <a:r>
              <a:rPr lang="zh-CN" altLang="en-US" sz="2400" smtClean="0"/>
              <a:t>图，可以看出</a:t>
            </a:r>
            <a:r>
              <a:rPr lang="en-US" altLang="zh-CN" sz="2400" smtClean="0"/>
              <a:t>, </a:t>
            </a:r>
            <a:r>
              <a:rPr lang="zh-CN" altLang="en-US" sz="2400" dirty="0"/>
              <a:t>残差具有相同的分布且</a:t>
            </a:r>
            <a:r>
              <a:rPr lang="zh-CN" altLang="en-US" sz="2400" dirty="0" smtClean="0"/>
              <a:t>满足</a:t>
            </a:r>
            <a:r>
              <a:rPr lang="zh-CN" altLang="en-US" sz="2400" dirty="0"/>
              <a:t>模型的各个</a:t>
            </a:r>
            <a:r>
              <a:rPr lang="zh-CN" altLang="en-US" sz="2400"/>
              <a:t>假设</a:t>
            </a:r>
            <a:r>
              <a:rPr lang="zh-CN" altLang="en-US" sz="2400" smtClean="0"/>
              <a:t>条件</a:t>
            </a:r>
            <a:r>
              <a:rPr lang="en-US" altLang="zh-CN" sz="2400" smtClean="0"/>
              <a:t>.</a:t>
            </a:r>
            <a:endParaRPr lang="zh-CN" altLang="en-US" sz="2400" dirty="0"/>
          </a:p>
        </p:txBody>
      </p:sp>
    </p:spTree>
    <p:extLst>
      <p:ext uri="{BB962C8B-B14F-4D97-AF65-F5344CB8AC3E}">
        <p14:creationId xmlns:p14="http://schemas.microsoft.com/office/powerpoint/2010/main" val="14878996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zh-CN" altLang="en-US" smtClean="0"/>
              <a:t>显著性检验的意义</a:t>
            </a:r>
          </a:p>
        </p:txBody>
      </p:sp>
      <p:sp>
        <p:nvSpPr>
          <p:cNvPr id="55299" name="内容占位符 2"/>
          <p:cNvSpPr>
            <a:spLocks noGrp="1"/>
          </p:cNvSpPr>
          <p:nvPr>
            <p:ph idx="1"/>
          </p:nvPr>
        </p:nvSpPr>
        <p:spPr/>
        <p:txBody>
          <a:bodyPr/>
          <a:lstStyle/>
          <a:p>
            <a:r>
              <a:rPr lang="zh-CN" altLang="en-US" dirty="0" smtClean="0"/>
              <a:t>通过试验测定得到的每个</a:t>
            </a:r>
            <a:r>
              <a:rPr lang="zh-CN" altLang="en-US" smtClean="0"/>
              <a:t>观测值    </a:t>
            </a:r>
            <a:r>
              <a:rPr lang="zh-CN" altLang="en-US" smtClean="0"/>
              <a:t>，既</a:t>
            </a:r>
            <a:r>
              <a:rPr lang="zh-CN" altLang="en-US" dirty="0" smtClean="0"/>
              <a:t>由被测个体所属总体的</a:t>
            </a:r>
            <a:r>
              <a:rPr lang="zh-CN" altLang="en-US" smtClean="0"/>
              <a:t>特征</a:t>
            </a:r>
            <a:r>
              <a:rPr lang="zh-CN" altLang="en-US" smtClean="0"/>
              <a:t>决定，又</a:t>
            </a:r>
            <a:r>
              <a:rPr lang="zh-CN" altLang="en-US" dirty="0" smtClean="0"/>
              <a:t>受个体差异和诸多无法控制的随机因素的影响。所以观测值    由两</a:t>
            </a:r>
            <a:r>
              <a:rPr lang="zh-CN" altLang="en-US" smtClean="0"/>
              <a:t>部分</a:t>
            </a:r>
            <a:r>
              <a:rPr lang="zh-CN" altLang="en-US" smtClean="0"/>
              <a:t>组成，即</a:t>
            </a:r>
            <a:endParaRPr lang="zh-CN" altLang="en-US" dirty="0" smtClean="0"/>
          </a:p>
          <a:p>
            <a:r>
              <a:rPr lang="zh-CN" altLang="en-US" dirty="0" smtClean="0"/>
              <a:t>                           </a:t>
            </a:r>
            <a:r>
              <a:rPr lang="en-US" altLang="zh-CN" dirty="0" smtClean="0"/>
              <a:t>=   +</a:t>
            </a:r>
          </a:p>
          <a:p>
            <a:r>
              <a:rPr lang="en-US" altLang="zh-CN" dirty="0" smtClean="0"/>
              <a:t>     </a:t>
            </a:r>
            <a:r>
              <a:rPr lang="zh-CN" altLang="en-US" dirty="0" smtClean="0"/>
              <a:t>总体平均数    反映了</a:t>
            </a:r>
            <a:r>
              <a:rPr lang="zh-CN" altLang="en-US" smtClean="0"/>
              <a:t>总体</a:t>
            </a:r>
            <a:r>
              <a:rPr lang="zh-CN" altLang="en-US" smtClean="0"/>
              <a:t>特征， </a:t>
            </a:r>
            <a:r>
              <a:rPr lang="zh-CN" altLang="en-US" dirty="0" smtClean="0"/>
              <a:t>表示误差。</a:t>
            </a:r>
          </a:p>
          <a:p>
            <a:r>
              <a:rPr lang="zh-CN" altLang="en-US" dirty="0" smtClean="0"/>
              <a:t>     若 样本含量 为</a:t>
            </a:r>
            <a:r>
              <a:rPr lang="en-US" altLang="zh-CN" smtClean="0"/>
              <a:t>n </a:t>
            </a:r>
            <a:r>
              <a:rPr lang="zh-CN" altLang="en-US" smtClean="0"/>
              <a:t>，则 </a:t>
            </a:r>
            <a:r>
              <a:rPr lang="zh-CN" altLang="en-US" dirty="0" smtClean="0"/>
              <a:t>可 得 到 </a:t>
            </a:r>
            <a:r>
              <a:rPr lang="en-US" altLang="zh-CN" dirty="0" smtClean="0"/>
              <a:t>n </a:t>
            </a:r>
            <a:r>
              <a:rPr lang="zh-CN" altLang="en-US" dirty="0" smtClean="0"/>
              <a:t>个 观测值：</a:t>
            </a:r>
            <a:endParaRPr lang="en-US" altLang="zh-CN" dirty="0" smtClean="0"/>
          </a:p>
          <a:p>
            <a:pPr marL="0" indent="0">
              <a:buNone/>
            </a:pPr>
            <a:r>
              <a:rPr lang="en-US" altLang="zh-CN"/>
              <a:t> </a:t>
            </a:r>
            <a:r>
              <a:rPr lang="en-US" altLang="zh-CN" smtClean="0"/>
              <a:t>   </a:t>
            </a:r>
            <a:r>
              <a:rPr lang="zh-CN" altLang="en-US" smtClean="0"/>
              <a:t>       </a:t>
            </a:r>
            <a:r>
              <a:rPr lang="zh-CN" altLang="en-US" smtClean="0"/>
              <a:t>，  ，</a:t>
            </a:r>
            <a:r>
              <a:rPr lang="en-US" altLang="zh-CN" smtClean="0"/>
              <a:t>…</a:t>
            </a:r>
            <a:r>
              <a:rPr lang="zh-CN" altLang="en-US" smtClean="0"/>
              <a:t>  ，   </a:t>
            </a:r>
            <a:r>
              <a:rPr lang="zh-CN" altLang="en-US" dirty="0" smtClean="0"/>
              <a:t>。于是样本平均数 </a:t>
            </a:r>
          </a:p>
          <a:p>
            <a:endParaRPr lang="zh-CN" altLang="en-US" dirty="0" smtClean="0"/>
          </a:p>
        </p:txBody>
      </p:sp>
      <p:graphicFrame>
        <p:nvGraphicFramePr>
          <p:cNvPr id="55300" name="Object 3"/>
          <p:cNvGraphicFramePr>
            <a:graphicFrameLocks noChangeAspect="1"/>
          </p:cNvGraphicFramePr>
          <p:nvPr/>
        </p:nvGraphicFramePr>
        <p:xfrm>
          <a:off x="5940425" y="1412875"/>
          <a:ext cx="481013" cy="619125"/>
        </p:xfrm>
        <a:graphic>
          <a:graphicData uri="http://schemas.openxmlformats.org/presentationml/2006/ole">
            <mc:AlternateContent xmlns:mc="http://schemas.openxmlformats.org/markup-compatibility/2006">
              <mc:Choice xmlns:v="urn:schemas-microsoft-com:vml" Requires="v">
                <p:oleObj spid="_x0000_s154098" name="公式" r:id="rId4" imgW="95213" imgH="142795" progId="Equation.3">
                  <p:embed/>
                </p:oleObj>
              </mc:Choice>
              <mc:Fallback>
                <p:oleObj name="公式" r:id="rId4" imgW="95213" imgH="142795"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425" y="1412875"/>
                        <a:ext cx="481013"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1" name="Object 8"/>
          <p:cNvGraphicFramePr>
            <a:graphicFrameLocks noChangeAspect="1"/>
          </p:cNvGraphicFramePr>
          <p:nvPr/>
        </p:nvGraphicFramePr>
        <p:xfrm>
          <a:off x="3844925" y="3355975"/>
          <a:ext cx="446088" cy="473075"/>
        </p:xfrm>
        <a:graphic>
          <a:graphicData uri="http://schemas.openxmlformats.org/presentationml/2006/ole">
            <mc:AlternateContent xmlns:mc="http://schemas.openxmlformats.org/markup-compatibility/2006">
              <mc:Choice xmlns:v="urn:schemas-microsoft-com:vml" Requires="v">
                <p:oleObj spid="_x0000_s154099" name="公式" r:id="rId6" imgW="66828" imgH="76253" progId="Equation.3">
                  <p:embed/>
                </p:oleObj>
              </mc:Choice>
              <mc:Fallback>
                <p:oleObj name="公式" r:id="rId6" imgW="66828" imgH="76253" progId="Equation.3">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4925" y="3355975"/>
                        <a:ext cx="446088" cy="47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2" name="Object 10"/>
          <p:cNvGraphicFramePr>
            <a:graphicFrameLocks noChangeAspect="1"/>
          </p:cNvGraphicFramePr>
          <p:nvPr/>
        </p:nvGraphicFramePr>
        <p:xfrm>
          <a:off x="4427538" y="3225800"/>
          <a:ext cx="388937" cy="546100"/>
        </p:xfrm>
        <a:graphic>
          <a:graphicData uri="http://schemas.openxmlformats.org/presentationml/2006/ole">
            <mc:AlternateContent xmlns:mc="http://schemas.openxmlformats.org/markup-compatibility/2006">
              <mc:Choice xmlns:v="urn:schemas-microsoft-com:vml" Requires="v">
                <p:oleObj spid="_x0000_s154100" name="公式" r:id="rId8" imgW="76170" imgH="142795" progId="Equation.3">
                  <p:embed/>
                </p:oleObj>
              </mc:Choice>
              <mc:Fallback>
                <p:oleObj name="公式" r:id="rId8" imgW="76170" imgH="142795" progId="Equation.3">
                  <p:embed/>
                  <p:pic>
                    <p:nvPicPr>
                      <p:cNvPr id="0"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27538" y="3225800"/>
                        <a:ext cx="38893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3" name="Object 12"/>
          <p:cNvGraphicFramePr>
            <a:graphicFrameLocks noChangeAspect="1"/>
          </p:cNvGraphicFramePr>
          <p:nvPr/>
        </p:nvGraphicFramePr>
        <p:xfrm>
          <a:off x="3228975" y="3141663"/>
          <a:ext cx="481013" cy="619125"/>
        </p:xfrm>
        <a:graphic>
          <a:graphicData uri="http://schemas.openxmlformats.org/presentationml/2006/ole">
            <mc:AlternateContent xmlns:mc="http://schemas.openxmlformats.org/markup-compatibility/2006">
              <mc:Choice xmlns:v="urn:schemas-microsoft-com:vml" Requires="v">
                <p:oleObj spid="_x0000_s154101" name="公式" r:id="rId10" imgW="95213" imgH="142795" progId="Equation.3">
                  <p:embed/>
                </p:oleObj>
              </mc:Choice>
              <mc:Fallback>
                <p:oleObj name="公式" r:id="rId10" imgW="95213" imgH="142795"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28975" y="3141663"/>
                        <a:ext cx="481013"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4" name="Object 13"/>
          <p:cNvGraphicFramePr>
            <a:graphicFrameLocks noChangeAspect="1"/>
          </p:cNvGraphicFramePr>
          <p:nvPr/>
        </p:nvGraphicFramePr>
        <p:xfrm>
          <a:off x="3263900" y="3851275"/>
          <a:ext cx="446088" cy="471488"/>
        </p:xfrm>
        <a:graphic>
          <a:graphicData uri="http://schemas.openxmlformats.org/presentationml/2006/ole">
            <mc:AlternateContent xmlns:mc="http://schemas.openxmlformats.org/markup-compatibility/2006">
              <mc:Choice xmlns:v="urn:schemas-microsoft-com:vml" Requires="v">
                <p:oleObj spid="_x0000_s154102" name="公式" r:id="rId12" imgW="66828" imgH="76253" progId="Equation.3">
                  <p:embed/>
                </p:oleObj>
              </mc:Choice>
              <mc:Fallback>
                <p:oleObj name="公式" r:id="rId12" imgW="66828" imgH="76253" progId="Equation.3">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63900" y="3851275"/>
                        <a:ext cx="446088" cy="47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5" name="Object 14"/>
          <p:cNvGraphicFramePr>
            <a:graphicFrameLocks noChangeAspect="1"/>
          </p:cNvGraphicFramePr>
          <p:nvPr/>
        </p:nvGraphicFramePr>
        <p:xfrm>
          <a:off x="6323013" y="3673475"/>
          <a:ext cx="390525" cy="649288"/>
        </p:xfrm>
        <a:graphic>
          <a:graphicData uri="http://schemas.openxmlformats.org/presentationml/2006/ole">
            <mc:AlternateContent xmlns:mc="http://schemas.openxmlformats.org/markup-compatibility/2006">
              <mc:Choice xmlns:v="urn:schemas-microsoft-com:vml" Requires="v">
                <p:oleObj spid="_x0000_s154103" name="公式" r:id="rId14" imgW="76170" imgH="142795" progId="Equation.3">
                  <p:embed/>
                </p:oleObj>
              </mc:Choice>
              <mc:Fallback>
                <p:oleObj name="公式" r:id="rId14" imgW="76170" imgH="142795" progId="Equation.3">
                  <p:embed/>
                  <p:pic>
                    <p:nvPicPr>
                      <p:cNvPr id="0"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323013" y="3673475"/>
                        <a:ext cx="390525" cy="649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6" name="Object 15"/>
          <p:cNvGraphicFramePr>
            <a:graphicFrameLocks noChangeAspect="1"/>
          </p:cNvGraphicFramePr>
          <p:nvPr/>
        </p:nvGraphicFramePr>
        <p:xfrm>
          <a:off x="3086100" y="4583113"/>
          <a:ext cx="609600" cy="719137"/>
        </p:xfrm>
        <a:graphic>
          <a:graphicData uri="http://schemas.openxmlformats.org/presentationml/2006/ole">
            <mc:AlternateContent xmlns:mc="http://schemas.openxmlformats.org/markup-compatibility/2006">
              <mc:Choice xmlns:v="urn:schemas-microsoft-com:vml" Requires="v">
                <p:oleObj spid="_x0000_s154104" name="公式" r:id="rId16" imgW="104913" imgH="142795" progId="Equation.3">
                  <p:embed/>
                </p:oleObj>
              </mc:Choice>
              <mc:Fallback>
                <p:oleObj name="公式" r:id="rId16" imgW="104913" imgH="142795" progId="Equation.3">
                  <p:embed/>
                  <p:pic>
                    <p:nvPicPr>
                      <p:cNvPr id="0" name="Object 15"/>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086100" y="4583113"/>
                        <a:ext cx="6096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7" name="Object 17"/>
          <p:cNvGraphicFramePr>
            <a:graphicFrameLocks noChangeAspect="1"/>
          </p:cNvGraphicFramePr>
          <p:nvPr/>
        </p:nvGraphicFramePr>
        <p:xfrm>
          <a:off x="1204913" y="4583113"/>
          <a:ext cx="487362" cy="685800"/>
        </p:xfrm>
        <a:graphic>
          <a:graphicData uri="http://schemas.openxmlformats.org/presentationml/2006/ole">
            <mc:AlternateContent xmlns:mc="http://schemas.openxmlformats.org/markup-compatibility/2006">
              <mc:Choice xmlns:v="urn:schemas-microsoft-com:vml" Requires="v">
                <p:oleObj spid="_x0000_s154105" name="公式" r:id="rId18" imgW="76170" imgH="142795" progId="Equation.3">
                  <p:embed/>
                </p:oleObj>
              </mc:Choice>
              <mc:Fallback>
                <p:oleObj name="公式" r:id="rId18" imgW="76170" imgH="142795" progId="Equation.3">
                  <p:embed/>
                  <p:pic>
                    <p:nvPicPr>
                      <p:cNvPr id="0" name="Object 17"/>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204913" y="4583113"/>
                        <a:ext cx="487362"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8" name="Object 18"/>
          <p:cNvGraphicFramePr>
            <a:graphicFrameLocks noChangeAspect="1"/>
          </p:cNvGraphicFramePr>
          <p:nvPr/>
        </p:nvGraphicFramePr>
        <p:xfrm>
          <a:off x="1692275" y="4583113"/>
          <a:ext cx="525463" cy="685800"/>
        </p:xfrm>
        <a:graphic>
          <a:graphicData uri="http://schemas.openxmlformats.org/presentationml/2006/ole">
            <mc:AlternateContent xmlns:mc="http://schemas.openxmlformats.org/markup-compatibility/2006">
              <mc:Choice xmlns:v="urn:schemas-microsoft-com:vml" Requires="v">
                <p:oleObj spid="_x0000_s154106" name="公式" r:id="rId20" imgW="95213" imgH="142795" progId="Equation.3">
                  <p:embed/>
                </p:oleObj>
              </mc:Choice>
              <mc:Fallback>
                <p:oleObj name="公式" r:id="rId20" imgW="95213" imgH="142795" progId="Equation.3">
                  <p:embed/>
                  <p:pic>
                    <p:nvPicPr>
                      <p:cNvPr id="0" name="Object 18"/>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692275" y="4583113"/>
                        <a:ext cx="525463"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09" name="Object 21"/>
          <p:cNvGraphicFramePr>
            <a:graphicFrameLocks noChangeAspect="1"/>
          </p:cNvGraphicFramePr>
          <p:nvPr/>
        </p:nvGraphicFramePr>
        <p:xfrm>
          <a:off x="368300" y="5272088"/>
          <a:ext cx="8340725" cy="860425"/>
        </p:xfrm>
        <a:graphic>
          <a:graphicData uri="http://schemas.openxmlformats.org/presentationml/2006/ole">
            <mc:AlternateContent xmlns:mc="http://schemas.openxmlformats.org/markup-compatibility/2006">
              <mc:Choice xmlns:v="urn:schemas-microsoft-com:vml" Requires="v">
                <p:oleObj spid="_x0000_s154107" name="公式" r:id="rId22" imgW="2619244" imgH="190633" progId="Equation.3">
                  <p:embed/>
                </p:oleObj>
              </mc:Choice>
              <mc:Fallback>
                <p:oleObj name="公式" r:id="rId22" imgW="2619244" imgH="190633" progId="Equation.3">
                  <p:embed/>
                  <p:pic>
                    <p:nvPicPr>
                      <p:cNvPr id="0" name="Object 21"/>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68300" y="5272088"/>
                        <a:ext cx="834072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5310" name="Object 3"/>
          <p:cNvGraphicFramePr>
            <a:graphicFrameLocks noChangeAspect="1"/>
          </p:cNvGraphicFramePr>
          <p:nvPr/>
        </p:nvGraphicFramePr>
        <p:xfrm>
          <a:off x="7019925" y="2205038"/>
          <a:ext cx="481013" cy="619125"/>
        </p:xfrm>
        <a:graphic>
          <a:graphicData uri="http://schemas.openxmlformats.org/presentationml/2006/ole">
            <mc:AlternateContent xmlns:mc="http://schemas.openxmlformats.org/markup-compatibility/2006">
              <mc:Choice xmlns:v="urn:schemas-microsoft-com:vml" Requires="v">
                <p:oleObj spid="_x0000_s154108" name="公式" r:id="rId24" imgW="95213" imgH="142795" progId="Equation.3">
                  <p:embed/>
                </p:oleObj>
              </mc:Choice>
              <mc:Fallback>
                <p:oleObj name="公式" r:id="rId24" imgW="95213" imgH="142795" progId="Equation.3">
                  <p:embed/>
                  <p:pic>
                    <p:nvPicPr>
                      <p:cNvPr id="0" name="Object 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7019925" y="2205038"/>
                        <a:ext cx="481013"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5977284" cy="576262"/>
          </a:xfrm>
        </p:spPr>
        <p:txBody>
          <a:bodyPr/>
          <a:lstStyle/>
          <a:p>
            <a:r>
              <a:rPr lang="en-US" altLang="zh-CN" dirty="0" smtClean="0"/>
              <a:t>R</a:t>
            </a:r>
            <a:r>
              <a:rPr lang="zh-CN" altLang="en-US" dirty="0" smtClean="0"/>
              <a:t>语言中与线性回归相关的函数</a:t>
            </a:r>
            <a:endParaRPr lang="zh-CN" altLang="en-US" dirty="0"/>
          </a:p>
        </p:txBody>
      </p:sp>
      <p:sp>
        <p:nvSpPr>
          <p:cNvPr id="3" name="内容占位符 2"/>
          <p:cNvSpPr>
            <a:spLocks noGrp="1"/>
          </p:cNvSpPr>
          <p:nvPr>
            <p:ph idx="1"/>
          </p:nvPr>
        </p:nvSpPr>
        <p:spPr/>
        <p:txBody>
          <a:bodyPr/>
          <a:lstStyle/>
          <a:p>
            <a:r>
              <a:rPr lang="zh-CN" altLang="en-US" dirty="0" smtClean="0"/>
              <a:t>提取模型详细拟合结果的函数</a:t>
            </a:r>
            <a:r>
              <a:rPr lang="en-US" altLang="zh-CN" dirty="0"/>
              <a:t>summary()</a:t>
            </a:r>
            <a:endParaRPr lang="en-US" altLang="zh-CN" dirty="0" smtClean="0"/>
          </a:p>
          <a:p>
            <a:pPr lvl="1"/>
            <a:r>
              <a:rPr lang="zh-CN" altLang="en-US" dirty="0" smtClean="0"/>
              <a:t>使用格式</a:t>
            </a:r>
            <a:r>
              <a:rPr lang="zh-CN" altLang="en-US" smtClean="0"/>
              <a:t>：</a:t>
            </a:r>
            <a:r>
              <a:rPr lang="en-US" altLang="zh-CN" smtClean="0"/>
              <a:t>summary(object,…)</a:t>
            </a:r>
            <a:endParaRPr lang="en-US" altLang="zh-CN" dirty="0" smtClean="0"/>
          </a:p>
          <a:p>
            <a:pPr lvl="1"/>
            <a:r>
              <a:rPr lang="zh-CN" altLang="en-US" dirty="0"/>
              <a:t>返回</a:t>
            </a:r>
            <a:r>
              <a:rPr lang="zh-CN" altLang="en-US" dirty="0" smtClean="0"/>
              <a:t>值是显示详细的模型拟合结果</a:t>
            </a:r>
            <a:endParaRPr lang="en-US" altLang="zh-CN" dirty="0" smtClean="0"/>
          </a:p>
          <a:p>
            <a:pPr lvl="1"/>
            <a:r>
              <a:rPr lang="zh-CN" altLang="en-US" dirty="0" smtClean="0"/>
              <a:t>案例：</a:t>
            </a:r>
            <a:endParaRPr lang="en-US" altLang="zh-CN" dirty="0" smtClean="0"/>
          </a:p>
          <a:p>
            <a:pPr lvl="1"/>
            <a:r>
              <a:rPr lang="en-US" altLang="zh-CN" smtClean="0"/>
              <a:t>summary(lm.reg</a:t>
            </a:r>
            <a:r>
              <a:rPr lang="en-US" altLang="zh-CN" dirty="0" smtClean="0"/>
              <a:t>)</a:t>
            </a:r>
          </a:p>
          <a:p>
            <a:pPr lvl="1"/>
            <a:endParaRPr lang="zh-CN" altLang="en-US" dirty="0"/>
          </a:p>
        </p:txBody>
      </p:sp>
    </p:spTree>
    <p:extLst>
      <p:ext uri="{BB962C8B-B14F-4D97-AF65-F5344CB8AC3E}">
        <p14:creationId xmlns:p14="http://schemas.microsoft.com/office/powerpoint/2010/main" val="2207843047"/>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5977284" cy="576262"/>
          </a:xfrm>
        </p:spPr>
        <p:txBody>
          <a:bodyPr/>
          <a:lstStyle/>
          <a:p>
            <a:r>
              <a:rPr lang="en-US" altLang="zh-CN" dirty="0" smtClean="0"/>
              <a:t>R</a:t>
            </a:r>
            <a:r>
              <a:rPr lang="zh-CN" altLang="en-US" dirty="0" smtClean="0"/>
              <a:t>语言中与线性回归相关的函数</a:t>
            </a:r>
            <a:endParaRPr lang="zh-CN" altLang="en-US" dirty="0"/>
          </a:p>
        </p:txBody>
      </p:sp>
      <p:sp>
        <p:nvSpPr>
          <p:cNvPr id="3" name="内容占位符 2"/>
          <p:cNvSpPr>
            <a:spLocks noGrp="1"/>
          </p:cNvSpPr>
          <p:nvPr>
            <p:ph idx="1"/>
          </p:nvPr>
        </p:nvSpPr>
        <p:spPr/>
        <p:txBody>
          <a:bodyPr/>
          <a:lstStyle/>
          <a:p>
            <a:r>
              <a:rPr lang="zh-CN" altLang="en-US" dirty="0"/>
              <a:t>绘制模型诊断图的函数</a:t>
            </a:r>
            <a:r>
              <a:rPr lang="en-US" altLang="zh-CN" dirty="0"/>
              <a:t>plot()</a:t>
            </a:r>
          </a:p>
          <a:p>
            <a:pPr lvl="1"/>
            <a:r>
              <a:rPr lang="zh-CN" altLang="en-US" dirty="0"/>
              <a:t>使用格式</a:t>
            </a:r>
            <a:r>
              <a:rPr lang="zh-CN" altLang="en-US"/>
              <a:t>：</a:t>
            </a:r>
            <a:r>
              <a:rPr lang="en-US" altLang="zh-CN" smtClean="0"/>
              <a:t>plot(object,…)</a:t>
            </a:r>
            <a:endParaRPr lang="en-US" altLang="zh-CN" dirty="0"/>
          </a:p>
          <a:p>
            <a:pPr lvl="1"/>
            <a:r>
              <a:rPr lang="zh-CN" altLang="en-US" dirty="0"/>
              <a:t>绘制模型诊断的</a:t>
            </a:r>
            <a:r>
              <a:rPr lang="zh-CN" altLang="en-US"/>
              <a:t>几种</a:t>
            </a:r>
            <a:r>
              <a:rPr lang="zh-CN" altLang="en-US" smtClean="0"/>
              <a:t>图形，显示</a:t>
            </a:r>
            <a:r>
              <a:rPr lang="zh-CN" altLang="en-US" dirty="0"/>
              <a:t>残差、拟合值和一些诊断情况</a:t>
            </a:r>
            <a:r>
              <a:rPr lang="zh-CN" altLang="en-US" dirty="0" smtClean="0"/>
              <a:t>。</a:t>
            </a:r>
            <a:endParaRPr lang="en-US" altLang="zh-CN" dirty="0" smtClean="0"/>
          </a:p>
          <a:p>
            <a:pPr lvl="1"/>
            <a:r>
              <a:rPr lang="zh-CN" altLang="en-US" dirty="0" smtClean="0"/>
              <a:t>案例</a:t>
            </a:r>
            <a:r>
              <a:rPr lang="en-US" altLang="zh-CN" dirty="0" smtClean="0"/>
              <a:t>:</a:t>
            </a:r>
          </a:p>
          <a:p>
            <a:pPr lvl="1"/>
            <a:r>
              <a:rPr lang="zh-CN" altLang="en-US" dirty="0" smtClean="0"/>
              <a:t>（</a:t>
            </a:r>
            <a:r>
              <a:rPr lang="en-US" altLang="zh-CN" dirty="0" smtClean="0"/>
              <a:t>1</a:t>
            </a:r>
            <a:r>
              <a:rPr lang="zh-CN" altLang="en-US" smtClean="0"/>
              <a:t>） </a:t>
            </a:r>
            <a:r>
              <a:rPr lang="en-US" altLang="zh-CN" smtClean="0"/>
              <a:t>plot(lm.reg</a:t>
            </a:r>
            <a:r>
              <a:rPr lang="en-US" altLang="zh-CN" dirty="0" smtClean="0"/>
              <a:t>)  # </a:t>
            </a:r>
            <a:r>
              <a:rPr lang="zh-CN" altLang="en-US" dirty="0" smtClean="0"/>
              <a:t>对整个模型绘制图形</a:t>
            </a:r>
            <a:endParaRPr lang="en-US" altLang="zh-CN" dirty="0" smtClean="0"/>
          </a:p>
          <a:p>
            <a:pPr lvl="1"/>
            <a:r>
              <a:rPr lang="zh-CN" altLang="en-US" dirty="0" smtClean="0"/>
              <a:t>（</a:t>
            </a:r>
            <a:r>
              <a:rPr lang="en-US" altLang="zh-CN" dirty="0" smtClean="0"/>
              <a:t>2</a:t>
            </a:r>
            <a:r>
              <a:rPr lang="zh-CN" altLang="en-US" smtClean="0"/>
              <a:t>）</a:t>
            </a:r>
            <a:r>
              <a:rPr lang="en-US" altLang="zh-CN" smtClean="0"/>
              <a:t>y.res</a:t>
            </a:r>
            <a:r>
              <a:rPr lang="en-US" altLang="zh-CN"/>
              <a:t>&lt;-</a:t>
            </a:r>
            <a:r>
              <a:rPr lang="en-US" altLang="zh-CN" smtClean="0"/>
              <a:t>residuals(lm.reg</a:t>
            </a:r>
            <a:r>
              <a:rPr lang="en-US" altLang="zh-CN" dirty="0"/>
              <a:t>) #</a:t>
            </a:r>
            <a:r>
              <a:rPr lang="zh-CN" altLang="en-US" dirty="0"/>
              <a:t>计算残差</a:t>
            </a:r>
          </a:p>
          <a:p>
            <a:pPr lvl="1"/>
            <a:r>
              <a:rPr lang="en-US" altLang="zh-CN" smtClean="0"/>
              <a:t>y.fit</a:t>
            </a:r>
            <a:r>
              <a:rPr lang="en-US" altLang="zh-CN"/>
              <a:t>&lt;-</a:t>
            </a:r>
            <a:r>
              <a:rPr lang="en-US" altLang="zh-CN" smtClean="0"/>
              <a:t>predict(lm.reg</a:t>
            </a:r>
            <a:r>
              <a:rPr lang="en-US" altLang="zh-CN" dirty="0"/>
              <a:t>) #</a:t>
            </a:r>
            <a:r>
              <a:rPr lang="zh-CN" altLang="en-US" dirty="0"/>
              <a:t>计算预测值</a:t>
            </a:r>
          </a:p>
          <a:p>
            <a:pPr lvl="1"/>
            <a:r>
              <a:rPr lang="en-US" altLang="zh-CN" smtClean="0"/>
              <a:t>plot(y.res~y.fit</a:t>
            </a:r>
            <a:r>
              <a:rPr lang="en-US" altLang="zh-CN" dirty="0"/>
              <a:t>) # </a:t>
            </a:r>
            <a:r>
              <a:rPr lang="zh-CN" altLang="en-US" dirty="0"/>
              <a:t>绘制预测值</a:t>
            </a:r>
            <a:r>
              <a:rPr lang="en-US" altLang="zh-CN" dirty="0"/>
              <a:t>~</a:t>
            </a:r>
            <a:r>
              <a:rPr lang="zh-CN" altLang="en-US" dirty="0" smtClean="0"/>
              <a:t>残差图</a:t>
            </a:r>
            <a:endParaRPr lang="en-US" altLang="zh-CN" dirty="0" smtClean="0"/>
          </a:p>
          <a:p>
            <a:pPr lvl="1"/>
            <a:r>
              <a:rPr lang="zh-CN" altLang="en-US" dirty="0" smtClean="0"/>
              <a:t>（</a:t>
            </a:r>
            <a:r>
              <a:rPr lang="en-US" altLang="zh-CN" dirty="0" smtClean="0"/>
              <a:t>3</a:t>
            </a:r>
            <a:r>
              <a:rPr lang="zh-CN" altLang="en-US" smtClean="0"/>
              <a:t>）</a:t>
            </a:r>
            <a:r>
              <a:rPr lang="en-US" altLang="zh-CN"/>
              <a:t> </a:t>
            </a:r>
            <a:r>
              <a:rPr lang="en-US" altLang="zh-CN" smtClean="0"/>
              <a:t>plot(lm.reg,1</a:t>
            </a:r>
            <a:r>
              <a:rPr lang="en-US" altLang="zh-CN" dirty="0" smtClean="0"/>
              <a:t>)  # </a:t>
            </a:r>
            <a:r>
              <a:rPr lang="zh-CN" altLang="en-US" dirty="0" smtClean="0"/>
              <a:t>根据图序号绘图</a:t>
            </a:r>
            <a:endParaRPr lang="en-US" altLang="zh-CN" dirty="0"/>
          </a:p>
          <a:p>
            <a:pPr lvl="1"/>
            <a:endParaRPr lang="en-US" altLang="zh-CN" dirty="0" smtClean="0"/>
          </a:p>
          <a:p>
            <a:pPr marL="449262" lvl="1" indent="0">
              <a:buNone/>
            </a:pPr>
            <a:endParaRPr lang="en-US" altLang="zh-CN" dirty="0"/>
          </a:p>
          <a:p>
            <a:endParaRPr lang="zh-CN" altLang="en-US" dirty="0"/>
          </a:p>
        </p:txBody>
      </p:sp>
    </p:spTree>
    <p:extLst>
      <p:ext uri="{BB962C8B-B14F-4D97-AF65-F5344CB8AC3E}">
        <p14:creationId xmlns:p14="http://schemas.microsoft.com/office/powerpoint/2010/main" val="2775351200"/>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5977284" cy="576262"/>
          </a:xfrm>
        </p:spPr>
        <p:txBody>
          <a:bodyPr/>
          <a:lstStyle/>
          <a:p>
            <a:r>
              <a:rPr lang="en-US" altLang="zh-CN" dirty="0" smtClean="0"/>
              <a:t>R</a:t>
            </a:r>
            <a:r>
              <a:rPr lang="zh-CN" altLang="en-US" dirty="0" smtClean="0"/>
              <a:t>语言中与线性回归相关的函数</a:t>
            </a:r>
            <a:endParaRPr lang="zh-CN" altLang="en-US" dirty="0"/>
          </a:p>
        </p:txBody>
      </p:sp>
      <p:sp>
        <p:nvSpPr>
          <p:cNvPr id="3" name="内容占位符 2"/>
          <p:cNvSpPr>
            <a:spLocks noGrp="1"/>
          </p:cNvSpPr>
          <p:nvPr>
            <p:ph idx="1"/>
          </p:nvPr>
        </p:nvSpPr>
        <p:spPr/>
        <p:txBody>
          <a:bodyPr/>
          <a:lstStyle/>
          <a:p>
            <a:r>
              <a:rPr lang="zh-CN" altLang="en-US" dirty="0" smtClean="0"/>
              <a:t>进行逐步回归分析的函数</a:t>
            </a:r>
            <a:r>
              <a:rPr lang="en-US" altLang="zh-CN" dirty="0" smtClean="0"/>
              <a:t>step()</a:t>
            </a:r>
            <a:endParaRPr lang="en-US" altLang="zh-CN" dirty="0"/>
          </a:p>
          <a:p>
            <a:pPr lvl="1"/>
            <a:r>
              <a:rPr lang="zh-CN" altLang="en-US" dirty="0"/>
              <a:t>使用格式</a:t>
            </a:r>
            <a:r>
              <a:rPr lang="zh-CN" altLang="en-US" smtClean="0"/>
              <a:t>：</a:t>
            </a:r>
            <a:r>
              <a:rPr lang="en-US" altLang="zh-CN" smtClean="0"/>
              <a:t>step(object,…)</a:t>
            </a:r>
            <a:endParaRPr lang="en-US" altLang="zh-CN" dirty="0"/>
          </a:p>
          <a:p>
            <a:pPr lvl="1"/>
            <a:r>
              <a:rPr lang="zh-CN" altLang="en-US" dirty="0" smtClean="0"/>
              <a:t>根据</a:t>
            </a:r>
            <a:r>
              <a:rPr lang="en-US" altLang="zh-CN" dirty="0" smtClean="0"/>
              <a:t>AIC</a:t>
            </a:r>
            <a:r>
              <a:rPr lang="zh-CN" altLang="en-US" dirty="0" smtClean="0"/>
              <a:t>最小值</a:t>
            </a:r>
            <a:r>
              <a:rPr lang="zh-CN" altLang="en-US" smtClean="0"/>
              <a:t>选择</a:t>
            </a:r>
            <a:r>
              <a:rPr lang="zh-CN" altLang="en-US" smtClean="0"/>
              <a:t>模型，进行</a:t>
            </a:r>
            <a:r>
              <a:rPr lang="zh-CN" altLang="en-US" dirty="0" smtClean="0"/>
              <a:t>多元逐步回归的函数。</a:t>
            </a:r>
            <a:endParaRPr lang="en-US" altLang="zh-CN" dirty="0" smtClean="0"/>
          </a:p>
          <a:p>
            <a:pPr lvl="1"/>
            <a:r>
              <a:rPr lang="zh-CN" altLang="en-US" dirty="0" smtClean="0"/>
              <a:t>具体见多元线性回归</a:t>
            </a:r>
            <a:endParaRPr lang="en-US" altLang="zh-CN" dirty="0"/>
          </a:p>
          <a:p>
            <a:endParaRPr lang="zh-CN" altLang="en-US" dirty="0"/>
          </a:p>
        </p:txBody>
      </p:sp>
    </p:spTree>
    <p:extLst>
      <p:ext uri="{BB962C8B-B14F-4D97-AF65-F5344CB8AC3E}">
        <p14:creationId xmlns:p14="http://schemas.microsoft.com/office/powerpoint/2010/main" val="83498219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回归诊断</a:t>
            </a:r>
            <a:endParaRPr lang="zh-CN" altLang="en-US" dirty="0"/>
          </a:p>
        </p:txBody>
      </p:sp>
      <p:sp>
        <p:nvSpPr>
          <p:cNvPr id="3" name="内容占位符 2"/>
          <p:cNvSpPr>
            <a:spLocks noGrp="1"/>
          </p:cNvSpPr>
          <p:nvPr>
            <p:ph idx="1"/>
          </p:nvPr>
        </p:nvSpPr>
        <p:spPr/>
        <p:txBody>
          <a:bodyPr/>
          <a:lstStyle/>
          <a:p>
            <a:r>
              <a:rPr lang="zh-CN" altLang="en-US" dirty="0" smtClean="0"/>
              <a:t>回归分析高度依赖系列的</a:t>
            </a:r>
            <a:r>
              <a:rPr lang="zh-CN" altLang="en-US" smtClean="0"/>
              <a:t>前提</a:t>
            </a:r>
            <a:r>
              <a:rPr lang="zh-CN" altLang="en-US" smtClean="0"/>
              <a:t>假定，对于</a:t>
            </a:r>
            <a:r>
              <a:rPr lang="zh-CN" altLang="en-US" smtClean="0"/>
              <a:t>这些</a:t>
            </a:r>
            <a:r>
              <a:rPr lang="zh-CN" altLang="en-US" smtClean="0"/>
              <a:t>假定，需要</a:t>
            </a:r>
            <a:r>
              <a:rPr lang="zh-CN" altLang="en-US" dirty="0" smtClean="0"/>
              <a:t>结合实际数据进行一系列</a:t>
            </a:r>
            <a:r>
              <a:rPr lang="zh-CN" altLang="en-US" smtClean="0"/>
              <a:t>的</a:t>
            </a:r>
            <a:r>
              <a:rPr lang="zh-CN" altLang="en-US" smtClean="0"/>
              <a:t>诊断，以</a:t>
            </a:r>
            <a:r>
              <a:rPr lang="zh-CN" altLang="en-US" dirty="0" smtClean="0"/>
              <a:t>判定所得到的模型</a:t>
            </a:r>
            <a:r>
              <a:rPr lang="zh-CN" altLang="en-US" smtClean="0"/>
              <a:t>是否</a:t>
            </a:r>
            <a:r>
              <a:rPr lang="zh-CN" altLang="en-US" smtClean="0"/>
              <a:t>合理，以及</a:t>
            </a:r>
            <a:r>
              <a:rPr lang="zh-CN" altLang="en-US" dirty="0" smtClean="0"/>
              <a:t>能否根据回归模型来进行预测或判定。</a:t>
            </a:r>
            <a:endParaRPr lang="en-US" altLang="zh-CN" dirty="0" smtClean="0"/>
          </a:p>
          <a:p>
            <a:r>
              <a:rPr lang="zh-CN" altLang="en-US" dirty="0" smtClean="0"/>
              <a:t>回归诊断</a:t>
            </a:r>
            <a:r>
              <a:rPr lang="en-US" altLang="zh-CN" dirty="0" smtClean="0"/>
              <a:t>(regression diagnostic)</a:t>
            </a:r>
            <a:r>
              <a:rPr lang="zh-CN" altLang="en-US" dirty="0" smtClean="0"/>
              <a:t>是对所用模型是否违背基本回归假设的</a:t>
            </a:r>
            <a:r>
              <a:rPr lang="zh-CN" altLang="en-US" smtClean="0"/>
              <a:t>诊断</a:t>
            </a:r>
            <a:r>
              <a:rPr lang="zh-CN" altLang="en-US" smtClean="0"/>
              <a:t>过程，主要</a:t>
            </a:r>
            <a:r>
              <a:rPr lang="zh-CN" altLang="en-US" dirty="0" smtClean="0"/>
              <a:t>涉及正态性假定检验、残差独立性检验、异方差检验、多重共线性检验以及离群点、高杠杆点和影响点检验等内容。</a:t>
            </a:r>
            <a:endParaRPr lang="zh-CN" altLang="en-US" dirty="0"/>
          </a:p>
        </p:txBody>
      </p:sp>
    </p:spTree>
    <p:extLst>
      <p:ext uri="{BB962C8B-B14F-4D97-AF65-F5344CB8AC3E}">
        <p14:creationId xmlns:p14="http://schemas.microsoft.com/office/powerpoint/2010/main" val="2049814512"/>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回归诊断</a:t>
            </a:r>
            <a:endParaRPr lang="zh-CN" altLang="en-US" dirty="0"/>
          </a:p>
        </p:txBody>
      </p:sp>
      <p:sp>
        <p:nvSpPr>
          <p:cNvPr id="3" name="内容占位符 2"/>
          <p:cNvSpPr>
            <a:spLocks noGrp="1"/>
          </p:cNvSpPr>
          <p:nvPr>
            <p:ph idx="1"/>
          </p:nvPr>
        </p:nvSpPr>
        <p:spPr/>
        <p:txBody>
          <a:bodyPr/>
          <a:lstStyle/>
          <a:p>
            <a:r>
              <a:rPr lang="en-US" altLang="zh-CN" dirty="0" err="1" smtClean="0"/>
              <a:t>Anscombe</a:t>
            </a:r>
            <a:r>
              <a:rPr lang="zh-CN" altLang="en-US" dirty="0" smtClean="0"/>
              <a:t>四重奏案例</a:t>
            </a:r>
            <a:endParaRPr lang="en-US" altLang="zh-CN" dirty="0" smtClean="0"/>
          </a:p>
          <a:p>
            <a:pPr lvl="1"/>
            <a:r>
              <a:rPr lang="zh-CN" altLang="en-US" dirty="0" smtClean="0"/>
              <a:t>从集中趋势指标和离散趋势</a:t>
            </a:r>
            <a:endParaRPr lang="en-US" altLang="zh-CN" dirty="0" smtClean="0"/>
          </a:p>
          <a:p>
            <a:pPr lvl="1"/>
            <a:r>
              <a:rPr lang="zh-CN" altLang="en-US" dirty="0" smtClean="0"/>
              <a:t>指标对数据的同质性进行</a:t>
            </a:r>
            <a:endParaRPr lang="en-US" altLang="zh-CN" dirty="0" smtClean="0"/>
          </a:p>
          <a:p>
            <a:pPr lvl="1"/>
            <a:r>
              <a:rPr lang="zh-CN" altLang="en-US" dirty="0" smtClean="0"/>
              <a:t>判断。</a:t>
            </a:r>
            <a:endParaRPr lang="en-US" altLang="zh-CN" dirty="0" smtClean="0"/>
          </a:p>
          <a:p>
            <a:pPr lvl="1"/>
            <a:r>
              <a:rPr lang="en-US" altLang="zh-CN" smtClean="0"/>
              <a:t>apply(anscombe,2,mean</a:t>
            </a:r>
            <a:r>
              <a:rPr lang="en-US" altLang="zh-CN" dirty="0"/>
              <a:t>)</a:t>
            </a:r>
          </a:p>
          <a:p>
            <a:pPr lvl="1"/>
            <a:endParaRPr lang="en-US" altLang="zh-CN" dirty="0" smtClean="0"/>
          </a:p>
          <a:p>
            <a:pPr lvl="1"/>
            <a:endParaRPr lang="en-US" altLang="zh-CN" dirty="0" smtClean="0"/>
          </a:p>
          <a:p>
            <a:pPr lvl="1"/>
            <a:r>
              <a:rPr lang="en-US" altLang="zh-CN" smtClean="0"/>
              <a:t>apply(anscombe,2,sd</a:t>
            </a:r>
            <a:r>
              <a:rPr lang="en-US" altLang="zh-CN" dirty="0" smtClean="0"/>
              <a:t>)</a:t>
            </a:r>
          </a:p>
          <a:p>
            <a:pPr lvl="1"/>
            <a:endParaRPr lang="en-US" altLang="zh-CN" dirty="0"/>
          </a:p>
          <a:p>
            <a:pPr lvl="1"/>
            <a:endParaRPr lang="en-US" altLang="zh-CN" dirty="0" smtClean="0"/>
          </a:p>
          <a:p>
            <a:pPr lvl="1"/>
            <a:endParaRPr lang="en-US" altLang="zh-CN" dirty="0"/>
          </a:p>
        </p:txBody>
      </p:sp>
      <p:pic>
        <p:nvPicPr>
          <p:cNvPr id="4" name="图片 3"/>
          <p:cNvPicPr>
            <a:picLocks noChangeAspect="1"/>
          </p:cNvPicPr>
          <p:nvPr/>
        </p:nvPicPr>
        <p:blipFill>
          <a:blip r:embed="rId2"/>
          <a:stretch>
            <a:fillRect/>
          </a:stretch>
        </p:blipFill>
        <p:spPr>
          <a:xfrm>
            <a:off x="5076056" y="1268760"/>
            <a:ext cx="3534544" cy="2371276"/>
          </a:xfrm>
          <a:prstGeom prst="rect">
            <a:avLst/>
          </a:prstGeom>
        </p:spPr>
      </p:pic>
      <p:pic>
        <p:nvPicPr>
          <p:cNvPr id="5" name="图片 4"/>
          <p:cNvPicPr>
            <a:picLocks noChangeAspect="1"/>
          </p:cNvPicPr>
          <p:nvPr/>
        </p:nvPicPr>
        <p:blipFill>
          <a:blip r:embed="rId3"/>
          <a:stretch>
            <a:fillRect/>
          </a:stretch>
        </p:blipFill>
        <p:spPr>
          <a:xfrm>
            <a:off x="1835696" y="3927721"/>
            <a:ext cx="5705475" cy="466725"/>
          </a:xfrm>
          <a:prstGeom prst="rect">
            <a:avLst/>
          </a:prstGeom>
        </p:spPr>
      </p:pic>
      <p:pic>
        <p:nvPicPr>
          <p:cNvPr id="6" name="图片 5"/>
          <p:cNvPicPr>
            <a:picLocks noChangeAspect="1"/>
          </p:cNvPicPr>
          <p:nvPr/>
        </p:nvPicPr>
        <p:blipFill>
          <a:blip r:embed="rId4"/>
          <a:stretch>
            <a:fillRect/>
          </a:stretch>
        </p:blipFill>
        <p:spPr>
          <a:xfrm>
            <a:off x="1835696" y="5348196"/>
            <a:ext cx="5619750" cy="457200"/>
          </a:xfrm>
          <a:prstGeom prst="rect">
            <a:avLst/>
          </a:prstGeom>
        </p:spPr>
      </p:pic>
    </p:spTree>
    <p:extLst>
      <p:ext uri="{BB962C8B-B14F-4D97-AF65-F5344CB8AC3E}">
        <p14:creationId xmlns:p14="http://schemas.microsoft.com/office/powerpoint/2010/main" val="34528403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回归诊断</a:t>
            </a:r>
            <a:endParaRPr lang="zh-CN" altLang="en-US" dirty="0"/>
          </a:p>
        </p:txBody>
      </p:sp>
      <p:sp>
        <p:nvSpPr>
          <p:cNvPr id="3" name="内容占位符 2"/>
          <p:cNvSpPr>
            <a:spLocks noGrp="1"/>
          </p:cNvSpPr>
          <p:nvPr>
            <p:ph idx="1"/>
          </p:nvPr>
        </p:nvSpPr>
        <p:spPr/>
        <p:txBody>
          <a:bodyPr/>
          <a:lstStyle/>
          <a:p>
            <a:r>
              <a:rPr lang="zh-CN" altLang="en-US" dirty="0" smtClean="0"/>
              <a:t>构造</a:t>
            </a:r>
            <a:r>
              <a:rPr lang="en-US" altLang="zh-CN" dirty="0" smtClean="0"/>
              <a:t>xi</a:t>
            </a:r>
            <a:r>
              <a:rPr lang="zh-CN" altLang="en-US" dirty="0" smtClean="0"/>
              <a:t>和</a:t>
            </a:r>
            <a:r>
              <a:rPr lang="en-US" altLang="zh-CN" dirty="0" err="1" smtClean="0"/>
              <a:t>yi</a:t>
            </a:r>
            <a:r>
              <a:rPr lang="zh-CN" altLang="en-US" dirty="0" smtClean="0"/>
              <a:t>之间的一元线性回归模型</a:t>
            </a:r>
            <a:endParaRPr lang="en-US" altLang="zh-CN" dirty="0" smtClean="0"/>
          </a:p>
          <a:p>
            <a:pPr lvl="1"/>
            <a:r>
              <a:rPr lang="en-US" altLang="zh-CN" dirty="0" smtClean="0"/>
              <a:t>fit1 </a:t>
            </a:r>
            <a:r>
              <a:rPr lang="en-US" altLang="zh-CN"/>
              <a:t>&lt;- </a:t>
            </a:r>
            <a:r>
              <a:rPr lang="en-US" altLang="zh-CN" smtClean="0"/>
              <a:t>lm(y1~x1,data=anscombe</a:t>
            </a:r>
            <a:r>
              <a:rPr lang="en-US" altLang="zh-CN" dirty="0"/>
              <a:t>)</a:t>
            </a:r>
          </a:p>
          <a:p>
            <a:pPr lvl="1"/>
            <a:r>
              <a:rPr lang="en-US" altLang="zh-CN" dirty="0" smtClean="0"/>
              <a:t>fit2 </a:t>
            </a:r>
            <a:r>
              <a:rPr lang="en-US" altLang="zh-CN"/>
              <a:t>&lt;- </a:t>
            </a:r>
            <a:r>
              <a:rPr lang="en-US" altLang="zh-CN" smtClean="0"/>
              <a:t>lm(y2~x2,data=anscombe</a:t>
            </a:r>
            <a:r>
              <a:rPr lang="en-US" altLang="zh-CN" dirty="0"/>
              <a:t>)</a:t>
            </a:r>
          </a:p>
          <a:p>
            <a:pPr lvl="1"/>
            <a:r>
              <a:rPr lang="en-US" altLang="zh-CN" dirty="0" smtClean="0"/>
              <a:t>fit3 </a:t>
            </a:r>
            <a:r>
              <a:rPr lang="en-US" altLang="zh-CN"/>
              <a:t>&lt;- </a:t>
            </a:r>
            <a:r>
              <a:rPr lang="en-US" altLang="zh-CN" smtClean="0"/>
              <a:t>lm(y3~x3,data=anscombe</a:t>
            </a:r>
            <a:r>
              <a:rPr lang="en-US" altLang="zh-CN" dirty="0"/>
              <a:t>)</a:t>
            </a:r>
          </a:p>
          <a:p>
            <a:pPr lvl="1"/>
            <a:r>
              <a:rPr lang="en-US" altLang="zh-CN" dirty="0" smtClean="0"/>
              <a:t>fit4 </a:t>
            </a:r>
            <a:r>
              <a:rPr lang="en-US" altLang="zh-CN"/>
              <a:t>&lt;- </a:t>
            </a:r>
            <a:r>
              <a:rPr lang="en-US" altLang="zh-CN" smtClean="0"/>
              <a:t>lm(y4~x4,data=anscombe</a:t>
            </a:r>
            <a:r>
              <a:rPr lang="en-US" altLang="zh-CN" dirty="0"/>
              <a:t>)</a:t>
            </a:r>
            <a:endParaRPr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571590284"/>
              </p:ext>
            </p:extLst>
          </p:nvPr>
        </p:nvGraphicFramePr>
        <p:xfrm>
          <a:off x="1042988" y="4047765"/>
          <a:ext cx="7567612" cy="1854200"/>
        </p:xfrm>
        <a:graphic>
          <a:graphicData uri="http://schemas.openxmlformats.org/drawingml/2006/table">
            <a:tbl>
              <a:tblPr firstRow="1" bandRow="1">
                <a:tableStyleId>{5C22544A-7EE6-4342-B048-85BDC9FD1C3A}</a:tableStyleId>
              </a:tblPr>
              <a:tblGrid>
                <a:gridCol w="936724">
                  <a:extLst>
                    <a:ext uri="{9D8B030D-6E8A-4147-A177-3AD203B41FA5}">
                      <a16:colId xmlns:a16="http://schemas.microsoft.com/office/drawing/2014/main" val="3583139935"/>
                    </a:ext>
                  </a:extLst>
                </a:gridCol>
                <a:gridCol w="2847082">
                  <a:extLst>
                    <a:ext uri="{9D8B030D-6E8A-4147-A177-3AD203B41FA5}">
                      <a16:colId xmlns:a16="http://schemas.microsoft.com/office/drawing/2014/main" val="2231900955"/>
                    </a:ext>
                  </a:extLst>
                </a:gridCol>
                <a:gridCol w="1891903">
                  <a:extLst>
                    <a:ext uri="{9D8B030D-6E8A-4147-A177-3AD203B41FA5}">
                      <a16:colId xmlns:a16="http://schemas.microsoft.com/office/drawing/2014/main" val="2943604718"/>
                    </a:ext>
                  </a:extLst>
                </a:gridCol>
                <a:gridCol w="1891903">
                  <a:extLst>
                    <a:ext uri="{9D8B030D-6E8A-4147-A177-3AD203B41FA5}">
                      <a16:colId xmlns:a16="http://schemas.microsoft.com/office/drawing/2014/main" val="4247494484"/>
                    </a:ext>
                  </a:extLst>
                </a:gridCol>
              </a:tblGrid>
              <a:tr h="370840">
                <a:tc>
                  <a:txBody>
                    <a:bodyPr/>
                    <a:lstStyle/>
                    <a:p>
                      <a:pPr algn="ctr"/>
                      <a:endParaRPr lang="zh-CN" altLang="en-US" dirty="0"/>
                    </a:p>
                  </a:txBody>
                  <a:tcPr/>
                </a:tc>
                <a:tc>
                  <a:txBody>
                    <a:bodyPr/>
                    <a:lstStyle/>
                    <a:p>
                      <a:pPr algn="ctr"/>
                      <a:r>
                        <a:rPr lang="zh-CN" altLang="en-US" dirty="0" smtClean="0"/>
                        <a:t>回归方程</a:t>
                      </a:r>
                      <a:endParaRPr lang="zh-CN" altLang="en-US" dirty="0"/>
                    </a:p>
                  </a:txBody>
                  <a:tcPr/>
                </a:tc>
                <a:tc>
                  <a:txBody>
                    <a:bodyPr/>
                    <a:lstStyle/>
                    <a:p>
                      <a:pPr algn="ctr"/>
                      <a:r>
                        <a:rPr lang="en-US" altLang="zh-CN" dirty="0" smtClean="0"/>
                        <a:t>r</a:t>
                      </a:r>
                      <a:endParaRPr lang="zh-CN" altLang="en-US" dirty="0"/>
                    </a:p>
                  </a:txBody>
                  <a:tcPr/>
                </a:tc>
                <a:tc>
                  <a:txBody>
                    <a:bodyPr/>
                    <a:lstStyle/>
                    <a:p>
                      <a:pPr algn="ctr"/>
                      <a:r>
                        <a:rPr lang="en-US" altLang="zh-CN" dirty="0" smtClean="0"/>
                        <a:t>r</a:t>
                      </a:r>
                      <a:r>
                        <a:rPr lang="en-US" altLang="zh-CN" baseline="30000" dirty="0" smtClean="0"/>
                        <a:t>2</a:t>
                      </a:r>
                      <a:endParaRPr lang="zh-CN" altLang="en-US" baseline="30000" dirty="0"/>
                    </a:p>
                  </a:txBody>
                  <a:tcPr/>
                </a:tc>
                <a:extLst>
                  <a:ext uri="{0D108BD9-81ED-4DB2-BD59-A6C34878D82A}">
                    <a16:rowId xmlns:a16="http://schemas.microsoft.com/office/drawing/2014/main" val="3734744427"/>
                  </a:ext>
                </a:extLst>
              </a:tr>
              <a:tr h="370840">
                <a:tc>
                  <a:txBody>
                    <a:bodyPr/>
                    <a:lstStyle/>
                    <a:p>
                      <a:pPr algn="ctr"/>
                      <a:r>
                        <a:rPr lang="zh-CN" altLang="en-US" dirty="0" smtClean="0"/>
                        <a:t>模型</a:t>
                      </a:r>
                      <a:r>
                        <a:rPr lang="en-US" altLang="zh-CN" dirty="0" smtClean="0"/>
                        <a:t>1</a:t>
                      </a:r>
                      <a:endParaRPr lang="zh-CN" altLang="en-US" dirty="0"/>
                    </a:p>
                  </a:txBody>
                  <a:tcPr/>
                </a:tc>
                <a:tc>
                  <a:txBody>
                    <a:bodyPr/>
                    <a:lstStyle/>
                    <a:p>
                      <a:pPr algn="ctr"/>
                      <a:r>
                        <a:rPr lang="en-US" altLang="zh-CN" smtClean="0"/>
                        <a:t>y1=0.5001x1+3.0001</a:t>
                      </a:r>
                      <a:endParaRPr lang="zh-CN" altLang="en-US" dirty="0"/>
                    </a:p>
                  </a:txBody>
                  <a:tcPr/>
                </a:tc>
                <a:tc>
                  <a:txBody>
                    <a:bodyPr/>
                    <a:lstStyle/>
                    <a:p>
                      <a:pPr algn="ctr"/>
                      <a:r>
                        <a:rPr lang="en-US" altLang="zh-CN" smtClean="0"/>
                        <a:t>0.8164205</a:t>
                      </a:r>
                      <a:endParaRPr lang="zh-CN" altLang="en-US" dirty="0"/>
                    </a:p>
                  </a:txBody>
                  <a:tcPr/>
                </a:tc>
                <a:tc>
                  <a:txBody>
                    <a:bodyPr/>
                    <a:lstStyle/>
                    <a:p>
                      <a:pPr algn="ctr"/>
                      <a:r>
                        <a:rPr lang="en-US" altLang="zh-CN" smtClean="0"/>
                        <a:t>0.6655</a:t>
                      </a:r>
                      <a:endParaRPr lang="zh-CN" altLang="en-US" dirty="0"/>
                    </a:p>
                  </a:txBody>
                  <a:tcPr/>
                </a:tc>
                <a:extLst>
                  <a:ext uri="{0D108BD9-81ED-4DB2-BD59-A6C34878D82A}">
                    <a16:rowId xmlns:a16="http://schemas.microsoft.com/office/drawing/2014/main" val="4082289711"/>
                  </a:ext>
                </a:extLst>
              </a:tr>
              <a:tr h="370840">
                <a:tc>
                  <a:txBody>
                    <a:bodyPr/>
                    <a:lstStyle/>
                    <a:p>
                      <a:pPr algn="ctr"/>
                      <a:r>
                        <a:rPr lang="zh-CN" altLang="en-US" dirty="0" smtClean="0"/>
                        <a:t>模型</a:t>
                      </a:r>
                      <a:r>
                        <a:rPr lang="en-US" altLang="zh-CN" dirty="0" smtClean="0"/>
                        <a:t>2</a:t>
                      </a:r>
                      <a:endParaRPr lang="zh-CN" altLang="en-US" dirty="0"/>
                    </a:p>
                  </a:txBody>
                  <a:tcPr/>
                </a:tc>
                <a:tc>
                  <a:txBody>
                    <a:bodyPr/>
                    <a:lstStyle/>
                    <a:p>
                      <a:pPr algn="ctr"/>
                      <a:r>
                        <a:rPr lang="en-US" altLang="zh-CN" smtClean="0"/>
                        <a:t>y2=0.5000x2+3.0010</a:t>
                      </a:r>
                      <a:endParaRPr lang="zh-CN" altLang="en-US" dirty="0"/>
                    </a:p>
                  </a:txBody>
                  <a:tcPr/>
                </a:tc>
                <a:tc>
                  <a:txBody>
                    <a:bodyPr/>
                    <a:lstStyle/>
                    <a:p>
                      <a:pPr algn="ctr"/>
                      <a:r>
                        <a:rPr lang="en-US" altLang="zh-CN" smtClean="0"/>
                        <a:t>0.8162365</a:t>
                      </a:r>
                      <a:endParaRPr lang="zh-CN" altLang="en-US" dirty="0"/>
                    </a:p>
                  </a:txBody>
                  <a:tcPr/>
                </a:tc>
                <a:tc>
                  <a:txBody>
                    <a:bodyPr/>
                    <a:lstStyle/>
                    <a:p>
                      <a:pPr algn="ctr"/>
                      <a:r>
                        <a:rPr lang="en-US" altLang="zh-CN" smtClean="0"/>
                        <a:t>0.6662</a:t>
                      </a:r>
                      <a:endParaRPr lang="zh-CN" altLang="en-US" dirty="0"/>
                    </a:p>
                  </a:txBody>
                  <a:tcPr/>
                </a:tc>
                <a:extLst>
                  <a:ext uri="{0D108BD9-81ED-4DB2-BD59-A6C34878D82A}">
                    <a16:rowId xmlns:a16="http://schemas.microsoft.com/office/drawing/2014/main" val="1269848370"/>
                  </a:ext>
                </a:extLst>
              </a:tr>
              <a:tr h="370840">
                <a:tc>
                  <a:txBody>
                    <a:bodyPr/>
                    <a:lstStyle/>
                    <a:p>
                      <a:pPr algn="ctr"/>
                      <a:r>
                        <a:rPr lang="zh-CN" altLang="en-US" dirty="0" smtClean="0"/>
                        <a:t>模型</a:t>
                      </a:r>
                      <a:r>
                        <a:rPr lang="en-US" altLang="zh-CN" dirty="0" smtClean="0"/>
                        <a:t>3</a:t>
                      </a:r>
                      <a:endParaRPr lang="zh-CN" altLang="en-US" dirty="0"/>
                    </a:p>
                  </a:txBody>
                  <a:tcPr/>
                </a:tc>
                <a:tc>
                  <a:txBody>
                    <a:bodyPr/>
                    <a:lstStyle/>
                    <a:p>
                      <a:pPr algn="ctr"/>
                      <a:r>
                        <a:rPr lang="en-US" altLang="zh-CN" smtClean="0"/>
                        <a:t>y3=0.4997x3+3.0025</a:t>
                      </a:r>
                      <a:endParaRPr lang="zh-CN" altLang="en-US" dirty="0"/>
                    </a:p>
                  </a:txBody>
                  <a:tcPr/>
                </a:tc>
                <a:tc>
                  <a:txBody>
                    <a:bodyPr/>
                    <a:lstStyle/>
                    <a:p>
                      <a:pPr algn="ctr"/>
                      <a:r>
                        <a:rPr lang="en-US" altLang="zh-CN" smtClean="0"/>
                        <a:t>0.8162867</a:t>
                      </a:r>
                      <a:endParaRPr lang="zh-CN" altLang="en-US" dirty="0"/>
                    </a:p>
                  </a:txBody>
                  <a:tcPr/>
                </a:tc>
                <a:tc>
                  <a:txBody>
                    <a:bodyPr/>
                    <a:lstStyle/>
                    <a:p>
                      <a:pPr algn="ctr"/>
                      <a:r>
                        <a:rPr lang="en-US" altLang="zh-CN" smtClean="0"/>
                        <a:t>0.6663</a:t>
                      </a:r>
                      <a:endParaRPr lang="zh-CN" altLang="en-US" dirty="0"/>
                    </a:p>
                  </a:txBody>
                  <a:tcPr/>
                </a:tc>
                <a:extLst>
                  <a:ext uri="{0D108BD9-81ED-4DB2-BD59-A6C34878D82A}">
                    <a16:rowId xmlns:a16="http://schemas.microsoft.com/office/drawing/2014/main" val="859291483"/>
                  </a:ext>
                </a:extLst>
              </a:tr>
              <a:tr h="370840">
                <a:tc>
                  <a:txBody>
                    <a:bodyPr/>
                    <a:lstStyle/>
                    <a:p>
                      <a:pPr algn="ctr"/>
                      <a:r>
                        <a:rPr lang="zh-CN" altLang="en-US" dirty="0" smtClean="0"/>
                        <a:t>模型</a:t>
                      </a:r>
                      <a:r>
                        <a:rPr lang="en-US" altLang="zh-CN" dirty="0" smtClean="0"/>
                        <a:t>4</a:t>
                      </a:r>
                      <a:endParaRPr lang="zh-CN" altLang="en-US" dirty="0"/>
                    </a:p>
                  </a:txBody>
                  <a:tcPr/>
                </a:tc>
                <a:tc>
                  <a:txBody>
                    <a:bodyPr/>
                    <a:lstStyle/>
                    <a:p>
                      <a:pPr algn="ctr"/>
                      <a:r>
                        <a:rPr lang="en-US" altLang="zh-CN" smtClean="0"/>
                        <a:t>y4=0.4999x4+3.0017</a:t>
                      </a:r>
                      <a:endParaRPr lang="zh-CN" altLang="en-US" dirty="0"/>
                    </a:p>
                  </a:txBody>
                  <a:tcPr/>
                </a:tc>
                <a:tc>
                  <a:txBody>
                    <a:bodyPr/>
                    <a:lstStyle/>
                    <a:p>
                      <a:pPr algn="ctr"/>
                      <a:r>
                        <a:rPr lang="en-US" altLang="zh-CN" smtClean="0"/>
                        <a:t>0.8165214</a:t>
                      </a:r>
                      <a:endParaRPr lang="zh-CN" altLang="en-US" dirty="0"/>
                    </a:p>
                  </a:txBody>
                  <a:tcPr/>
                </a:tc>
                <a:tc>
                  <a:txBody>
                    <a:bodyPr/>
                    <a:lstStyle/>
                    <a:p>
                      <a:pPr algn="ctr"/>
                      <a:r>
                        <a:rPr lang="en-US" altLang="zh-CN" smtClean="0"/>
                        <a:t>0.6667</a:t>
                      </a:r>
                      <a:endParaRPr lang="zh-CN" altLang="en-US" dirty="0"/>
                    </a:p>
                  </a:txBody>
                  <a:tcPr/>
                </a:tc>
                <a:extLst>
                  <a:ext uri="{0D108BD9-81ED-4DB2-BD59-A6C34878D82A}">
                    <a16:rowId xmlns:a16="http://schemas.microsoft.com/office/drawing/2014/main" val="390416883"/>
                  </a:ext>
                </a:extLst>
              </a:tr>
            </a:tbl>
          </a:graphicData>
        </a:graphic>
      </p:graphicFrame>
      <p:sp>
        <p:nvSpPr>
          <p:cNvPr id="5" name="文本框 4"/>
          <p:cNvSpPr txBox="1"/>
          <p:nvPr/>
        </p:nvSpPr>
        <p:spPr>
          <a:xfrm>
            <a:off x="7020272" y="1988840"/>
            <a:ext cx="1440160" cy="1200329"/>
          </a:xfrm>
          <a:prstGeom prst="rect">
            <a:avLst/>
          </a:prstGeom>
          <a:noFill/>
        </p:spPr>
        <p:txBody>
          <a:bodyPr wrap="square" rtlCol="0">
            <a:spAutoFit/>
          </a:bodyPr>
          <a:lstStyle/>
          <a:p>
            <a:r>
              <a:rPr lang="zh-CN" altLang="en-US" dirty="0" smtClean="0"/>
              <a:t>具有相同的线性回归方程和判定系数？？！！</a:t>
            </a:r>
            <a:endParaRPr lang="zh-CN" altLang="en-US" dirty="0"/>
          </a:p>
        </p:txBody>
      </p:sp>
    </p:spTree>
    <p:extLst>
      <p:ext uri="{BB962C8B-B14F-4D97-AF65-F5344CB8AC3E}">
        <p14:creationId xmlns:p14="http://schemas.microsoft.com/office/powerpoint/2010/main" val="10314144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回归诊断</a:t>
            </a:r>
          </a:p>
        </p:txBody>
      </p:sp>
      <p:sp>
        <p:nvSpPr>
          <p:cNvPr id="3" name="内容占位符 2"/>
          <p:cNvSpPr>
            <a:spLocks noGrp="1"/>
          </p:cNvSpPr>
          <p:nvPr>
            <p:ph idx="1"/>
          </p:nvPr>
        </p:nvSpPr>
        <p:spPr/>
        <p:txBody>
          <a:bodyPr/>
          <a:lstStyle/>
          <a:p>
            <a:r>
              <a:rPr lang="zh-CN" altLang="en-US" dirty="0" smtClean="0"/>
              <a:t>绘制数据集的散点图和回归直线图</a:t>
            </a:r>
            <a:endParaRPr lang="en-US" altLang="zh-CN" dirty="0" smtClean="0"/>
          </a:p>
          <a:p>
            <a:pPr lvl="1"/>
            <a:r>
              <a:rPr lang="en-US" altLang="zh-CN"/>
              <a:t> </a:t>
            </a:r>
            <a:r>
              <a:rPr lang="en-US" altLang="zh-CN" smtClean="0"/>
              <a:t>plot(anscombe$x1,anscombe$y1</a:t>
            </a:r>
            <a:r>
              <a:rPr lang="en-US" altLang="zh-CN" dirty="0"/>
              <a:t>)</a:t>
            </a:r>
          </a:p>
          <a:p>
            <a:pPr lvl="1"/>
            <a:r>
              <a:rPr lang="en-US" altLang="zh-CN" dirty="0" err="1" smtClean="0"/>
              <a:t>abline</a:t>
            </a:r>
            <a:r>
              <a:rPr lang="en-US" altLang="zh-CN" dirty="0" smtClean="0"/>
              <a:t>(fit1</a:t>
            </a:r>
            <a:r>
              <a:rPr lang="en-US" altLang="zh-CN" dirty="0"/>
              <a:t>)</a:t>
            </a:r>
          </a:p>
          <a:p>
            <a:pPr lvl="1"/>
            <a:endParaRPr lang="zh-CN" altLang="en-US" dirty="0"/>
          </a:p>
        </p:txBody>
      </p:sp>
      <p:pic>
        <p:nvPicPr>
          <p:cNvPr id="4" name="图片 3"/>
          <p:cNvPicPr>
            <a:picLocks noChangeAspect="1"/>
          </p:cNvPicPr>
          <p:nvPr/>
        </p:nvPicPr>
        <p:blipFill>
          <a:blip r:embed="rId2"/>
          <a:stretch>
            <a:fillRect/>
          </a:stretch>
        </p:blipFill>
        <p:spPr>
          <a:xfrm>
            <a:off x="22032" y="2837713"/>
            <a:ext cx="2448272" cy="2443939"/>
          </a:xfrm>
          <a:prstGeom prst="rect">
            <a:avLst/>
          </a:prstGeom>
        </p:spPr>
      </p:pic>
      <p:pic>
        <p:nvPicPr>
          <p:cNvPr id="5" name="图片 4"/>
          <p:cNvPicPr>
            <a:picLocks noChangeAspect="1"/>
          </p:cNvPicPr>
          <p:nvPr/>
        </p:nvPicPr>
        <p:blipFill>
          <a:blip r:embed="rId3"/>
          <a:stretch>
            <a:fillRect/>
          </a:stretch>
        </p:blipFill>
        <p:spPr>
          <a:xfrm>
            <a:off x="2357089" y="2849265"/>
            <a:ext cx="2330134" cy="2326010"/>
          </a:xfrm>
          <a:prstGeom prst="rect">
            <a:avLst/>
          </a:prstGeom>
        </p:spPr>
      </p:pic>
      <p:pic>
        <p:nvPicPr>
          <p:cNvPr id="6" name="图片 5"/>
          <p:cNvPicPr>
            <a:picLocks noChangeAspect="1"/>
          </p:cNvPicPr>
          <p:nvPr/>
        </p:nvPicPr>
        <p:blipFill>
          <a:blip r:embed="rId4"/>
          <a:stretch>
            <a:fillRect/>
          </a:stretch>
        </p:blipFill>
        <p:spPr>
          <a:xfrm>
            <a:off x="4539456" y="2837713"/>
            <a:ext cx="2363972" cy="2359787"/>
          </a:xfrm>
          <a:prstGeom prst="rect">
            <a:avLst/>
          </a:prstGeom>
        </p:spPr>
      </p:pic>
      <p:pic>
        <p:nvPicPr>
          <p:cNvPr id="7" name="图片 6"/>
          <p:cNvPicPr>
            <a:picLocks noChangeAspect="1"/>
          </p:cNvPicPr>
          <p:nvPr/>
        </p:nvPicPr>
        <p:blipFill>
          <a:blip r:embed="rId5"/>
          <a:stretch>
            <a:fillRect/>
          </a:stretch>
        </p:blipFill>
        <p:spPr>
          <a:xfrm>
            <a:off x="6758001" y="2837713"/>
            <a:ext cx="2330134" cy="2326010"/>
          </a:xfrm>
          <a:prstGeom prst="rect">
            <a:avLst/>
          </a:prstGeom>
        </p:spPr>
      </p:pic>
    </p:spTree>
    <p:extLst>
      <p:ext uri="{BB962C8B-B14F-4D97-AF65-F5344CB8AC3E}">
        <p14:creationId xmlns:p14="http://schemas.microsoft.com/office/powerpoint/2010/main" val="244386983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a:xfrm>
            <a:off x="1042988" y="404813"/>
            <a:ext cx="6192837" cy="576262"/>
          </a:xfrm>
        </p:spPr>
        <p:txBody>
          <a:bodyPr/>
          <a:lstStyle/>
          <a:p>
            <a:r>
              <a:rPr lang="zh-CN" altLang="en-US" dirty="0" smtClean="0"/>
              <a:t>残差分析</a:t>
            </a:r>
            <a:r>
              <a:rPr lang="en-US" altLang="zh-CN" dirty="0" smtClean="0"/>
              <a:t>(</a:t>
            </a:r>
            <a:r>
              <a:rPr lang="zh-CN" altLang="en-US" dirty="0" smtClean="0"/>
              <a:t>回归诊断</a:t>
            </a:r>
            <a:r>
              <a:rPr lang="en-US" altLang="zh-CN" dirty="0" smtClean="0"/>
              <a:t>)</a:t>
            </a:r>
          </a:p>
        </p:txBody>
      </p:sp>
      <p:sp>
        <p:nvSpPr>
          <p:cNvPr id="97283" name="内容占位符 2"/>
          <p:cNvSpPr>
            <a:spLocks noGrp="1"/>
          </p:cNvSpPr>
          <p:nvPr>
            <p:ph idx="1"/>
          </p:nvPr>
        </p:nvSpPr>
        <p:spPr>
          <a:xfrm>
            <a:off x="323850" y="1341438"/>
            <a:ext cx="8567738" cy="4895850"/>
          </a:xfrm>
        </p:spPr>
        <p:txBody>
          <a:bodyPr/>
          <a:lstStyle/>
          <a:p>
            <a:r>
              <a:rPr lang="zh-CN" altLang="en-US" sz="2400" dirty="0" smtClean="0"/>
              <a:t>称观测值与理论值的差</a:t>
            </a:r>
            <a:r>
              <a:rPr lang="zh-CN" altLang="en-US" sz="2400" smtClean="0"/>
              <a:t>为</a:t>
            </a:r>
            <a:r>
              <a:rPr lang="zh-CN" altLang="en-US" sz="2400" smtClean="0"/>
              <a:t>残差</a:t>
            </a:r>
            <a:r>
              <a:rPr lang="en-US" altLang="zh-CN" sz="2400" smtClean="0"/>
              <a:t>.</a:t>
            </a:r>
            <a:endParaRPr lang="en-US" altLang="zh-CN" sz="2400" dirty="0" smtClean="0"/>
          </a:p>
          <a:p>
            <a:endParaRPr lang="en-US" altLang="zh-CN" sz="2400" dirty="0" smtClean="0"/>
          </a:p>
          <a:p>
            <a:r>
              <a:rPr lang="zh-CN" altLang="en-US" sz="2400" dirty="0" smtClean="0"/>
              <a:t>称</a:t>
            </a:r>
          </a:p>
          <a:p>
            <a:endParaRPr lang="zh-CN" altLang="en-US" sz="2400" dirty="0" smtClean="0"/>
          </a:p>
          <a:p>
            <a:r>
              <a:rPr lang="zh-CN" altLang="en-US" sz="2400" dirty="0" smtClean="0"/>
              <a:t>为</a:t>
            </a:r>
            <a:r>
              <a:rPr lang="zh-CN" altLang="en-US" sz="2400" smtClean="0"/>
              <a:t>标准化</a:t>
            </a:r>
            <a:r>
              <a:rPr lang="zh-CN" altLang="en-US" sz="2400" smtClean="0"/>
              <a:t>残差</a:t>
            </a:r>
            <a:r>
              <a:rPr lang="en-US" altLang="zh-CN" sz="2400" smtClean="0"/>
              <a:t>.</a:t>
            </a:r>
            <a:endParaRPr lang="en-US" altLang="zh-CN" sz="2400" dirty="0" smtClean="0"/>
          </a:p>
          <a:p>
            <a:endParaRPr lang="en-US" altLang="zh-CN" sz="2400" dirty="0" smtClean="0"/>
          </a:p>
          <a:p>
            <a:r>
              <a:rPr lang="zh-CN" altLang="en-US" sz="2400" dirty="0" smtClean="0"/>
              <a:t>残差分析</a:t>
            </a:r>
            <a:r>
              <a:rPr lang="en-US" altLang="zh-CN" sz="2400" dirty="0" smtClean="0"/>
              <a:t>(residual analysis)</a:t>
            </a:r>
            <a:r>
              <a:rPr lang="zh-CN" altLang="en-US" sz="2400" dirty="0" smtClean="0"/>
              <a:t>旨在通过残差深入了解数据与模型之间</a:t>
            </a:r>
            <a:r>
              <a:rPr lang="zh-CN" altLang="en-US" sz="2400" smtClean="0"/>
              <a:t>的</a:t>
            </a:r>
            <a:r>
              <a:rPr lang="zh-CN" altLang="en-US" sz="2400" smtClean="0"/>
              <a:t>关系，评价</a:t>
            </a:r>
            <a:r>
              <a:rPr lang="zh-CN" altLang="en-US" sz="2400" dirty="0" smtClean="0"/>
              <a:t>实际资料是否符合回归</a:t>
            </a:r>
            <a:r>
              <a:rPr lang="zh-CN" altLang="en-US" sz="2400" smtClean="0"/>
              <a:t>模型</a:t>
            </a:r>
            <a:r>
              <a:rPr lang="zh-CN" altLang="en-US" sz="2400" smtClean="0"/>
              <a:t>假设，识别</a:t>
            </a:r>
            <a:r>
              <a:rPr lang="zh-CN" altLang="en-US" sz="2400" dirty="0" smtClean="0"/>
              <a:t>异常点等。 </a:t>
            </a:r>
            <a:endParaRPr lang="en-US" altLang="zh-CN" sz="2400" dirty="0" smtClean="0"/>
          </a:p>
          <a:p>
            <a:endParaRPr lang="zh-CN" altLang="en-US" sz="2400" dirty="0" smtClean="0"/>
          </a:p>
        </p:txBody>
      </p:sp>
      <p:graphicFrame>
        <p:nvGraphicFramePr>
          <p:cNvPr id="4" name="Object 8"/>
          <p:cNvGraphicFramePr>
            <a:graphicFrameLocks noChangeAspect="1"/>
          </p:cNvGraphicFramePr>
          <p:nvPr/>
        </p:nvGraphicFramePr>
        <p:xfrm>
          <a:off x="2987675" y="1860550"/>
          <a:ext cx="1241425" cy="344488"/>
        </p:xfrm>
        <a:graphic>
          <a:graphicData uri="http://schemas.openxmlformats.org/presentationml/2006/ole">
            <mc:AlternateContent xmlns:mc="http://schemas.openxmlformats.org/markup-compatibility/2006">
              <mc:Choice xmlns:v="urn:schemas-microsoft-com:vml" Requires="v">
                <p:oleObj spid="_x0000_s150716" name="公式" r:id="rId4" imgW="1295250" imgH="304653" progId="Equation.3">
                  <p:embed/>
                </p:oleObj>
              </mc:Choice>
              <mc:Fallback>
                <p:oleObj name="公式" r:id="rId4" imgW="1295250" imgH="304653" progId="Equation.3">
                  <p:embed/>
                  <p:pic>
                    <p:nvPicPr>
                      <p:cNvPr id="4"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675" y="1860550"/>
                        <a:ext cx="1241425" cy="34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11"/>
          <p:cNvGraphicFramePr>
            <a:graphicFrameLocks noChangeAspect="1"/>
          </p:cNvGraphicFramePr>
          <p:nvPr/>
        </p:nvGraphicFramePr>
        <p:xfrm>
          <a:off x="1589088" y="2420938"/>
          <a:ext cx="1758950" cy="739775"/>
        </p:xfrm>
        <a:graphic>
          <a:graphicData uri="http://schemas.openxmlformats.org/presentationml/2006/ole">
            <mc:AlternateContent xmlns:mc="http://schemas.openxmlformats.org/markup-compatibility/2006">
              <mc:Choice xmlns:v="urn:schemas-microsoft-com:vml" Requires="v">
                <p:oleObj spid="_x0000_s150717" name="公式" r:id="rId6" imgW="1676460" imgH="657145" progId="Equation.3">
                  <p:embed/>
                </p:oleObj>
              </mc:Choice>
              <mc:Fallback>
                <p:oleObj name="公式" r:id="rId6" imgW="1676460" imgH="657145" progId="Equation.3">
                  <p:embed/>
                  <p:pic>
                    <p:nvPicPr>
                      <p:cNvPr id="5"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9088" y="2420938"/>
                        <a:ext cx="1758950" cy="73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295697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残差分析</a:t>
            </a:r>
            <a:r>
              <a:rPr lang="en-US" altLang="zh-CN" dirty="0"/>
              <a:t>(</a:t>
            </a:r>
            <a:r>
              <a:rPr lang="zh-CN" altLang="en-US" dirty="0"/>
              <a:t>回归诊断</a:t>
            </a:r>
            <a:r>
              <a:rPr lang="en-US" altLang="zh-CN" dirty="0"/>
              <a:t>)</a:t>
            </a:r>
            <a:endParaRPr lang="zh-CN" altLang="en-US" dirty="0"/>
          </a:p>
        </p:txBody>
      </p:sp>
      <p:sp>
        <p:nvSpPr>
          <p:cNvPr id="3" name="内容占位符 2"/>
          <p:cNvSpPr>
            <a:spLocks noGrp="1"/>
          </p:cNvSpPr>
          <p:nvPr>
            <p:ph idx="1"/>
          </p:nvPr>
        </p:nvSpPr>
        <p:spPr/>
        <p:txBody>
          <a:bodyPr/>
          <a:lstStyle/>
          <a:p>
            <a:r>
              <a:rPr lang="zh-CN" altLang="en-US" dirty="0"/>
              <a:t>残差图是一种直观</a:t>
            </a:r>
            <a:r>
              <a:rPr lang="zh-CN" altLang="en-US"/>
              <a:t>的</a:t>
            </a:r>
            <a:r>
              <a:rPr lang="zh-CN" altLang="en-US" smtClean="0"/>
              <a:t>工具，它</a:t>
            </a:r>
            <a:r>
              <a:rPr lang="zh-CN" altLang="en-US" dirty="0"/>
              <a:t>是以</a:t>
            </a:r>
            <a:r>
              <a:rPr lang="zh-CN" altLang="en-US" dirty="0" smtClean="0"/>
              <a:t>残差</a:t>
            </a:r>
            <a:r>
              <a:rPr lang="zh-CN" altLang="en-US" smtClean="0"/>
              <a:t>为</a:t>
            </a:r>
            <a:r>
              <a:rPr lang="zh-CN" altLang="en-US" smtClean="0"/>
              <a:t>纵坐标，以</a:t>
            </a:r>
            <a:r>
              <a:rPr lang="zh-CN" altLang="en-US" dirty="0"/>
              <a:t>任何其它的量为横坐标的散点图</a:t>
            </a:r>
            <a:r>
              <a:rPr lang="zh-CN" altLang="en-US" dirty="0" smtClean="0"/>
              <a:t>。</a:t>
            </a:r>
            <a:endParaRPr lang="en-US" altLang="zh-CN" dirty="0" smtClean="0"/>
          </a:p>
          <a:p>
            <a:pPr lvl="1"/>
            <a:endParaRPr lang="en-US" altLang="zh-CN" sz="2000" dirty="0" smtClean="0"/>
          </a:p>
          <a:p>
            <a:pPr lvl="1"/>
            <a:r>
              <a:rPr lang="zh-CN" altLang="en-US" sz="2000" dirty="0" smtClean="0"/>
              <a:t>残差图</a:t>
            </a:r>
            <a:r>
              <a:rPr lang="zh-CN" altLang="en-US" sz="2000" dirty="0"/>
              <a:t>以</a:t>
            </a:r>
            <a:r>
              <a:rPr lang="en-US" altLang="zh-CN" sz="2000" dirty="0"/>
              <a:t>x</a:t>
            </a:r>
            <a:r>
              <a:rPr lang="zh-CN" altLang="en-US" sz="2000" dirty="0"/>
              <a:t>为</a:t>
            </a:r>
            <a:r>
              <a:rPr lang="zh-CN" altLang="en-US" sz="2000"/>
              <a:t>坐标</a:t>
            </a:r>
            <a:r>
              <a:rPr lang="zh-CN" altLang="en-US" sz="2000" smtClean="0"/>
              <a:t>横轴</a:t>
            </a:r>
            <a:r>
              <a:rPr lang="en-US" altLang="zh-CN" sz="2000" smtClean="0"/>
              <a:t>,</a:t>
            </a:r>
            <a:r>
              <a:rPr lang="zh-CN" altLang="en-US" sz="2000" smtClean="0"/>
              <a:t>残差</a:t>
            </a:r>
            <a:r>
              <a:rPr lang="en-US" altLang="zh-CN" sz="2000" dirty="0"/>
              <a:t>e</a:t>
            </a:r>
            <a:r>
              <a:rPr lang="zh-CN" altLang="en-US" sz="2000" dirty="0"/>
              <a:t>为</a:t>
            </a:r>
            <a:r>
              <a:rPr lang="zh-CN" altLang="en-US" sz="2000"/>
              <a:t>坐标</a:t>
            </a:r>
            <a:r>
              <a:rPr lang="zh-CN" altLang="en-US" sz="2000" smtClean="0"/>
              <a:t>纵轴</a:t>
            </a:r>
            <a:r>
              <a:rPr lang="en-US" altLang="zh-CN" sz="2000" smtClean="0"/>
              <a:t>,</a:t>
            </a:r>
            <a:r>
              <a:rPr lang="zh-CN" altLang="en-US" sz="2000" smtClean="0"/>
              <a:t>由</a:t>
            </a:r>
            <a:r>
              <a:rPr lang="zh-CN" altLang="en-US" sz="2000" dirty="0"/>
              <a:t>所有点</a:t>
            </a:r>
            <a:r>
              <a:rPr lang="en-US" altLang="zh-CN" sz="2000" dirty="0"/>
              <a:t>(</a:t>
            </a:r>
            <a:r>
              <a:rPr lang="en-US" altLang="zh-CN" sz="2000"/>
              <a:t>x</a:t>
            </a:r>
            <a:r>
              <a:rPr lang="en-US" altLang="zh-CN" sz="2000" baseline="-25000"/>
              <a:t>i</a:t>
            </a:r>
            <a:r>
              <a:rPr lang="en-US" altLang="zh-CN" sz="2000"/>
              <a:t> </a:t>
            </a:r>
            <a:r>
              <a:rPr lang="en-US" altLang="zh-CN" sz="2000" smtClean="0"/>
              <a:t>, </a:t>
            </a:r>
            <a:r>
              <a:rPr lang="en-US" altLang="zh-CN" sz="2000" dirty="0" err="1"/>
              <a:t>e</a:t>
            </a:r>
            <a:r>
              <a:rPr lang="en-US" altLang="zh-CN" sz="2000" baseline="-25000" dirty="0" err="1"/>
              <a:t>i</a:t>
            </a:r>
            <a:r>
              <a:rPr lang="en-US" altLang="zh-CN" sz="2000"/>
              <a:t>)</a:t>
            </a:r>
            <a:r>
              <a:rPr lang="zh-CN" altLang="en-US" sz="2000" smtClean="0"/>
              <a:t>构成</a:t>
            </a:r>
            <a:r>
              <a:rPr lang="en-US" altLang="zh-CN" sz="2000" smtClean="0"/>
              <a:t>.</a:t>
            </a:r>
            <a:endParaRPr lang="en-US" altLang="zh-CN" sz="2000" dirty="0"/>
          </a:p>
          <a:p>
            <a:pPr lvl="1"/>
            <a:endParaRPr lang="en-US" altLang="zh-CN" sz="2000" dirty="0" smtClean="0"/>
          </a:p>
          <a:p>
            <a:pPr lvl="1"/>
            <a:r>
              <a:rPr lang="zh-CN" altLang="en-US" sz="2000" dirty="0" smtClean="0"/>
              <a:t>另</a:t>
            </a:r>
            <a:r>
              <a:rPr lang="zh-CN" altLang="en-US" sz="2000" dirty="0"/>
              <a:t>一种残差图是用横轴表示因变量的预测值而用纵轴表示残差</a:t>
            </a:r>
            <a:r>
              <a:rPr lang="zh-CN" altLang="en-US" sz="2000"/>
              <a:t>值</a:t>
            </a:r>
            <a:r>
              <a:rPr lang="en-US" altLang="zh-CN" sz="2000" smtClean="0"/>
              <a:t>e</a:t>
            </a:r>
            <a:r>
              <a:rPr lang="en-US" altLang="zh-CN" sz="2000" baseline="-25000" smtClean="0"/>
              <a:t>i</a:t>
            </a:r>
            <a:r>
              <a:rPr lang="en-US" altLang="zh-CN" sz="2000" smtClean="0"/>
              <a:t>,</a:t>
            </a:r>
            <a:r>
              <a:rPr lang="zh-CN" altLang="en-US" sz="2000" smtClean="0"/>
              <a:t>即</a:t>
            </a:r>
            <a:r>
              <a:rPr lang="zh-CN" altLang="en-US" sz="2000" dirty="0"/>
              <a:t>点的坐标为</a:t>
            </a:r>
            <a:r>
              <a:rPr lang="en-US" altLang="zh-CN" sz="2000"/>
              <a:t>(</a:t>
            </a:r>
            <a:r>
              <a:rPr lang="en-US" altLang="zh-CN" sz="2000" smtClean="0"/>
              <a:t>y</a:t>
            </a:r>
            <a:r>
              <a:rPr lang="en-US" altLang="zh-CN" sz="2000" baseline="-25000" smtClean="0"/>
              <a:t>i</a:t>
            </a:r>
            <a:r>
              <a:rPr lang="en-US" altLang="zh-CN" sz="2000" smtClean="0"/>
              <a:t>,e</a:t>
            </a:r>
            <a:r>
              <a:rPr lang="en-US" altLang="zh-CN" sz="2000" baseline="-25000" smtClean="0"/>
              <a:t>i</a:t>
            </a:r>
            <a:r>
              <a:rPr lang="en-US" altLang="zh-CN" sz="2000" smtClean="0"/>
              <a:t>).</a:t>
            </a:r>
            <a:endParaRPr lang="en-US" altLang="zh-CN" sz="2000" dirty="0"/>
          </a:p>
          <a:p>
            <a:pPr lvl="1"/>
            <a:endParaRPr lang="zh-CN" altLang="en-US" dirty="0"/>
          </a:p>
        </p:txBody>
      </p:sp>
    </p:spTree>
    <p:extLst>
      <p:ext uri="{BB962C8B-B14F-4D97-AF65-F5344CB8AC3E}">
        <p14:creationId xmlns:p14="http://schemas.microsoft.com/office/powerpoint/2010/main" val="421557562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a:xfrm>
            <a:off x="1042988" y="404813"/>
            <a:ext cx="6192837" cy="576262"/>
          </a:xfrm>
        </p:spPr>
        <p:txBody>
          <a:bodyPr/>
          <a:lstStyle/>
          <a:p>
            <a:r>
              <a:rPr lang="zh-CN" altLang="en-US" smtClean="0"/>
              <a:t>残差分析</a:t>
            </a:r>
            <a:r>
              <a:rPr lang="en-US" altLang="zh-CN" smtClean="0"/>
              <a:t>(</a:t>
            </a:r>
            <a:r>
              <a:rPr lang="zh-CN" altLang="en-US" smtClean="0"/>
              <a:t>回归诊断</a:t>
            </a:r>
            <a:r>
              <a:rPr lang="en-US" altLang="zh-CN" smtClean="0"/>
              <a:t>)</a:t>
            </a:r>
          </a:p>
        </p:txBody>
      </p:sp>
      <p:sp>
        <p:nvSpPr>
          <p:cNvPr id="99331" name="内容占位符 2"/>
          <p:cNvSpPr>
            <a:spLocks noGrp="1"/>
          </p:cNvSpPr>
          <p:nvPr>
            <p:ph idx="1"/>
          </p:nvPr>
        </p:nvSpPr>
        <p:spPr>
          <a:xfrm>
            <a:off x="179388" y="1268413"/>
            <a:ext cx="8640762" cy="4392612"/>
          </a:xfrm>
        </p:spPr>
        <p:txBody>
          <a:bodyPr/>
          <a:lstStyle/>
          <a:p>
            <a:pPr>
              <a:lnSpc>
                <a:spcPct val="110000"/>
              </a:lnSpc>
              <a:spcBef>
                <a:spcPct val="10000"/>
              </a:spcBef>
            </a:pPr>
            <a:r>
              <a:rPr lang="zh-CN" altLang="en-US" sz="2400" dirty="0" smtClean="0">
                <a:latin typeface="宋体" panose="02010600030101010101" pitchFamily="2" charset="-122"/>
              </a:rPr>
              <a:t>残差图可用于检验随机变量序列  </a:t>
            </a:r>
            <a:r>
              <a:rPr lang="zh-CN" altLang="en-US" sz="2400" smtClean="0">
                <a:latin typeface="宋体" panose="02010600030101010101" pitchFamily="2" charset="-122"/>
              </a:rPr>
              <a:t>的</a:t>
            </a:r>
            <a:r>
              <a:rPr lang="zh-CN" altLang="en-US" sz="2400" smtClean="0">
                <a:latin typeface="宋体" panose="02010600030101010101" pitchFamily="2" charset="-122"/>
              </a:rPr>
              <a:t>独立性</a:t>
            </a:r>
            <a:r>
              <a:rPr lang="en-US" altLang="zh-CN" sz="2400" smtClean="0">
                <a:latin typeface="宋体" panose="02010600030101010101" pitchFamily="2" charset="-122"/>
              </a:rPr>
              <a:t>,</a:t>
            </a:r>
            <a:r>
              <a:rPr lang="zh-CN" altLang="en-US" sz="2400" smtClean="0">
                <a:latin typeface="宋体" panose="02010600030101010101" pitchFamily="2" charset="-122"/>
              </a:rPr>
              <a:t>正</a:t>
            </a:r>
            <a:r>
              <a:rPr lang="zh-CN" altLang="en-US" sz="2400" dirty="0" smtClean="0">
                <a:latin typeface="宋体" panose="02010600030101010101" pitchFamily="2" charset="-122"/>
              </a:rPr>
              <a:t>态性</a:t>
            </a:r>
            <a:r>
              <a:rPr lang="zh-CN" altLang="en-US" sz="2400" smtClean="0">
                <a:latin typeface="宋体" panose="02010600030101010101" pitchFamily="2" charset="-122"/>
              </a:rPr>
              <a:t>和</a:t>
            </a:r>
            <a:r>
              <a:rPr lang="zh-CN" altLang="en-US" sz="2400" smtClean="0">
                <a:latin typeface="宋体" panose="02010600030101010101" pitchFamily="2" charset="-122"/>
              </a:rPr>
              <a:t>方差齐性</a:t>
            </a:r>
            <a:r>
              <a:rPr lang="en-US" altLang="zh-CN" sz="2400" smtClean="0">
                <a:latin typeface="宋体" panose="02010600030101010101" pitchFamily="2" charset="-122"/>
              </a:rPr>
              <a:t>.</a:t>
            </a:r>
            <a:r>
              <a:rPr lang="zh-CN" altLang="en-US" sz="2400" smtClean="0">
                <a:latin typeface="宋体" panose="02010600030101010101" pitchFamily="2" charset="-122"/>
              </a:rPr>
              <a:t>从</a:t>
            </a:r>
            <a:r>
              <a:rPr lang="zh-CN" altLang="en-US" sz="2400" dirty="0" smtClean="0">
                <a:latin typeface="宋体" panose="02010600030101010101" pitchFamily="2" charset="-122"/>
              </a:rPr>
              <a:t>理论上可以</a:t>
            </a:r>
            <a:r>
              <a:rPr lang="zh-CN" altLang="en-US" sz="2400" smtClean="0">
                <a:latin typeface="宋体" panose="02010600030101010101" pitchFamily="2" charset="-122"/>
              </a:rPr>
              <a:t>证明</a:t>
            </a:r>
            <a:r>
              <a:rPr lang="en-US" altLang="zh-CN" sz="2400" i="1" smtClean="0">
                <a:latin typeface="Times New Roman" panose="02020603050405020304" pitchFamily="18" charset="0"/>
              </a:rPr>
              <a:t>e</a:t>
            </a:r>
            <a:r>
              <a:rPr lang="en-US" altLang="zh-CN" sz="2400" baseline="-25000" smtClean="0">
                <a:latin typeface="Times New Roman" panose="02020603050405020304" pitchFamily="18" charset="0"/>
              </a:rPr>
              <a:t>1</a:t>
            </a:r>
            <a:r>
              <a:rPr lang="en-US" altLang="zh-CN" sz="2400" smtClean="0">
                <a:latin typeface="Times New Roman" panose="02020603050405020304" pitchFamily="18" charset="0"/>
              </a:rPr>
              <a:t>,</a:t>
            </a:r>
            <a:r>
              <a:rPr lang="en-US" altLang="zh-CN" sz="2400" i="1" smtClean="0">
                <a:latin typeface="Times New Roman" panose="02020603050405020304" pitchFamily="18" charset="0"/>
              </a:rPr>
              <a:t>e</a:t>
            </a:r>
            <a:r>
              <a:rPr lang="en-US" altLang="zh-CN" sz="2400" baseline="-25000" smtClean="0">
                <a:latin typeface="Times New Roman" panose="02020603050405020304" pitchFamily="18" charset="0"/>
              </a:rPr>
              <a:t>2</a:t>
            </a:r>
            <a:r>
              <a:rPr lang="en-US" altLang="zh-CN" sz="2400" smtClean="0">
                <a:latin typeface="Times New Roman" panose="02020603050405020304" pitchFamily="18" charset="0"/>
              </a:rPr>
              <a:t>, </a:t>
            </a:r>
            <a:r>
              <a:rPr lang="en-US" altLang="en-US" sz="2400" dirty="0" smtClean="0">
                <a:latin typeface="Times New Roman" panose="02020603050405020304" pitchFamily="18" charset="0"/>
              </a:rPr>
              <a:t>…</a:t>
            </a:r>
            <a:r>
              <a:rPr lang="en-US" altLang="zh-CN" sz="2400" i="1" dirty="0" err="1" smtClean="0">
                <a:latin typeface="Times New Roman" panose="02020603050405020304" pitchFamily="18" charset="0"/>
              </a:rPr>
              <a:t>e</a:t>
            </a:r>
            <a:r>
              <a:rPr lang="en-US" altLang="zh-CN" sz="2400" baseline="-25000" dirty="0" err="1" smtClean="0">
                <a:latin typeface="Times New Roman" panose="02020603050405020304" pitchFamily="18" charset="0"/>
              </a:rPr>
              <a:t>n</a:t>
            </a:r>
            <a:r>
              <a:rPr lang="zh-CN" altLang="en-US" sz="2400" dirty="0" smtClean="0">
                <a:latin typeface="宋体" panose="02010600030101010101" pitchFamily="2" charset="-122"/>
              </a:rPr>
              <a:t>相互独立且近似的</a:t>
            </a:r>
            <a:r>
              <a:rPr lang="zh-CN" altLang="en-US" sz="2400" smtClean="0">
                <a:latin typeface="宋体" panose="02010600030101010101" pitchFamily="2" charset="-122"/>
              </a:rPr>
              <a:t>服从</a:t>
            </a:r>
            <a:r>
              <a:rPr lang="en-US" altLang="zh-CN" sz="2400" i="1" smtClean="0">
                <a:latin typeface="宋体" panose="02010600030101010101" pitchFamily="2" charset="-122"/>
              </a:rPr>
              <a:t>N</a:t>
            </a:r>
            <a:r>
              <a:rPr lang="en-US" altLang="zh-CN" sz="2400" smtClean="0">
                <a:latin typeface="宋体" panose="02010600030101010101" pitchFamily="2" charset="-122"/>
              </a:rPr>
              <a:t>(0,1).</a:t>
            </a:r>
            <a:r>
              <a:rPr lang="zh-CN" altLang="en-US" sz="2400" smtClean="0">
                <a:latin typeface="宋体" panose="02010600030101010101" pitchFamily="2" charset="-122"/>
              </a:rPr>
              <a:t>故</a:t>
            </a:r>
            <a:r>
              <a:rPr lang="zh-CN" altLang="en-US" sz="2400" dirty="0" smtClean="0">
                <a:latin typeface="宋体" panose="02010600030101010101" pitchFamily="2" charset="-122"/>
              </a:rPr>
              <a:t>关于预测值残差图中的点应随机分布在</a:t>
            </a:r>
            <a:r>
              <a:rPr lang="en-US" altLang="zh-CN" sz="2400" dirty="0" smtClean="0">
                <a:latin typeface="宋体" panose="02010600030101010101" pitchFamily="2" charset="-122"/>
              </a:rPr>
              <a:t>-2</a:t>
            </a:r>
            <a:r>
              <a:rPr lang="zh-CN" altLang="en-US" sz="2400" dirty="0" smtClean="0">
                <a:latin typeface="宋体" panose="02010600030101010101" pitchFamily="2" charset="-122"/>
              </a:rPr>
              <a:t>到</a:t>
            </a:r>
            <a:r>
              <a:rPr lang="en-US" altLang="zh-CN" sz="2400" dirty="0" smtClean="0">
                <a:latin typeface="宋体" panose="02010600030101010101" pitchFamily="2" charset="-122"/>
              </a:rPr>
              <a:t>+2</a:t>
            </a:r>
            <a:r>
              <a:rPr lang="zh-CN" altLang="en-US" sz="2400" dirty="0" smtClean="0">
                <a:latin typeface="宋体" panose="02010600030101010101" pitchFamily="2" charset="-122"/>
              </a:rPr>
              <a:t>之间的带子</a:t>
            </a:r>
            <a:r>
              <a:rPr lang="zh-CN" altLang="en-US" sz="2400" smtClean="0">
                <a:latin typeface="宋体" panose="02010600030101010101" pitchFamily="2" charset="-122"/>
              </a:rPr>
              <a:t>形</a:t>
            </a:r>
            <a:r>
              <a:rPr lang="zh-CN" altLang="en-US" sz="2400" smtClean="0">
                <a:latin typeface="宋体" panose="02010600030101010101" pitchFamily="2" charset="-122"/>
              </a:rPr>
              <a:t>里</a:t>
            </a:r>
            <a:r>
              <a:rPr lang="en-US" altLang="zh-CN" sz="2400" smtClean="0">
                <a:latin typeface="宋体" panose="02010600030101010101" pitchFamily="2" charset="-122"/>
              </a:rPr>
              <a:t>,</a:t>
            </a:r>
            <a:r>
              <a:rPr lang="zh-CN" altLang="en-US" sz="2400" smtClean="0">
                <a:latin typeface="宋体" panose="02010600030101010101" pitchFamily="2" charset="-122"/>
              </a:rPr>
              <a:t>这样</a:t>
            </a:r>
            <a:r>
              <a:rPr lang="zh-CN" altLang="en-US" sz="2400" dirty="0" smtClean="0">
                <a:latin typeface="宋体" panose="02010600030101010101" pitchFamily="2" charset="-122"/>
              </a:rPr>
              <a:t>的残差图称为正常</a:t>
            </a:r>
            <a:r>
              <a:rPr lang="zh-CN" altLang="en-US" sz="2400" smtClean="0">
                <a:latin typeface="宋体" panose="02010600030101010101" pitchFamily="2" charset="-122"/>
              </a:rPr>
              <a:t>的</a:t>
            </a:r>
            <a:r>
              <a:rPr lang="zh-CN" altLang="en-US" sz="2400" smtClean="0">
                <a:latin typeface="宋体" panose="02010600030101010101" pitchFamily="2" charset="-122"/>
              </a:rPr>
              <a:t>残差图</a:t>
            </a:r>
            <a:r>
              <a:rPr lang="en-US" altLang="zh-CN" sz="2400" smtClean="0">
                <a:latin typeface="宋体" panose="02010600030101010101" pitchFamily="2" charset="-122"/>
              </a:rPr>
              <a:t>.</a:t>
            </a:r>
            <a:endParaRPr lang="en-US" altLang="zh-CN" sz="2400" dirty="0" smtClean="0">
              <a:latin typeface="宋体" panose="02010600030101010101" pitchFamily="2" charset="-122"/>
            </a:endParaRPr>
          </a:p>
          <a:p>
            <a:endParaRPr lang="en-US" altLang="zh-CN" sz="2400" dirty="0" smtClean="0"/>
          </a:p>
          <a:p>
            <a:r>
              <a:rPr lang="zh-CN" altLang="en-US" sz="2400" dirty="0" smtClean="0"/>
              <a:t>残差图中绝大多数散点在</a:t>
            </a:r>
            <a:r>
              <a:rPr lang="en-US" altLang="zh-CN" sz="2400" dirty="0" smtClean="0"/>
              <a:t>±2</a:t>
            </a:r>
            <a:r>
              <a:rPr lang="zh-CN" altLang="en-US" sz="2400" dirty="0" smtClean="0"/>
              <a:t>倍</a:t>
            </a:r>
            <a:r>
              <a:rPr lang="zh-CN" altLang="en-US" sz="2400" smtClean="0"/>
              <a:t>标准差</a:t>
            </a:r>
            <a:r>
              <a:rPr lang="zh-CN" altLang="en-US" sz="2400" smtClean="0"/>
              <a:t>之间，在</a:t>
            </a:r>
            <a:r>
              <a:rPr lang="en-US" altLang="zh-CN" sz="2400" dirty="0" smtClean="0"/>
              <a:t>0</a:t>
            </a:r>
            <a:r>
              <a:rPr lang="zh-CN" altLang="en-US" sz="2400" dirty="0" smtClean="0"/>
              <a:t>为参考线的上下随机均匀</a:t>
            </a:r>
            <a:r>
              <a:rPr lang="zh-CN" altLang="en-US" sz="2400" smtClean="0"/>
              <a:t>散步</a:t>
            </a:r>
            <a:r>
              <a:rPr lang="zh-CN" altLang="en-US" sz="2400" smtClean="0"/>
              <a:t>时，可</a:t>
            </a:r>
            <a:r>
              <a:rPr lang="zh-CN" altLang="en-US" sz="2400" dirty="0" smtClean="0"/>
              <a:t>认为模型拟合较好</a:t>
            </a:r>
          </a:p>
          <a:p>
            <a:endParaRPr lang="en-US" altLang="zh-CN" sz="2400" dirty="0" smtClean="0"/>
          </a:p>
          <a:p>
            <a:r>
              <a:rPr lang="zh-CN" altLang="en-US" sz="2400" dirty="0" smtClean="0"/>
              <a:t>在</a:t>
            </a:r>
            <a:r>
              <a:rPr lang="en-US" altLang="zh-CN" sz="2400" dirty="0" smtClean="0"/>
              <a:t>±3</a:t>
            </a:r>
            <a:r>
              <a:rPr lang="zh-CN" altLang="en-US" sz="2400" dirty="0" smtClean="0"/>
              <a:t>倍标准差以外的点为离群点</a:t>
            </a:r>
          </a:p>
          <a:p>
            <a:endParaRPr lang="en-US" altLang="zh-CN" sz="2400" dirty="0" smtClean="0"/>
          </a:p>
          <a:p>
            <a:r>
              <a:rPr lang="zh-CN" altLang="en-US" sz="2400" dirty="0" smtClean="0"/>
              <a:t>在</a:t>
            </a:r>
            <a:r>
              <a:rPr lang="en-US" altLang="zh-CN" sz="2400" dirty="0" smtClean="0"/>
              <a:t>±2</a:t>
            </a:r>
            <a:r>
              <a:rPr lang="zh-CN" altLang="en-US" sz="2400" dirty="0" smtClean="0"/>
              <a:t>倍和</a:t>
            </a:r>
            <a:r>
              <a:rPr lang="en-US" altLang="zh-CN" sz="2400" dirty="0" smtClean="0"/>
              <a:t>±3</a:t>
            </a:r>
            <a:r>
              <a:rPr lang="zh-CN" altLang="en-US" sz="2400" dirty="0" smtClean="0"/>
              <a:t>倍标准差之间的点可能为离群点</a:t>
            </a:r>
          </a:p>
          <a:p>
            <a:endParaRPr lang="zh-CN" altLang="en-US" sz="2400" dirty="0" smtClean="0"/>
          </a:p>
        </p:txBody>
      </p:sp>
      <p:graphicFrame>
        <p:nvGraphicFramePr>
          <p:cNvPr id="4" name="Object 16"/>
          <p:cNvGraphicFramePr>
            <a:graphicFrameLocks noChangeAspect="1"/>
          </p:cNvGraphicFramePr>
          <p:nvPr/>
        </p:nvGraphicFramePr>
        <p:xfrm>
          <a:off x="5002213" y="1270000"/>
          <a:ext cx="266700" cy="381000"/>
        </p:xfrm>
        <a:graphic>
          <a:graphicData uri="http://schemas.openxmlformats.org/presentationml/2006/ole">
            <mc:AlternateContent xmlns:mc="http://schemas.openxmlformats.org/markup-compatibility/2006">
              <mc:Choice xmlns:v="urn:schemas-microsoft-com:vml" Requires="v">
                <p:oleObj spid="_x0000_s151647" name="公式" r:id="rId4" imgW="190425" imgH="304653" progId="Equation.3">
                  <p:embed/>
                </p:oleObj>
              </mc:Choice>
              <mc:Fallback>
                <p:oleObj name="公式" r:id="rId4" imgW="190425" imgH="304653" progId="Equation.3">
                  <p:embed/>
                  <p:pic>
                    <p:nvPicPr>
                      <p:cNvPr id="4"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2213" y="1270000"/>
                        <a:ext cx="266700" cy="381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8703730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zh-CN" altLang="en-US" smtClean="0"/>
              <a:t>显著性检验的意义</a:t>
            </a:r>
          </a:p>
        </p:txBody>
      </p:sp>
      <p:sp>
        <p:nvSpPr>
          <p:cNvPr id="3" name="内容占位符 2"/>
          <p:cNvSpPr>
            <a:spLocks noGrp="1"/>
          </p:cNvSpPr>
          <p:nvPr>
            <p:ph idx="1"/>
          </p:nvPr>
        </p:nvSpPr>
        <p:spPr>
          <a:xfrm>
            <a:off x="107950" y="1341438"/>
            <a:ext cx="8856663" cy="4535487"/>
          </a:xfrm>
        </p:spPr>
        <p:txBody>
          <a:bodyPr/>
          <a:lstStyle/>
          <a:p>
            <a:pPr>
              <a:defRPr/>
            </a:pPr>
            <a:r>
              <a:rPr lang="zh-CN" altLang="en-US" dirty="0" smtClean="0"/>
              <a:t>说明样本平均数并非</a:t>
            </a:r>
            <a:r>
              <a:rPr lang="zh-CN" altLang="en-US" smtClean="0"/>
              <a:t>总体</a:t>
            </a:r>
            <a:r>
              <a:rPr lang="zh-CN" altLang="en-US" smtClean="0"/>
              <a:t>平均数，它</a:t>
            </a:r>
            <a:r>
              <a:rPr lang="zh-CN" altLang="en-US" dirty="0" smtClean="0"/>
              <a:t>还包含试验误差的成分。</a:t>
            </a:r>
          </a:p>
          <a:p>
            <a:pPr>
              <a:defRPr/>
            </a:pPr>
            <a:r>
              <a:rPr lang="zh-CN" altLang="en-US" dirty="0" smtClean="0"/>
              <a:t> 对于接受不同处理的两个</a:t>
            </a:r>
            <a:r>
              <a:rPr lang="zh-CN" altLang="en-US" smtClean="0"/>
              <a:t>样本</a:t>
            </a:r>
            <a:r>
              <a:rPr lang="zh-CN" altLang="en-US" smtClean="0"/>
              <a:t>来说，则</a:t>
            </a:r>
            <a:r>
              <a:rPr lang="zh-CN" altLang="en-US" dirty="0" smtClean="0"/>
              <a:t>有：</a:t>
            </a:r>
            <a:endParaRPr lang="en-US" altLang="zh-CN" dirty="0" smtClean="0"/>
          </a:p>
          <a:p>
            <a:pPr marL="0" indent="0" algn="ctr">
              <a:lnSpc>
                <a:spcPct val="130000"/>
              </a:lnSpc>
              <a:buFont typeface="Wingdings" panose="05000000000000000000" pitchFamily="2" charset="2"/>
              <a:buNone/>
              <a:defRPr/>
            </a:pPr>
            <a:r>
              <a:rPr lang="zh-CN" altLang="en-US" b="1" dirty="0"/>
              <a:t> </a:t>
            </a:r>
            <a:r>
              <a:rPr lang="en-US" altLang="zh-CN" b="1" dirty="0" smtClean="0"/>
              <a:t>=     </a:t>
            </a:r>
            <a:r>
              <a:rPr lang="en-US" altLang="zh-CN" b="1" smtClean="0"/>
              <a:t>+    </a:t>
            </a:r>
            <a:r>
              <a:rPr lang="zh-CN" altLang="en-US" b="1" smtClean="0"/>
              <a:t>，   </a:t>
            </a:r>
            <a:r>
              <a:rPr lang="en-US" altLang="zh-CN" b="1" dirty="0" smtClean="0"/>
              <a:t>=    </a:t>
            </a:r>
            <a:r>
              <a:rPr lang="en-US" altLang="zh-CN" b="1" dirty="0"/>
              <a:t>+     </a:t>
            </a:r>
          </a:p>
          <a:p>
            <a:pPr>
              <a:lnSpc>
                <a:spcPct val="130000"/>
              </a:lnSpc>
              <a:defRPr/>
            </a:pPr>
            <a:endParaRPr lang="en-US" altLang="zh-CN" b="1" dirty="0" smtClean="0"/>
          </a:p>
          <a:p>
            <a:pPr>
              <a:defRPr/>
            </a:pPr>
            <a:r>
              <a:rPr lang="zh-CN" altLang="en-US" dirty="0" smtClean="0"/>
              <a:t>这说明两个样本平均数之差（    </a:t>
            </a:r>
            <a:r>
              <a:rPr lang="en-US" altLang="zh-CN" dirty="0" smtClean="0"/>
              <a:t>-     </a:t>
            </a:r>
            <a:r>
              <a:rPr lang="zh-CN" altLang="en-US" dirty="0" smtClean="0"/>
              <a:t>）也包括了两部分：</a:t>
            </a:r>
          </a:p>
          <a:p>
            <a:pPr>
              <a:defRPr/>
            </a:pPr>
            <a:r>
              <a:rPr lang="zh-CN" altLang="en-US" dirty="0" smtClean="0"/>
              <a:t>一部分是两个总体平均数的差（   </a:t>
            </a:r>
            <a:r>
              <a:rPr lang="en-US" altLang="zh-CN" smtClean="0"/>
              <a:t>-    </a:t>
            </a:r>
            <a:r>
              <a:rPr lang="zh-CN" altLang="en-US" smtClean="0"/>
              <a:t>），叫 </a:t>
            </a:r>
            <a:r>
              <a:rPr lang="zh-CN" altLang="en-US" dirty="0" smtClean="0"/>
              <a:t>做 试 验 的</a:t>
            </a:r>
            <a:r>
              <a:rPr lang="zh-CN" altLang="en-US" b="1" dirty="0" smtClean="0"/>
              <a:t>处理效应</a:t>
            </a:r>
            <a:r>
              <a:rPr lang="zh-CN" altLang="en-US" dirty="0" smtClean="0"/>
              <a:t>；另一部分是</a:t>
            </a:r>
            <a:r>
              <a:rPr lang="zh-CN" altLang="en-US" b="1" dirty="0" smtClean="0"/>
              <a:t>试验误差</a:t>
            </a:r>
            <a:r>
              <a:rPr lang="zh-CN" altLang="en-US" dirty="0" smtClean="0"/>
              <a:t>（     </a:t>
            </a:r>
            <a:r>
              <a:rPr lang="en-US" altLang="zh-CN" dirty="0" smtClean="0"/>
              <a:t>-    </a:t>
            </a:r>
            <a:r>
              <a:rPr lang="zh-CN" altLang="en-US" dirty="0" smtClean="0"/>
              <a:t>）。</a:t>
            </a:r>
            <a:endParaRPr lang="en-US" altLang="zh-CN" dirty="0"/>
          </a:p>
          <a:p>
            <a:pPr>
              <a:defRPr/>
            </a:pPr>
            <a:endParaRPr lang="zh-CN" altLang="en-US" dirty="0"/>
          </a:p>
        </p:txBody>
      </p:sp>
      <p:graphicFrame>
        <p:nvGraphicFramePr>
          <p:cNvPr id="57348" name="Object 3"/>
          <p:cNvGraphicFramePr>
            <a:graphicFrameLocks noChangeAspect="1"/>
          </p:cNvGraphicFramePr>
          <p:nvPr/>
        </p:nvGraphicFramePr>
        <p:xfrm>
          <a:off x="3419475" y="2840038"/>
          <a:ext cx="358775" cy="458787"/>
        </p:xfrm>
        <a:graphic>
          <a:graphicData uri="http://schemas.openxmlformats.org/presentationml/2006/ole">
            <mc:AlternateContent xmlns:mc="http://schemas.openxmlformats.org/markup-compatibility/2006">
              <mc:Choice xmlns:v="urn:schemas-microsoft-com:vml" Requires="v">
                <p:oleObj spid="_x0000_s153350" name="公式" r:id="rId4" imgW="95213" imgH="142795" progId="Equation.3">
                  <p:embed/>
                </p:oleObj>
              </mc:Choice>
              <mc:Fallback>
                <p:oleObj name="公式" r:id="rId4" imgW="95213" imgH="142795"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475" y="2840038"/>
                        <a:ext cx="3587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49" name="Object 4"/>
          <p:cNvGraphicFramePr>
            <a:graphicFrameLocks noChangeAspect="1"/>
          </p:cNvGraphicFramePr>
          <p:nvPr/>
        </p:nvGraphicFramePr>
        <p:xfrm>
          <a:off x="5356225" y="2840038"/>
          <a:ext cx="368300" cy="457200"/>
        </p:xfrm>
        <a:graphic>
          <a:graphicData uri="http://schemas.openxmlformats.org/presentationml/2006/ole">
            <mc:AlternateContent xmlns:mc="http://schemas.openxmlformats.org/markup-compatibility/2006">
              <mc:Choice xmlns:v="urn:schemas-microsoft-com:vml" Requires="v">
                <p:oleObj spid="_x0000_s153351" name="公式" r:id="rId6" imgW="104913" imgH="142795" progId="Equation.3">
                  <p:embed/>
                </p:oleObj>
              </mc:Choice>
              <mc:Fallback>
                <p:oleObj name="公式" r:id="rId6" imgW="104913" imgH="142795" progId="Equation.3">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56225" y="2840038"/>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50" name="Object 5"/>
          <p:cNvGraphicFramePr>
            <a:graphicFrameLocks noChangeAspect="1"/>
          </p:cNvGraphicFramePr>
          <p:nvPr/>
        </p:nvGraphicFramePr>
        <p:xfrm>
          <a:off x="2757488" y="2765425"/>
          <a:ext cx="406400" cy="573088"/>
        </p:xfrm>
        <a:graphic>
          <a:graphicData uri="http://schemas.openxmlformats.org/presentationml/2006/ole">
            <mc:AlternateContent xmlns:mc="http://schemas.openxmlformats.org/markup-compatibility/2006">
              <mc:Choice xmlns:v="urn:schemas-microsoft-com:vml" Requires="v">
                <p:oleObj spid="_x0000_s153352" name="公式" r:id="rId8" imgW="76170" imgH="142795" progId="Equation.3">
                  <p:embed/>
                </p:oleObj>
              </mc:Choice>
              <mc:Fallback>
                <p:oleObj name="公式" r:id="rId8" imgW="76170" imgH="142795"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57488" y="2765425"/>
                        <a:ext cx="4064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51" name="Object 6"/>
          <p:cNvGraphicFramePr>
            <a:graphicFrameLocks noChangeAspect="1"/>
          </p:cNvGraphicFramePr>
          <p:nvPr/>
        </p:nvGraphicFramePr>
        <p:xfrm>
          <a:off x="4716463" y="2784475"/>
          <a:ext cx="439737" cy="573088"/>
        </p:xfrm>
        <a:graphic>
          <a:graphicData uri="http://schemas.openxmlformats.org/presentationml/2006/ole">
            <mc:AlternateContent xmlns:mc="http://schemas.openxmlformats.org/markup-compatibility/2006">
              <mc:Choice xmlns:v="urn:schemas-microsoft-com:vml" Requires="v">
                <p:oleObj spid="_x0000_s153353" name="公式" r:id="rId10" imgW="95213" imgH="142795" progId="Equation.3">
                  <p:embed/>
                </p:oleObj>
              </mc:Choice>
              <mc:Fallback>
                <p:oleObj name="公式" r:id="rId10" imgW="95213" imgH="142795" progId="Equation.3">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16463" y="2784475"/>
                        <a:ext cx="439737"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52" name="Object 7"/>
          <p:cNvGraphicFramePr>
            <a:graphicFrameLocks noChangeAspect="1"/>
          </p:cNvGraphicFramePr>
          <p:nvPr/>
        </p:nvGraphicFramePr>
        <p:xfrm>
          <a:off x="4067175" y="2811463"/>
          <a:ext cx="363538" cy="546100"/>
        </p:xfrm>
        <a:graphic>
          <a:graphicData uri="http://schemas.openxmlformats.org/presentationml/2006/ole">
            <mc:AlternateContent xmlns:mc="http://schemas.openxmlformats.org/markup-compatibility/2006">
              <mc:Choice xmlns:v="urn:schemas-microsoft-com:vml" Requires="v">
                <p:oleObj spid="_x0000_s153354" name="公式" r:id="rId12" imgW="66828" imgH="142795" progId="Equation.3">
                  <p:embed/>
                </p:oleObj>
              </mc:Choice>
              <mc:Fallback>
                <p:oleObj name="公式" r:id="rId12" imgW="66828" imgH="142795" progId="Equation.3">
                  <p:embed/>
                  <p:pic>
                    <p:nvPicPr>
                      <p:cNvPr id="0" name="Object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67175" y="2811463"/>
                        <a:ext cx="363538"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53" name="Object 8"/>
          <p:cNvGraphicFramePr>
            <a:graphicFrameLocks noChangeAspect="1"/>
          </p:cNvGraphicFramePr>
          <p:nvPr/>
        </p:nvGraphicFramePr>
        <p:xfrm>
          <a:off x="5940425" y="2811463"/>
          <a:ext cx="393700" cy="546100"/>
        </p:xfrm>
        <a:graphic>
          <a:graphicData uri="http://schemas.openxmlformats.org/presentationml/2006/ole">
            <mc:AlternateContent xmlns:mc="http://schemas.openxmlformats.org/markup-compatibility/2006">
              <mc:Choice xmlns:v="urn:schemas-microsoft-com:vml" Requires="v">
                <p:oleObj spid="_x0000_s153355" name="公式" r:id="rId14" imgW="76170" imgH="142795" progId="Equation.3">
                  <p:embed/>
                </p:oleObj>
              </mc:Choice>
              <mc:Fallback>
                <p:oleObj name="公式" r:id="rId14" imgW="76170" imgH="142795" progId="Equation.3">
                  <p:embed/>
                  <p:pic>
                    <p:nvPicPr>
                      <p:cNvPr id="0" name="Object 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40425" y="2811463"/>
                        <a:ext cx="3937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54" name="Object 20"/>
          <p:cNvGraphicFramePr>
            <a:graphicFrameLocks noChangeAspect="1"/>
          </p:cNvGraphicFramePr>
          <p:nvPr/>
        </p:nvGraphicFramePr>
        <p:xfrm>
          <a:off x="2133600" y="3340100"/>
          <a:ext cx="4498975" cy="484188"/>
        </p:xfrm>
        <a:graphic>
          <a:graphicData uri="http://schemas.openxmlformats.org/presentationml/2006/ole">
            <mc:AlternateContent xmlns:mc="http://schemas.openxmlformats.org/markup-compatibility/2006">
              <mc:Choice xmlns:v="urn:schemas-microsoft-com:vml" Requires="v">
                <p:oleObj spid="_x0000_s153356" name="公式" r:id="rId16" imgW="2120900" imgH="228600" progId="Equation.3">
                  <p:embed/>
                </p:oleObj>
              </mc:Choice>
              <mc:Fallback>
                <p:oleObj name="公式" r:id="rId16" imgW="2120900" imgH="228600" progId="Equation.3">
                  <p:embed/>
                  <p:pic>
                    <p:nvPicPr>
                      <p:cNvPr id="0"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133600" y="3340100"/>
                        <a:ext cx="4498975" cy="4841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55" name="Object 5"/>
          <p:cNvGraphicFramePr>
            <a:graphicFrameLocks noChangeAspect="1"/>
          </p:cNvGraphicFramePr>
          <p:nvPr/>
        </p:nvGraphicFramePr>
        <p:xfrm>
          <a:off x="5292725" y="4030663"/>
          <a:ext cx="406400" cy="573087"/>
        </p:xfrm>
        <a:graphic>
          <a:graphicData uri="http://schemas.openxmlformats.org/presentationml/2006/ole">
            <mc:AlternateContent xmlns:mc="http://schemas.openxmlformats.org/markup-compatibility/2006">
              <mc:Choice xmlns:v="urn:schemas-microsoft-com:vml" Requires="v">
                <p:oleObj spid="_x0000_s153357" name="公式" r:id="rId18" imgW="76170" imgH="142795" progId="Equation.3">
                  <p:embed/>
                </p:oleObj>
              </mc:Choice>
              <mc:Fallback>
                <p:oleObj name="公式" r:id="rId18" imgW="76170" imgH="142795" progId="Equation.3">
                  <p:embed/>
                  <p:pic>
                    <p:nvPicPr>
                      <p:cNvPr id="0" name="Object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292725" y="4030663"/>
                        <a:ext cx="40640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56" name="Object 6"/>
          <p:cNvGraphicFramePr>
            <a:graphicFrameLocks noChangeAspect="1"/>
          </p:cNvGraphicFramePr>
          <p:nvPr/>
        </p:nvGraphicFramePr>
        <p:xfrm>
          <a:off x="5922963" y="4019550"/>
          <a:ext cx="439737" cy="573088"/>
        </p:xfrm>
        <a:graphic>
          <a:graphicData uri="http://schemas.openxmlformats.org/presentationml/2006/ole">
            <mc:AlternateContent xmlns:mc="http://schemas.openxmlformats.org/markup-compatibility/2006">
              <mc:Choice xmlns:v="urn:schemas-microsoft-com:vml" Requires="v">
                <p:oleObj spid="_x0000_s153358" name="公式" r:id="rId20" imgW="95213" imgH="142795" progId="Equation.3">
                  <p:embed/>
                </p:oleObj>
              </mc:Choice>
              <mc:Fallback>
                <p:oleObj name="公式" r:id="rId20" imgW="95213" imgH="142795" progId="Equation.3">
                  <p:embed/>
                  <p:pic>
                    <p:nvPicPr>
                      <p:cNvPr id="0" name="Object 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5922963" y="4019550"/>
                        <a:ext cx="439737"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57" name="Object 3"/>
          <p:cNvGraphicFramePr>
            <a:graphicFrameLocks noChangeAspect="1"/>
          </p:cNvGraphicFramePr>
          <p:nvPr/>
        </p:nvGraphicFramePr>
        <p:xfrm>
          <a:off x="5561013" y="4979988"/>
          <a:ext cx="358775" cy="458787"/>
        </p:xfrm>
        <a:graphic>
          <a:graphicData uri="http://schemas.openxmlformats.org/presentationml/2006/ole">
            <mc:AlternateContent xmlns:mc="http://schemas.openxmlformats.org/markup-compatibility/2006">
              <mc:Choice xmlns:v="urn:schemas-microsoft-com:vml" Requires="v">
                <p:oleObj spid="_x0000_s153359" name="公式" r:id="rId22" imgW="95213" imgH="142795" progId="Equation.3">
                  <p:embed/>
                </p:oleObj>
              </mc:Choice>
              <mc:Fallback>
                <p:oleObj name="公式" r:id="rId22" imgW="95213" imgH="142795" progId="Equation.3">
                  <p:embed/>
                  <p:pic>
                    <p:nvPicPr>
                      <p:cNvPr id="0" name="Object 3"/>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561013" y="4979988"/>
                        <a:ext cx="3587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58" name="Object 4"/>
          <p:cNvGraphicFramePr>
            <a:graphicFrameLocks noChangeAspect="1"/>
          </p:cNvGraphicFramePr>
          <p:nvPr/>
        </p:nvGraphicFramePr>
        <p:xfrm>
          <a:off x="6075363" y="5018088"/>
          <a:ext cx="368300" cy="457200"/>
        </p:xfrm>
        <a:graphic>
          <a:graphicData uri="http://schemas.openxmlformats.org/presentationml/2006/ole">
            <mc:AlternateContent xmlns:mc="http://schemas.openxmlformats.org/markup-compatibility/2006">
              <mc:Choice xmlns:v="urn:schemas-microsoft-com:vml" Requires="v">
                <p:oleObj spid="_x0000_s153360" name="公式" r:id="rId24" imgW="104913" imgH="142795" progId="Equation.3">
                  <p:embed/>
                </p:oleObj>
              </mc:Choice>
              <mc:Fallback>
                <p:oleObj name="公式" r:id="rId24" imgW="104913" imgH="142795" progId="Equation.3">
                  <p:embed/>
                  <p:pic>
                    <p:nvPicPr>
                      <p:cNvPr id="0" name="Object 4"/>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075363" y="5018088"/>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59" name="Object 7"/>
          <p:cNvGraphicFramePr>
            <a:graphicFrameLocks noChangeAspect="1"/>
          </p:cNvGraphicFramePr>
          <p:nvPr/>
        </p:nvGraphicFramePr>
        <p:xfrm>
          <a:off x="6446838" y="5365750"/>
          <a:ext cx="363537" cy="546100"/>
        </p:xfrm>
        <a:graphic>
          <a:graphicData uri="http://schemas.openxmlformats.org/presentationml/2006/ole">
            <mc:AlternateContent xmlns:mc="http://schemas.openxmlformats.org/markup-compatibility/2006">
              <mc:Choice xmlns:v="urn:schemas-microsoft-com:vml" Requires="v">
                <p:oleObj spid="_x0000_s153361" name="公式" r:id="rId26" imgW="66828" imgH="142795" progId="Equation.3">
                  <p:embed/>
                </p:oleObj>
              </mc:Choice>
              <mc:Fallback>
                <p:oleObj name="公式" r:id="rId26" imgW="66828" imgH="142795" progId="Equation.3">
                  <p:embed/>
                  <p:pic>
                    <p:nvPicPr>
                      <p:cNvPr id="0" name="Object 7"/>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6446838" y="5365750"/>
                        <a:ext cx="36353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60" name="Object 8"/>
          <p:cNvGraphicFramePr>
            <a:graphicFrameLocks noChangeAspect="1"/>
          </p:cNvGraphicFramePr>
          <p:nvPr/>
        </p:nvGraphicFramePr>
        <p:xfrm>
          <a:off x="6986588" y="5397500"/>
          <a:ext cx="393700" cy="546100"/>
        </p:xfrm>
        <a:graphic>
          <a:graphicData uri="http://schemas.openxmlformats.org/presentationml/2006/ole">
            <mc:AlternateContent xmlns:mc="http://schemas.openxmlformats.org/markup-compatibility/2006">
              <mc:Choice xmlns:v="urn:schemas-microsoft-com:vml" Requires="v">
                <p:oleObj spid="_x0000_s153362" name="公式" r:id="rId28" imgW="76170" imgH="142795" progId="Equation.3">
                  <p:embed/>
                </p:oleObj>
              </mc:Choice>
              <mc:Fallback>
                <p:oleObj name="公式" r:id="rId28" imgW="76170" imgH="142795" progId="Equation.3">
                  <p:embed/>
                  <p:pic>
                    <p:nvPicPr>
                      <p:cNvPr id="0" name="Object 8"/>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986588" y="5397500"/>
                        <a:ext cx="3937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a:xfrm>
            <a:off x="1042988" y="404813"/>
            <a:ext cx="6192837" cy="576262"/>
          </a:xfrm>
        </p:spPr>
        <p:txBody>
          <a:bodyPr/>
          <a:lstStyle/>
          <a:p>
            <a:r>
              <a:rPr lang="zh-CN" altLang="en-US" smtClean="0"/>
              <a:t>残差分析</a:t>
            </a:r>
            <a:r>
              <a:rPr lang="en-US" altLang="zh-CN" smtClean="0"/>
              <a:t>(</a:t>
            </a:r>
            <a:r>
              <a:rPr lang="zh-CN" altLang="en-US" smtClean="0"/>
              <a:t>回归诊断</a:t>
            </a:r>
            <a:r>
              <a:rPr lang="en-US" altLang="zh-CN" smtClean="0"/>
              <a:t>)</a:t>
            </a:r>
          </a:p>
        </p:txBody>
      </p:sp>
      <p:sp>
        <p:nvSpPr>
          <p:cNvPr id="101379" name="内容占位符 2"/>
          <p:cNvSpPr>
            <a:spLocks noGrp="1"/>
          </p:cNvSpPr>
          <p:nvPr>
            <p:ph idx="1"/>
          </p:nvPr>
        </p:nvSpPr>
        <p:spPr>
          <a:xfrm>
            <a:off x="250825" y="1274763"/>
            <a:ext cx="8497888" cy="4675187"/>
          </a:xfrm>
        </p:spPr>
        <p:txBody>
          <a:bodyPr/>
          <a:lstStyle/>
          <a:p>
            <a:r>
              <a:rPr lang="zh-CN" altLang="en-US" smtClean="0"/>
              <a:t>几种常见的残差图 </a:t>
            </a:r>
          </a:p>
        </p:txBody>
      </p:sp>
      <p:grpSp>
        <p:nvGrpSpPr>
          <p:cNvPr id="4" name="Group 4"/>
          <p:cNvGrpSpPr>
            <a:grpSpLocks noChangeAspect="1"/>
          </p:cNvGrpSpPr>
          <p:nvPr/>
        </p:nvGrpSpPr>
        <p:grpSpPr bwMode="auto">
          <a:xfrm>
            <a:off x="611188" y="1927225"/>
            <a:ext cx="3225800" cy="2314575"/>
            <a:chOff x="2206" y="7140"/>
            <a:chExt cx="2878" cy="1363"/>
          </a:xfrm>
        </p:grpSpPr>
        <p:sp>
          <p:nvSpPr>
            <p:cNvPr id="101497" name="AutoShape 5"/>
            <p:cNvSpPr>
              <a:spLocks noChangeAspect="1" noChangeArrowheads="1"/>
            </p:cNvSpPr>
            <p:nvPr/>
          </p:nvSpPr>
          <p:spPr bwMode="auto">
            <a:xfrm>
              <a:off x="2206" y="7140"/>
              <a:ext cx="2878" cy="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98" name="Rectangle 6"/>
            <p:cNvSpPr>
              <a:spLocks noChangeArrowheads="1"/>
            </p:cNvSpPr>
            <p:nvPr/>
          </p:nvSpPr>
          <p:spPr bwMode="auto">
            <a:xfrm>
              <a:off x="2638" y="8007"/>
              <a:ext cx="2016" cy="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smtClean="0">
                  <a:latin typeface="Times New Roman" panose="02020603050405020304" pitchFamily="18" charset="0"/>
                </a:rPr>
                <a:t>1</a:t>
              </a:r>
              <a:r>
                <a:rPr lang="zh-CN" altLang="en-US" sz="2000" smtClean="0">
                  <a:latin typeface="Times New Roman" panose="02020603050405020304" pitchFamily="18" charset="0"/>
                </a:rPr>
                <a:t>．正常</a:t>
              </a:r>
              <a:r>
                <a:rPr lang="zh-CN" altLang="en-US" sz="2000" dirty="0">
                  <a:latin typeface="Times New Roman" panose="02020603050405020304" pitchFamily="18" charset="0"/>
                </a:rPr>
                <a:t>的残差图</a:t>
              </a:r>
              <a:endParaRPr lang="zh-CN" altLang="en-US" sz="2000" dirty="0"/>
            </a:p>
          </p:txBody>
        </p:sp>
        <p:sp>
          <p:nvSpPr>
            <p:cNvPr id="101499" name="Line 7"/>
            <p:cNvSpPr>
              <a:spLocks noChangeShapeType="1"/>
            </p:cNvSpPr>
            <p:nvPr/>
          </p:nvSpPr>
          <p:spPr bwMode="auto">
            <a:xfrm flipV="1">
              <a:off x="2636" y="7512"/>
              <a:ext cx="216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500" name="Oval 8"/>
            <p:cNvSpPr>
              <a:spLocks noChangeArrowheads="1"/>
            </p:cNvSpPr>
            <p:nvPr/>
          </p:nvSpPr>
          <p:spPr bwMode="auto">
            <a:xfrm>
              <a:off x="2780" y="7388"/>
              <a:ext cx="36" cy="36"/>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501" name="Oval 9"/>
            <p:cNvSpPr>
              <a:spLocks noChangeArrowheads="1"/>
            </p:cNvSpPr>
            <p:nvPr/>
          </p:nvSpPr>
          <p:spPr bwMode="auto">
            <a:xfrm>
              <a:off x="2972" y="7578"/>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502" name="Oval 10"/>
            <p:cNvSpPr>
              <a:spLocks noChangeArrowheads="1"/>
            </p:cNvSpPr>
            <p:nvPr/>
          </p:nvSpPr>
          <p:spPr bwMode="auto">
            <a:xfrm>
              <a:off x="3164" y="7769"/>
              <a:ext cx="36" cy="36"/>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503" name="Oval 11"/>
            <p:cNvSpPr>
              <a:spLocks noChangeArrowheads="1"/>
            </p:cNvSpPr>
            <p:nvPr/>
          </p:nvSpPr>
          <p:spPr bwMode="auto">
            <a:xfrm>
              <a:off x="2780" y="7635"/>
              <a:ext cx="36" cy="38"/>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504" name="Oval 12"/>
            <p:cNvSpPr>
              <a:spLocks noChangeArrowheads="1"/>
            </p:cNvSpPr>
            <p:nvPr/>
          </p:nvSpPr>
          <p:spPr bwMode="auto">
            <a:xfrm>
              <a:off x="3068" y="7264"/>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505" name="Oval 13"/>
            <p:cNvSpPr>
              <a:spLocks noChangeArrowheads="1"/>
            </p:cNvSpPr>
            <p:nvPr/>
          </p:nvSpPr>
          <p:spPr bwMode="auto">
            <a:xfrm>
              <a:off x="3212" y="7388"/>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506" name="Oval 14"/>
            <p:cNvSpPr>
              <a:spLocks noChangeArrowheads="1"/>
            </p:cNvSpPr>
            <p:nvPr/>
          </p:nvSpPr>
          <p:spPr bwMode="auto">
            <a:xfrm>
              <a:off x="3356" y="7635"/>
              <a:ext cx="36" cy="38"/>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507" name="Oval 15"/>
            <p:cNvSpPr>
              <a:spLocks noChangeArrowheads="1"/>
            </p:cNvSpPr>
            <p:nvPr/>
          </p:nvSpPr>
          <p:spPr bwMode="auto">
            <a:xfrm>
              <a:off x="3356" y="7264"/>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508" name="Oval 16"/>
            <p:cNvSpPr>
              <a:spLocks noChangeArrowheads="1"/>
            </p:cNvSpPr>
            <p:nvPr/>
          </p:nvSpPr>
          <p:spPr bwMode="auto">
            <a:xfrm>
              <a:off x="3500" y="7759"/>
              <a:ext cx="36" cy="38"/>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509" name="Oval 17"/>
            <p:cNvSpPr>
              <a:spLocks noChangeArrowheads="1"/>
            </p:cNvSpPr>
            <p:nvPr/>
          </p:nvSpPr>
          <p:spPr bwMode="auto">
            <a:xfrm>
              <a:off x="3500" y="7388"/>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510" name="Oval 18"/>
            <p:cNvSpPr>
              <a:spLocks noChangeArrowheads="1"/>
            </p:cNvSpPr>
            <p:nvPr/>
          </p:nvSpPr>
          <p:spPr bwMode="auto">
            <a:xfrm>
              <a:off x="3644" y="7635"/>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511" name="Oval 19"/>
            <p:cNvSpPr>
              <a:spLocks noChangeArrowheads="1"/>
            </p:cNvSpPr>
            <p:nvPr/>
          </p:nvSpPr>
          <p:spPr bwMode="auto">
            <a:xfrm>
              <a:off x="3644" y="7264"/>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512" name="Oval 20"/>
            <p:cNvSpPr>
              <a:spLocks noChangeArrowheads="1"/>
            </p:cNvSpPr>
            <p:nvPr/>
          </p:nvSpPr>
          <p:spPr bwMode="auto">
            <a:xfrm>
              <a:off x="3788" y="7759"/>
              <a:ext cx="36" cy="40"/>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513" name="Oval 21"/>
            <p:cNvSpPr>
              <a:spLocks noChangeArrowheads="1"/>
            </p:cNvSpPr>
            <p:nvPr/>
          </p:nvSpPr>
          <p:spPr bwMode="auto">
            <a:xfrm>
              <a:off x="3788" y="7388"/>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514" name="Oval 22"/>
            <p:cNvSpPr>
              <a:spLocks noChangeArrowheads="1"/>
            </p:cNvSpPr>
            <p:nvPr/>
          </p:nvSpPr>
          <p:spPr bwMode="auto">
            <a:xfrm>
              <a:off x="4076" y="7264"/>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515" name="Oval 23"/>
            <p:cNvSpPr>
              <a:spLocks noChangeArrowheads="1"/>
            </p:cNvSpPr>
            <p:nvPr/>
          </p:nvSpPr>
          <p:spPr bwMode="auto">
            <a:xfrm>
              <a:off x="3932" y="7635"/>
              <a:ext cx="36" cy="38"/>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516" name="Oval 24"/>
            <p:cNvSpPr>
              <a:spLocks noChangeArrowheads="1"/>
            </p:cNvSpPr>
            <p:nvPr/>
          </p:nvSpPr>
          <p:spPr bwMode="auto">
            <a:xfrm>
              <a:off x="4220" y="7512"/>
              <a:ext cx="36" cy="38"/>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517" name="Oval 25"/>
            <p:cNvSpPr>
              <a:spLocks noChangeArrowheads="1"/>
            </p:cNvSpPr>
            <p:nvPr/>
          </p:nvSpPr>
          <p:spPr bwMode="auto">
            <a:xfrm>
              <a:off x="4076" y="7388"/>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518" name="Oval 26"/>
            <p:cNvSpPr>
              <a:spLocks noChangeArrowheads="1"/>
            </p:cNvSpPr>
            <p:nvPr/>
          </p:nvSpPr>
          <p:spPr bwMode="auto">
            <a:xfrm>
              <a:off x="4364" y="7140"/>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519" name="Oval 27"/>
            <p:cNvSpPr>
              <a:spLocks noChangeArrowheads="1"/>
            </p:cNvSpPr>
            <p:nvPr/>
          </p:nvSpPr>
          <p:spPr bwMode="auto">
            <a:xfrm>
              <a:off x="4076" y="7759"/>
              <a:ext cx="36" cy="38"/>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520" name="Oval 28"/>
            <p:cNvSpPr>
              <a:spLocks noChangeArrowheads="1"/>
            </p:cNvSpPr>
            <p:nvPr/>
          </p:nvSpPr>
          <p:spPr bwMode="auto">
            <a:xfrm>
              <a:off x="4364" y="7635"/>
              <a:ext cx="36" cy="38"/>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29" name="Group 29"/>
          <p:cNvGrpSpPr>
            <a:grpSpLocks noChangeAspect="1"/>
          </p:cNvGrpSpPr>
          <p:nvPr/>
        </p:nvGrpSpPr>
        <p:grpSpPr bwMode="auto">
          <a:xfrm>
            <a:off x="4356100" y="1927225"/>
            <a:ext cx="4032250" cy="2303463"/>
            <a:chOff x="2204" y="6444"/>
            <a:chExt cx="2736" cy="1414"/>
          </a:xfrm>
        </p:grpSpPr>
        <p:sp>
          <p:nvSpPr>
            <p:cNvPr id="101468" name="AutoShape 30"/>
            <p:cNvSpPr>
              <a:spLocks noChangeAspect="1" noChangeArrowheads="1"/>
            </p:cNvSpPr>
            <p:nvPr/>
          </p:nvSpPr>
          <p:spPr bwMode="auto">
            <a:xfrm>
              <a:off x="2204" y="6444"/>
              <a:ext cx="2736" cy="1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69" name="Rectangle 31"/>
            <p:cNvSpPr>
              <a:spLocks noChangeArrowheads="1"/>
            </p:cNvSpPr>
            <p:nvPr/>
          </p:nvSpPr>
          <p:spPr bwMode="auto">
            <a:xfrm>
              <a:off x="2636" y="7363"/>
              <a:ext cx="2016"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smtClean="0">
                  <a:latin typeface="Times New Roman" panose="02020603050405020304" pitchFamily="18" charset="0"/>
                </a:rPr>
                <a:t>2</a:t>
              </a:r>
              <a:r>
                <a:rPr lang="zh-CN" altLang="en-US" sz="2000" smtClean="0">
                  <a:latin typeface="Times New Roman" panose="02020603050405020304" pitchFamily="18" charset="0"/>
                </a:rPr>
                <a:t>．直线回归</a:t>
              </a:r>
              <a:r>
                <a:rPr lang="zh-CN" altLang="en-US" sz="2000" dirty="0">
                  <a:latin typeface="Times New Roman" panose="02020603050405020304" pitchFamily="18" charset="0"/>
                </a:rPr>
                <a:t>模型不合适</a:t>
              </a:r>
              <a:endParaRPr lang="zh-CN" altLang="en-US" sz="2000" dirty="0"/>
            </a:p>
          </p:txBody>
        </p:sp>
        <p:sp>
          <p:nvSpPr>
            <p:cNvPr id="101470" name="Line 32"/>
            <p:cNvSpPr>
              <a:spLocks noChangeShapeType="1"/>
            </p:cNvSpPr>
            <p:nvPr/>
          </p:nvSpPr>
          <p:spPr bwMode="auto">
            <a:xfrm>
              <a:off x="2492" y="6991"/>
              <a:ext cx="216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71" name="Oval 33"/>
            <p:cNvSpPr>
              <a:spLocks noChangeArrowheads="1"/>
            </p:cNvSpPr>
            <p:nvPr/>
          </p:nvSpPr>
          <p:spPr bwMode="auto">
            <a:xfrm>
              <a:off x="2780" y="6620"/>
              <a:ext cx="36" cy="36"/>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72" name="Oval 34"/>
            <p:cNvSpPr>
              <a:spLocks noChangeArrowheads="1"/>
            </p:cNvSpPr>
            <p:nvPr/>
          </p:nvSpPr>
          <p:spPr bwMode="auto">
            <a:xfrm>
              <a:off x="2780" y="6743"/>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73" name="Oval 35"/>
            <p:cNvSpPr>
              <a:spLocks noChangeArrowheads="1"/>
            </p:cNvSpPr>
            <p:nvPr/>
          </p:nvSpPr>
          <p:spPr bwMode="auto">
            <a:xfrm>
              <a:off x="2924" y="6867"/>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74" name="Oval 36"/>
            <p:cNvSpPr>
              <a:spLocks noChangeArrowheads="1"/>
            </p:cNvSpPr>
            <p:nvPr/>
          </p:nvSpPr>
          <p:spPr bwMode="auto">
            <a:xfrm>
              <a:off x="2924" y="6743"/>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75" name="Oval 37"/>
            <p:cNvSpPr>
              <a:spLocks noChangeArrowheads="1"/>
            </p:cNvSpPr>
            <p:nvPr/>
          </p:nvSpPr>
          <p:spPr bwMode="auto">
            <a:xfrm>
              <a:off x="3068" y="6867"/>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76" name="Oval 38"/>
            <p:cNvSpPr>
              <a:spLocks noChangeArrowheads="1"/>
            </p:cNvSpPr>
            <p:nvPr/>
          </p:nvSpPr>
          <p:spPr bwMode="auto">
            <a:xfrm>
              <a:off x="3068" y="6991"/>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77" name="Oval 39"/>
            <p:cNvSpPr>
              <a:spLocks noChangeArrowheads="1"/>
            </p:cNvSpPr>
            <p:nvPr/>
          </p:nvSpPr>
          <p:spPr bwMode="auto">
            <a:xfrm>
              <a:off x="3068" y="7115"/>
              <a:ext cx="36" cy="36"/>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78" name="Oval 40"/>
            <p:cNvSpPr>
              <a:spLocks noChangeArrowheads="1"/>
            </p:cNvSpPr>
            <p:nvPr/>
          </p:nvSpPr>
          <p:spPr bwMode="auto">
            <a:xfrm>
              <a:off x="3212" y="7115"/>
              <a:ext cx="36" cy="36"/>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79" name="Oval 41"/>
            <p:cNvSpPr>
              <a:spLocks noChangeArrowheads="1"/>
            </p:cNvSpPr>
            <p:nvPr/>
          </p:nvSpPr>
          <p:spPr bwMode="auto">
            <a:xfrm>
              <a:off x="3212" y="7239"/>
              <a:ext cx="36" cy="36"/>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80" name="Oval 42"/>
            <p:cNvSpPr>
              <a:spLocks noChangeArrowheads="1"/>
            </p:cNvSpPr>
            <p:nvPr/>
          </p:nvSpPr>
          <p:spPr bwMode="auto">
            <a:xfrm>
              <a:off x="3500" y="7115"/>
              <a:ext cx="36" cy="36"/>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81" name="Oval 43"/>
            <p:cNvSpPr>
              <a:spLocks noChangeArrowheads="1"/>
            </p:cNvSpPr>
            <p:nvPr/>
          </p:nvSpPr>
          <p:spPr bwMode="auto">
            <a:xfrm>
              <a:off x="3698" y="7035"/>
              <a:ext cx="36" cy="36"/>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82" name="Oval 44"/>
            <p:cNvSpPr>
              <a:spLocks noChangeArrowheads="1"/>
            </p:cNvSpPr>
            <p:nvPr/>
          </p:nvSpPr>
          <p:spPr bwMode="auto">
            <a:xfrm>
              <a:off x="3500" y="7239"/>
              <a:ext cx="36" cy="36"/>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83" name="Oval 45"/>
            <p:cNvSpPr>
              <a:spLocks noChangeArrowheads="1"/>
            </p:cNvSpPr>
            <p:nvPr/>
          </p:nvSpPr>
          <p:spPr bwMode="auto">
            <a:xfrm>
              <a:off x="3644" y="7239"/>
              <a:ext cx="36" cy="36"/>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84" name="Oval 46"/>
            <p:cNvSpPr>
              <a:spLocks noChangeArrowheads="1"/>
            </p:cNvSpPr>
            <p:nvPr/>
          </p:nvSpPr>
          <p:spPr bwMode="auto">
            <a:xfrm>
              <a:off x="3788" y="7115"/>
              <a:ext cx="36" cy="36"/>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85" name="Oval 47"/>
            <p:cNvSpPr>
              <a:spLocks noChangeArrowheads="1"/>
            </p:cNvSpPr>
            <p:nvPr/>
          </p:nvSpPr>
          <p:spPr bwMode="auto">
            <a:xfrm>
              <a:off x="3788" y="7115"/>
              <a:ext cx="36" cy="36"/>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86" name="Oval 48"/>
            <p:cNvSpPr>
              <a:spLocks noChangeArrowheads="1"/>
            </p:cNvSpPr>
            <p:nvPr/>
          </p:nvSpPr>
          <p:spPr bwMode="auto">
            <a:xfrm>
              <a:off x="3932" y="6991"/>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87" name="Oval 49"/>
            <p:cNvSpPr>
              <a:spLocks noChangeArrowheads="1"/>
            </p:cNvSpPr>
            <p:nvPr/>
          </p:nvSpPr>
          <p:spPr bwMode="auto">
            <a:xfrm>
              <a:off x="3788" y="6867"/>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88" name="Oval 50"/>
            <p:cNvSpPr>
              <a:spLocks noChangeArrowheads="1"/>
            </p:cNvSpPr>
            <p:nvPr/>
          </p:nvSpPr>
          <p:spPr bwMode="auto">
            <a:xfrm>
              <a:off x="4076" y="6867"/>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89" name="Oval 51"/>
            <p:cNvSpPr>
              <a:spLocks noChangeArrowheads="1"/>
            </p:cNvSpPr>
            <p:nvPr/>
          </p:nvSpPr>
          <p:spPr bwMode="auto">
            <a:xfrm>
              <a:off x="4220" y="6743"/>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90" name="Oval 52"/>
            <p:cNvSpPr>
              <a:spLocks noChangeArrowheads="1"/>
            </p:cNvSpPr>
            <p:nvPr/>
          </p:nvSpPr>
          <p:spPr bwMode="auto">
            <a:xfrm>
              <a:off x="3932" y="6743"/>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91" name="Oval 53"/>
            <p:cNvSpPr>
              <a:spLocks noChangeArrowheads="1"/>
            </p:cNvSpPr>
            <p:nvPr/>
          </p:nvSpPr>
          <p:spPr bwMode="auto">
            <a:xfrm>
              <a:off x="3932" y="6867"/>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92" name="Oval 54"/>
            <p:cNvSpPr>
              <a:spLocks noChangeArrowheads="1"/>
            </p:cNvSpPr>
            <p:nvPr/>
          </p:nvSpPr>
          <p:spPr bwMode="auto">
            <a:xfrm>
              <a:off x="2924" y="6991"/>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93" name="Oval 55"/>
            <p:cNvSpPr>
              <a:spLocks noChangeArrowheads="1"/>
            </p:cNvSpPr>
            <p:nvPr/>
          </p:nvSpPr>
          <p:spPr bwMode="auto">
            <a:xfrm>
              <a:off x="4364" y="6620"/>
              <a:ext cx="36" cy="36"/>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94" name="Oval 56"/>
            <p:cNvSpPr>
              <a:spLocks noChangeArrowheads="1"/>
            </p:cNvSpPr>
            <p:nvPr/>
          </p:nvSpPr>
          <p:spPr bwMode="auto">
            <a:xfrm>
              <a:off x="4220" y="6620"/>
              <a:ext cx="36" cy="36"/>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95" name="Oval 57"/>
            <p:cNvSpPr>
              <a:spLocks noChangeArrowheads="1"/>
            </p:cNvSpPr>
            <p:nvPr/>
          </p:nvSpPr>
          <p:spPr bwMode="auto">
            <a:xfrm>
              <a:off x="4076" y="6743"/>
              <a:ext cx="36" cy="37"/>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96" name="Oval 58"/>
            <p:cNvSpPr>
              <a:spLocks noChangeArrowheads="1"/>
            </p:cNvSpPr>
            <p:nvPr/>
          </p:nvSpPr>
          <p:spPr bwMode="auto">
            <a:xfrm>
              <a:off x="4364" y="6496"/>
              <a:ext cx="36" cy="36"/>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59" name="Group 59"/>
          <p:cNvGrpSpPr>
            <a:grpSpLocks noChangeAspect="1"/>
          </p:cNvGrpSpPr>
          <p:nvPr/>
        </p:nvGrpSpPr>
        <p:grpSpPr bwMode="auto">
          <a:xfrm>
            <a:off x="539750" y="4232275"/>
            <a:ext cx="3600450" cy="2376488"/>
            <a:chOff x="2492" y="9273"/>
            <a:chExt cx="2688" cy="1734"/>
          </a:xfrm>
        </p:grpSpPr>
        <p:sp>
          <p:nvSpPr>
            <p:cNvPr id="101429" name="AutoShape 60"/>
            <p:cNvSpPr>
              <a:spLocks noChangeAspect="1" noChangeArrowheads="1"/>
            </p:cNvSpPr>
            <p:nvPr/>
          </p:nvSpPr>
          <p:spPr bwMode="auto">
            <a:xfrm>
              <a:off x="2492" y="9273"/>
              <a:ext cx="2688" cy="1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30" name="Rectangle 61"/>
            <p:cNvSpPr>
              <a:spLocks noChangeArrowheads="1"/>
            </p:cNvSpPr>
            <p:nvPr/>
          </p:nvSpPr>
          <p:spPr bwMode="auto">
            <a:xfrm>
              <a:off x="3068" y="10637"/>
              <a:ext cx="1728"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smtClean="0">
                  <a:latin typeface="Times New Roman" panose="02020603050405020304" pitchFamily="18" charset="0"/>
                </a:rPr>
                <a:t>3.</a:t>
              </a:r>
              <a:r>
                <a:rPr lang="zh-CN" altLang="en-US" sz="2000" smtClean="0">
                  <a:latin typeface="Times New Roman" panose="02020603050405020304" pitchFamily="18" charset="0"/>
                </a:rPr>
                <a:t>方差齐性</a:t>
              </a:r>
              <a:r>
                <a:rPr lang="zh-CN" altLang="en-US" sz="2000" dirty="0">
                  <a:latin typeface="Times New Roman" panose="02020603050405020304" pitchFamily="18" charset="0"/>
                </a:rPr>
                <a:t>不成立</a:t>
              </a:r>
              <a:endParaRPr lang="zh-CN" altLang="en-US" sz="2000" dirty="0"/>
            </a:p>
          </p:txBody>
        </p:sp>
        <p:sp>
          <p:nvSpPr>
            <p:cNvPr id="101431" name="Line 62"/>
            <p:cNvSpPr>
              <a:spLocks noChangeShapeType="1"/>
            </p:cNvSpPr>
            <p:nvPr/>
          </p:nvSpPr>
          <p:spPr bwMode="auto">
            <a:xfrm>
              <a:off x="2636" y="10017"/>
              <a:ext cx="2448"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432" name="Oval 63"/>
            <p:cNvSpPr>
              <a:spLocks noChangeArrowheads="1"/>
            </p:cNvSpPr>
            <p:nvPr/>
          </p:nvSpPr>
          <p:spPr bwMode="auto">
            <a:xfrm>
              <a:off x="2780" y="10017"/>
              <a:ext cx="36" cy="36"/>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33" name="Oval 64"/>
            <p:cNvSpPr>
              <a:spLocks noChangeArrowheads="1"/>
            </p:cNvSpPr>
            <p:nvPr/>
          </p:nvSpPr>
          <p:spPr bwMode="auto">
            <a:xfrm>
              <a:off x="2924" y="10140"/>
              <a:ext cx="36" cy="36"/>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34" name="Oval 65"/>
            <p:cNvSpPr>
              <a:spLocks noChangeArrowheads="1"/>
            </p:cNvSpPr>
            <p:nvPr/>
          </p:nvSpPr>
          <p:spPr bwMode="auto">
            <a:xfrm>
              <a:off x="2924" y="9893"/>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35" name="Oval 66"/>
            <p:cNvSpPr>
              <a:spLocks noChangeArrowheads="1"/>
            </p:cNvSpPr>
            <p:nvPr/>
          </p:nvSpPr>
          <p:spPr bwMode="auto">
            <a:xfrm>
              <a:off x="2924" y="10017"/>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36" name="Oval 67"/>
            <p:cNvSpPr>
              <a:spLocks noChangeArrowheads="1"/>
            </p:cNvSpPr>
            <p:nvPr/>
          </p:nvSpPr>
          <p:spPr bwMode="auto">
            <a:xfrm>
              <a:off x="3068" y="10017"/>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37" name="Oval 68"/>
            <p:cNvSpPr>
              <a:spLocks noChangeArrowheads="1"/>
            </p:cNvSpPr>
            <p:nvPr/>
          </p:nvSpPr>
          <p:spPr bwMode="auto">
            <a:xfrm>
              <a:off x="3068" y="10140"/>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38" name="Oval 69"/>
            <p:cNvSpPr>
              <a:spLocks noChangeArrowheads="1"/>
            </p:cNvSpPr>
            <p:nvPr/>
          </p:nvSpPr>
          <p:spPr bwMode="auto">
            <a:xfrm>
              <a:off x="3212" y="9893"/>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39" name="Oval 70"/>
            <p:cNvSpPr>
              <a:spLocks noChangeArrowheads="1"/>
            </p:cNvSpPr>
            <p:nvPr/>
          </p:nvSpPr>
          <p:spPr bwMode="auto">
            <a:xfrm>
              <a:off x="3212" y="10017"/>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40" name="Oval 71"/>
            <p:cNvSpPr>
              <a:spLocks noChangeArrowheads="1"/>
            </p:cNvSpPr>
            <p:nvPr/>
          </p:nvSpPr>
          <p:spPr bwMode="auto">
            <a:xfrm>
              <a:off x="3356" y="10140"/>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41" name="Oval 72"/>
            <p:cNvSpPr>
              <a:spLocks noChangeArrowheads="1"/>
            </p:cNvSpPr>
            <p:nvPr/>
          </p:nvSpPr>
          <p:spPr bwMode="auto">
            <a:xfrm>
              <a:off x="3644" y="10264"/>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42" name="Oval 73"/>
            <p:cNvSpPr>
              <a:spLocks noChangeArrowheads="1"/>
            </p:cNvSpPr>
            <p:nvPr/>
          </p:nvSpPr>
          <p:spPr bwMode="auto">
            <a:xfrm>
              <a:off x="3788" y="10388"/>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43" name="Oval 74"/>
            <p:cNvSpPr>
              <a:spLocks noChangeArrowheads="1"/>
            </p:cNvSpPr>
            <p:nvPr/>
          </p:nvSpPr>
          <p:spPr bwMode="auto">
            <a:xfrm>
              <a:off x="4076" y="10140"/>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44" name="Oval 75"/>
            <p:cNvSpPr>
              <a:spLocks noChangeArrowheads="1"/>
            </p:cNvSpPr>
            <p:nvPr/>
          </p:nvSpPr>
          <p:spPr bwMode="auto">
            <a:xfrm>
              <a:off x="3932" y="10264"/>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45" name="Oval 76"/>
            <p:cNvSpPr>
              <a:spLocks noChangeArrowheads="1"/>
            </p:cNvSpPr>
            <p:nvPr/>
          </p:nvSpPr>
          <p:spPr bwMode="auto">
            <a:xfrm>
              <a:off x="4076" y="10512"/>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46" name="Oval 77"/>
            <p:cNvSpPr>
              <a:spLocks noChangeArrowheads="1"/>
            </p:cNvSpPr>
            <p:nvPr/>
          </p:nvSpPr>
          <p:spPr bwMode="auto">
            <a:xfrm>
              <a:off x="3644" y="10017"/>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47" name="Oval 78"/>
            <p:cNvSpPr>
              <a:spLocks noChangeArrowheads="1"/>
            </p:cNvSpPr>
            <p:nvPr/>
          </p:nvSpPr>
          <p:spPr bwMode="auto">
            <a:xfrm>
              <a:off x="3788" y="10140"/>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48" name="Oval 79"/>
            <p:cNvSpPr>
              <a:spLocks noChangeArrowheads="1"/>
            </p:cNvSpPr>
            <p:nvPr/>
          </p:nvSpPr>
          <p:spPr bwMode="auto">
            <a:xfrm>
              <a:off x="4220" y="10140"/>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49" name="Oval 80"/>
            <p:cNvSpPr>
              <a:spLocks noChangeArrowheads="1"/>
            </p:cNvSpPr>
            <p:nvPr/>
          </p:nvSpPr>
          <p:spPr bwMode="auto">
            <a:xfrm>
              <a:off x="4508" y="10017"/>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50" name="Oval 81"/>
            <p:cNvSpPr>
              <a:spLocks noChangeArrowheads="1"/>
            </p:cNvSpPr>
            <p:nvPr/>
          </p:nvSpPr>
          <p:spPr bwMode="auto">
            <a:xfrm>
              <a:off x="4220" y="10264"/>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51" name="Oval 82"/>
            <p:cNvSpPr>
              <a:spLocks noChangeArrowheads="1"/>
            </p:cNvSpPr>
            <p:nvPr/>
          </p:nvSpPr>
          <p:spPr bwMode="auto">
            <a:xfrm>
              <a:off x="4508" y="10264"/>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52" name="Oval 83"/>
            <p:cNvSpPr>
              <a:spLocks noChangeArrowheads="1"/>
            </p:cNvSpPr>
            <p:nvPr/>
          </p:nvSpPr>
          <p:spPr bwMode="auto">
            <a:xfrm>
              <a:off x="4508" y="10388"/>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53" name="Oval 84"/>
            <p:cNvSpPr>
              <a:spLocks noChangeArrowheads="1"/>
            </p:cNvSpPr>
            <p:nvPr/>
          </p:nvSpPr>
          <p:spPr bwMode="auto">
            <a:xfrm>
              <a:off x="4364" y="10388"/>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54" name="Oval 85"/>
            <p:cNvSpPr>
              <a:spLocks noChangeArrowheads="1"/>
            </p:cNvSpPr>
            <p:nvPr/>
          </p:nvSpPr>
          <p:spPr bwMode="auto">
            <a:xfrm>
              <a:off x="4652" y="10017"/>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55" name="Oval 86"/>
            <p:cNvSpPr>
              <a:spLocks noChangeArrowheads="1"/>
            </p:cNvSpPr>
            <p:nvPr/>
          </p:nvSpPr>
          <p:spPr bwMode="auto">
            <a:xfrm>
              <a:off x="4652" y="10140"/>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56" name="Oval 87"/>
            <p:cNvSpPr>
              <a:spLocks noChangeArrowheads="1"/>
            </p:cNvSpPr>
            <p:nvPr/>
          </p:nvSpPr>
          <p:spPr bwMode="auto">
            <a:xfrm>
              <a:off x="4220" y="9273"/>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57" name="Oval 88"/>
            <p:cNvSpPr>
              <a:spLocks noChangeArrowheads="1"/>
            </p:cNvSpPr>
            <p:nvPr/>
          </p:nvSpPr>
          <p:spPr bwMode="auto">
            <a:xfrm>
              <a:off x="3932" y="9521"/>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58" name="Oval 89"/>
            <p:cNvSpPr>
              <a:spLocks noChangeArrowheads="1"/>
            </p:cNvSpPr>
            <p:nvPr/>
          </p:nvSpPr>
          <p:spPr bwMode="auto">
            <a:xfrm>
              <a:off x="4652" y="9521"/>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59" name="Oval 90"/>
            <p:cNvSpPr>
              <a:spLocks noChangeArrowheads="1"/>
            </p:cNvSpPr>
            <p:nvPr/>
          </p:nvSpPr>
          <p:spPr bwMode="auto">
            <a:xfrm>
              <a:off x="4076" y="9769"/>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60" name="Oval 91"/>
            <p:cNvSpPr>
              <a:spLocks noChangeArrowheads="1"/>
            </p:cNvSpPr>
            <p:nvPr/>
          </p:nvSpPr>
          <p:spPr bwMode="auto">
            <a:xfrm>
              <a:off x="4364" y="9769"/>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61" name="Oval 92"/>
            <p:cNvSpPr>
              <a:spLocks noChangeArrowheads="1"/>
            </p:cNvSpPr>
            <p:nvPr/>
          </p:nvSpPr>
          <p:spPr bwMode="auto">
            <a:xfrm>
              <a:off x="3788" y="9769"/>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62" name="Oval 93"/>
            <p:cNvSpPr>
              <a:spLocks noChangeArrowheads="1"/>
            </p:cNvSpPr>
            <p:nvPr/>
          </p:nvSpPr>
          <p:spPr bwMode="auto">
            <a:xfrm>
              <a:off x="4796" y="9893"/>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63" name="Oval 94"/>
            <p:cNvSpPr>
              <a:spLocks noChangeArrowheads="1"/>
            </p:cNvSpPr>
            <p:nvPr/>
          </p:nvSpPr>
          <p:spPr bwMode="auto">
            <a:xfrm>
              <a:off x="4076" y="9893"/>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64" name="Oval 95"/>
            <p:cNvSpPr>
              <a:spLocks noChangeArrowheads="1"/>
            </p:cNvSpPr>
            <p:nvPr/>
          </p:nvSpPr>
          <p:spPr bwMode="auto">
            <a:xfrm>
              <a:off x="4364" y="9397"/>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65" name="Oval 96"/>
            <p:cNvSpPr>
              <a:spLocks noChangeArrowheads="1"/>
            </p:cNvSpPr>
            <p:nvPr/>
          </p:nvSpPr>
          <p:spPr bwMode="auto">
            <a:xfrm>
              <a:off x="4220" y="9521"/>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66" name="Oval 97"/>
            <p:cNvSpPr>
              <a:spLocks noChangeArrowheads="1"/>
            </p:cNvSpPr>
            <p:nvPr/>
          </p:nvSpPr>
          <p:spPr bwMode="auto">
            <a:xfrm>
              <a:off x="4508" y="9645"/>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67" name="Oval 98"/>
            <p:cNvSpPr>
              <a:spLocks noChangeArrowheads="1"/>
            </p:cNvSpPr>
            <p:nvPr/>
          </p:nvSpPr>
          <p:spPr bwMode="auto">
            <a:xfrm>
              <a:off x="4652" y="9769"/>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grpSp>
        <p:nvGrpSpPr>
          <p:cNvPr id="99" name="Group 99"/>
          <p:cNvGrpSpPr>
            <a:grpSpLocks noChangeAspect="1"/>
          </p:cNvGrpSpPr>
          <p:nvPr/>
        </p:nvGrpSpPr>
        <p:grpSpPr bwMode="auto">
          <a:xfrm>
            <a:off x="4716463" y="4016375"/>
            <a:ext cx="3887787" cy="2652713"/>
            <a:chOff x="3009" y="8216"/>
            <a:chExt cx="2736" cy="1697"/>
          </a:xfrm>
        </p:grpSpPr>
        <p:sp>
          <p:nvSpPr>
            <p:cNvPr id="101384" name="AutoShape 100"/>
            <p:cNvSpPr>
              <a:spLocks noChangeAspect="1" noChangeArrowheads="1"/>
            </p:cNvSpPr>
            <p:nvPr/>
          </p:nvSpPr>
          <p:spPr bwMode="auto">
            <a:xfrm>
              <a:off x="3009" y="8216"/>
              <a:ext cx="2736" cy="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385" name="Rectangle 101"/>
            <p:cNvSpPr>
              <a:spLocks noChangeArrowheads="1"/>
            </p:cNvSpPr>
            <p:nvPr/>
          </p:nvSpPr>
          <p:spPr bwMode="auto">
            <a:xfrm>
              <a:off x="3644" y="9578"/>
              <a:ext cx="1584" cy="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lang="en-US" altLang="zh-CN" sz="2000" smtClean="0">
                  <a:latin typeface="Times New Roman" panose="02020603050405020304" pitchFamily="18" charset="0"/>
                </a:rPr>
                <a:t>4.</a:t>
              </a:r>
              <a:r>
                <a:rPr lang="zh-CN" altLang="en-US" sz="2000" smtClean="0">
                  <a:latin typeface="Times New Roman" panose="02020603050405020304" pitchFamily="18" charset="0"/>
                </a:rPr>
                <a:t>误差</a:t>
              </a:r>
              <a:r>
                <a:rPr lang="zh-CN" altLang="en-US" sz="2000" dirty="0">
                  <a:latin typeface="Times New Roman" panose="02020603050405020304" pitchFamily="18" charset="0"/>
                </a:rPr>
                <a:t>项不独立</a:t>
              </a:r>
              <a:endParaRPr lang="zh-CN" altLang="en-US" sz="2000" dirty="0"/>
            </a:p>
          </p:txBody>
        </p:sp>
        <p:sp>
          <p:nvSpPr>
            <p:cNvPr id="101386" name="Line 102"/>
            <p:cNvSpPr>
              <a:spLocks noChangeShapeType="1"/>
            </p:cNvSpPr>
            <p:nvPr/>
          </p:nvSpPr>
          <p:spPr bwMode="auto">
            <a:xfrm>
              <a:off x="3009" y="8882"/>
              <a:ext cx="2736"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387" name="Oval 103"/>
            <p:cNvSpPr>
              <a:spLocks noChangeArrowheads="1"/>
            </p:cNvSpPr>
            <p:nvPr/>
          </p:nvSpPr>
          <p:spPr bwMode="auto">
            <a:xfrm>
              <a:off x="3068" y="9207"/>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388" name="Oval 104"/>
            <p:cNvSpPr>
              <a:spLocks noChangeArrowheads="1"/>
            </p:cNvSpPr>
            <p:nvPr/>
          </p:nvSpPr>
          <p:spPr bwMode="auto">
            <a:xfrm>
              <a:off x="3212" y="9083"/>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389" name="Oval 105"/>
            <p:cNvSpPr>
              <a:spLocks noChangeArrowheads="1"/>
            </p:cNvSpPr>
            <p:nvPr/>
          </p:nvSpPr>
          <p:spPr bwMode="auto">
            <a:xfrm>
              <a:off x="3356" y="9083"/>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390" name="Oval 106"/>
            <p:cNvSpPr>
              <a:spLocks noChangeArrowheads="1"/>
            </p:cNvSpPr>
            <p:nvPr/>
          </p:nvSpPr>
          <p:spPr bwMode="auto">
            <a:xfrm>
              <a:off x="3212" y="9207"/>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391" name="Oval 107"/>
            <p:cNvSpPr>
              <a:spLocks noChangeArrowheads="1"/>
            </p:cNvSpPr>
            <p:nvPr/>
          </p:nvSpPr>
          <p:spPr bwMode="auto">
            <a:xfrm>
              <a:off x="3356" y="8835"/>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392" name="Oval 108"/>
            <p:cNvSpPr>
              <a:spLocks noChangeArrowheads="1"/>
            </p:cNvSpPr>
            <p:nvPr/>
          </p:nvSpPr>
          <p:spPr bwMode="auto">
            <a:xfrm>
              <a:off x="3500" y="8835"/>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393" name="Oval 109"/>
            <p:cNvSpPr>
              <a:spLocks noChangeArrowheads="1"/>
            </p:cNvSpPr>
            <p:nvPr/>
          </p:nvSpPr>
          <p:spPr bwMode="auto">
            <a:xfrm>
              <a:off x="4076" y="9083"/>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394" name="Oval 110"/>
            <p:cNvSpPr>
              <a:spLocks noChangeArrowheads="1"/>
            </p:cNvSpPr>
            <p:nvPr/>
          </p:nvSpPr>
          <p:spPr bwMode="auto">
            <a:xfrm>
              <a:off x="3644" y="8711"/>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395" name="Oval 111"/>
            <p:cNvSpPr>
              <a:spLocks noChangeArrowheads="1"/>
            </p:cNvSpPr>
            <p:nvPr/>
          </p:nvSpPr>
          <p:spPr bwMode="auto">
            <a:xfrm>
              <a:off x="3788" y="8835"/>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396" name="Oval 112"/>
            <p:cNvSpPr>
              <a:spLocks noChangeArrowheads="1"/>
            </p:cNvSpPr>
            <p:nvPr/>
          </p:nvSpPr>
          <p:spPr bwMode="auto">
            <a:xfrm>
              <a:off x="3644" y="8959"/>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397" name="Oval 113"/>
            <p:cNvSpPr>
              <a:spLocks noChangeArrowheads="1"/>
            </p:cNvSpPr>
            <p:nvPr/>
          </p:nvSpPr>
          <p:spPr bwMode="auto">
            <a:xfrm>
              <a:off x="3788" y="9083"/>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398" name="Oval 114"/>
            <p:cNvSpPr>
              <a:spLocks noChangeArrowheads="1"/>
            </p:cNvSpPr>
            <p:nvPr/>
          </p:nvSpPr>
          <p:spPr bwMode="auto">
            <a:xfrm>
              <a:off x="3932" y="8959"/>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399" name="Oval 115"/>
            <p:cNvSpPr>
              <a:spLocks noChangeArrowheads="1"/>
            </p:cNvSpPr>
            <p:nvPr/>
          </p:nvSpPr>
          <p:spPr bwMode="auto">
            <a:xfrm>
              <a:off x="3932" y="9207"/>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00" name="Oval 116"/>
            <p:cNvSpPr>
              <a:spLocks noChangeArrowheads="1"/>
            </p:cNvSpPr>
            <p:nvPr/>
          </p:nvSpPr>
          <p:spPr bwMode="auto">
            <a:xfrm>
              <a:off x="3932" y="9083"/>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01" name="Oval 117"/>
            <p:cNvSpPr>
              <a:spLocks noChangeArrowheads="1"/>
            </p:cNvSpPr>
            <p:nvPr/>
          </p:nvSpPr>
          <p:spPr bwMode="auto">
            <a:xfrm>
              <a:off x="4076" y="9330"/>
              <a:ext cx="36" cy="34"/>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02" name="Oval 118"/>
            <p:cNvSpPr>
              <a:spLocks noChangeArrowheads="1"/>
            </p:cNvSpPr>
            <p:nvPr/>
          </p:nvSpPr>
          <p:spPr bwMode="auto">
            <a:xfrm>
              <a:off x="4220" y="9454"/>
              <a:ext cx="36" cy="34"/>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03" name="Oval 119"/>
            <p:cNvSpPr>
              <a:spLocks noChangeArrowheads="1"/>
            </p:cNvSpPr>
            <p:nvPr/>
          </p:nvSpPr>
          <p:spPr bwMode="auto">
            <a:xfrm>
              <a:off x="4508" y="9330"/>
              <a:ext cx="36" cy="34"/>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04" name="Oval 120"/>
            <p:cNvSpPr>
              <a:spLocks noChangeArrowheads="1"/>
            </p:cNvSpPr>
            <p:nvPr/>
          </p:nvSpPr>
          <p:spPr bwMode="auto">
            <a:xfrm>
              <a:off x="4364" y="9330"/>
              <a:ext cx="36" cy="34"/>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05" name="Oval 121"/>
            <p:cNvSpPr>
              <a:spLocks noChangeArrowheads="1"/>
            </p:cNvSpPr>
            <p:nvPr/>
          </p:nvSpPr>
          <p:spPr bwMode="auto">
            <a:xfrm>
              <a:off x="4508" y="9207"/>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06" name="Oval 122"/>
            <p:cNvSpPr>
              <a:spLocks noChangeArrowheads="1"/>
            </p:cNvSpPr>
            <p:nvPr/>
          </p:nvSpPr>
          <p:spPr bwMode="auto">
            <a:xfrm>
              <a:off x="4652" y="9207"/>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07" name="Oval 123"/>
            <p:cNvSpPr>
              <a:spLocks noChangeArrowheads="1"/>
            </p:cNvSpPr>
            <p:nvPr/>
          </p:nvSpPr>
          <p:spPr bwMode="auto">
            <a:xfrm>
              <a:off x="4508" y="9083"/>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08" name="Oval 124"/>
            <p:cNvSpPr>
              <a:spLocks noChangeArrowheads="1"/>
            </p:cNvSpPr>
            <p:nvPr/>
          </p:nvSpPr>
          <p:spPr bwMode="auto">
            <a:xfrm>
              <a:off x="4652" y="9083"/>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09" name="Oval 125"/>
            <p:cNvSpPr>
              <a:spLocks noChangeArrowheads="1"/>
            </p:cNvSpPr>
            <p:nvPr/>
          </p:nvSpPr>
          <p:spPr bwMode="auto">
            <a:xfrm>
              <a:off x="4796" y="9083"/>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10" name="Oval 126"/>
            <p:cNvSpPr>
              <a:spLocks noChangeArrowheads="1"/>
            </p:cNvSpPr>
            <p:nvPr/>
          </p:nvSpPr>
          <p:spPr bwMode="auto">
            <a:xfrm>
              <a:off x="4652" y="8959"/>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11" name="Oval 127"/>
            <p:cNvSpPr>
              <a:spLocks noChangeArrowheads="1"/>
            </p:cNvSpPr>
            <p:nvPr/>
          </p:nvSpPr>
          <p:spPr bwMode="auto">
            <a:xfrm>
              <a:off x="4796" y="8835"/>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12" name="Oval 128"/>
            <p:cNvSpPr>
              <a:spLocks noChangeArrowheads="1"/>
            </p:cNvSpPr>
            <p:nvPr/>
          </p:nvSpPr>
          <p:spPr bwMode="auto">
            <a:xfrm>
              <a:off x="4940" y="8835"/>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13" name="Oval 129"/>
            <p:cNvSpPr>
              <a:spLocks noChangeArrowheads="1"/>
            </p:cNvSpPr>
            <p:nvPr/>
          </p:nvSpPr>
          <p:spPr bwMode="auto">
            <a:xfrm>
              <a:off x="4796" y="8959"/>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14" name="Oval 130"/>
            <p:cNvSpPr>
              <a:spLocks noChangeArrowheads="1"/>
            </p:cNvSpPr>
            <p:nvPr/>
          </p:nvSpPr>
          <p:spPr bwMode="auto">
            <a:xfrm>
              <a:off x="5084" y="8711"/>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15" name="Oval 131"/>
            <p:cNvSpPr>
              <a:spLocks noChangeArrowheads="1"/>
            </p:cNvSpPr>
            <p:nvPr/>
          </p:nvSpPr>
          <p:spPr bwMode="auto">
            <a:xfrm>
              <a:off x="4940" y="8587"/>
              <a:ext cx="36" cy="34"/>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16" name="Oval 132"/>
            <p:cNvSpPr>
              <a:spLocks noChangeArrowheads="1"/>
            </p:cNvSpPr>
            <p:nvPr/>
          </p:nvSpPr>
          <p:spPr bwMode="auto">
            <a:xfrm>
              <a:off x="5084" y="8587"/>
              <a:ext cx="36" cy="34"/>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17" name="Oval 133"/>
            <p:cNvSpPr>
              <a:spLocks noChangeArrowheads="1"/>
            </p:cNvSpPr>
            <p:nvPr/>
          </p:nvSpPr>
          <p:spPr bwMode="auto">
            <a:xfrm>
              <a:off x="5372" y="8835"/>
              <a:ext cx="36" cy="35"/>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18" name="Oval 134"/>
            <p:cNvSpPr>
              <a:spLocks noChangeArrowheads="1"/>
            </p:cNvSpPr>
            <p:nvPr/>
          </p:nvSpPr>
          <p:spPr bwMode="auto">
            <a:xfrm>
              <a:off x="5228" y="8835"/>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19" name="Oval 135"/>
            <p:cNvSpPr>
              <a:spLocks noChangeArrowheads="1"/>
            </p:cNvSpPr>
            <p:nvPr/>
          </p:nvSpPr>
          <p:spPr bwMode="auto">
            <a:xfrm>
              <a:off x="5228" y="8711"/>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20" name="Oval 136"/>
            <p:cNvSpPr>
              <a:spLocks noChangeArrowheads="1"/>
            </p:cNvSpPr>
            <p:nvPr/>
          </p:nvSpPr>
          <p:spPr bwMode="auto">
            <a:xfrm>
              <a:off x="5228" y="9083"/>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21" name="Oval 137"/>
            <p:cNvSpPr>
              <a:spLocks noChangeArrowheads="1"/>
            </p:cNvSpPr>
            <p:nvPr/>
          </p:nvSpPr>
          <p:spPr bwMode="auto">
            <a:xfrm>
              <a:off x="5372" y="8959"/>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22" name="Oval 138"/>
            <p:cNvSpPr>
              <a:spLocks noChangeArrowheads="1"/>
            </p:cNvSpPr>
            <p:nvPr/>
          </p:nvSpPr>
          <p:spPr bwMode="auto">
            <a:xfrm>
              <a:off x="5228" y="8959"/>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23" name="Oval 139"/>
            <p:cNvSpPr>
              <a:spLocks noChangeArrowheads="1"/>
            </p:cNvSpPr>
            <p:nvPr/>
          </p:nvSpPr>
          <p:spPr bwMode="auto">
            <a:xfrm>
              <a:off x="5516" y="9083"/>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24" name="Oval 140"/>
            <p:cNvSpPr>
              <a:spLocks noChangeArrowheads="1"/>
            </p:cNvSpPr>
            <p:nvPr/>
          </p:nvSpPr>
          <p:spPr bwMode="auto">
            <a:xfrm>
              <a:off x="5372" y="9207"/>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25" name="Oval 141"/>
            <p:cNvSpPr>
              <a:spLocks noChangeArrowheads="1"/>
            </p:cNvSpPr>
            <p:nvPr/>
          </p:nvSpPr>
          <p:spPr bwMode="auto">
            <a:xfrm>
              <a:off x="5660" y="9330"/>
              <a:ext cx="36" cy="34"/>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26" name="Oval 142"/>
            <p:cNvSpPr>
              <a:spLocks noChangeArrowheads="1"/>
            </p:cNvSpPr>
            <p:nvPr/>
          </p:nvSpPr>
          <p:spPr bwMode="auto">
            <a:xfrm>
              <a:off x="5516" y="9207"/>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27" name="Oval 143"/>
            <p:cNvSpPr>
              <a:spLocks noChangeArrowheads="1"/>
            </p:cNvSpPr>
            <p:nvPr/>
          </p:nvSpPr>
          <p:spPr bwMode="auto">
            <a:xfrm>
              <a:off x="5660" y="9207"/>
              <a:ext cx="36" cy="33"/>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01428" name="Oval 144"/>
            <p:cNvSpPr>
              <a:spLocks noChangeArrowheads="1"/>
            </p:cNvSpPr>
            <p:nvPr/>
          </p:nvSpPr>
          <p:spPr bwMode="auto">
            <a:xfrm>
              <a:off x="5516" y="9330"/>
              <a:ext cx="36" cy="34"/>
            </a:xfrm>
            <a:prstGeom prst="ellipse">
              <a:avLst/>
            </a:prstGeom>
            <a:solidFill>
              <a:srgbClr val="000000"/>
            </a:solidFill>
            <a:ln w="9525">
              <a:solidFill>
                <a:srgbClr val="000000"/>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a:p>
          </p:txBody>
        </p:sp>
      </p:grpSp>
    </p:spTree>
    <p:extLst>
      <p:ext uri="{BB962C8B-B14F-4D97-AF65-F5344CB8AC3E}">
        <p14:creationId xmlns:p14="http://schemas.microsoft.com/office/powerpoint/2010/main" val="35250934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dissolve">
                                      <p:cBhvr>
                                        <p:cTn id="12" dur="500"/>
                                        <p:tgtEl>
                                          <p:spTgt spid="2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dissolve">
                                      <p:cBhvr>
                                        <p:cTn id="17" dur="500"/>
                                        <p:tgtEl>
                                          <p:spTgt spid="5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99"/>
                                        </p:tgtEl>
                                        <p:attrNameLst>
                                          <p:attrName>style.visibility</p:attrName>
                                        </p:attrNameLst>
                                      </p:cBhvr>
                                      <p:to>
                                        <p:strVal val="visible"/>
                                      </p:to>
                                    </p:set>
                                    <p:animEffect transition="in" filter="dissolve">
                                      <p:cBhvr>
                                        <p:cTn id="22"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a:xfrm>
            <a:off x="1042988" y="404813"/>
            <a:ext cx="6192837" cy="576262"/>
          </a:xfrm>
        </p:spPr>
        <p:txBody>
          <a:bodyPr/>
          <a:lstStyle/>
          <a:p>
            <a:r>
              <a:rPr lang="zh-CN" altLang="en-US" smtClean="0"/>
              <a:t>残差分析</a:t>
            </a:r>
            <a:r>
              <a:rPr lang="en-US" altLang="zh-CN" smtClean="0"/>
              <a:t>(</a:t>
            </a:r>
            <a:r>
              <a:rPr lang="zh-CN" altLang="en-US" smtClean="0"/>
              <a:t>回归诊断</a:t>
            </a:r>
            <a:r>
              <a:rPr lang="en-US" altLang="zh-CN" smtClean="0"/>
              <a:t>)</a:t>
            </a:r>
          </a:p>
        </p:txBody>
      </p:sp>
      <p:sp>
        <p:nvSpPr>
          <p:cNvPr id="103427" name="内容占位符 2"/>
          <p:cNvSpPr>
            <a:spLocks noGrp="1"/>
          </p:cNvSpPr>
          <p:nvPr>
            <p:ph idx="1"/>
          </p:nvPr>
        </p:nvSpPr>
        <p:spPr/>
        <p:txBody>
          <a:bodyPr/>
          <a:lstStyle/>
          <a:p>
            <a:r>
              <a:rPr lang="zh-CN" altLang="en-US" dirty="0" smtClean="0"/>
              <a:t>对于一元</a:t>
            </a:r>
            <a:r>
              <a:rPr lang="zh-CN" altLang="en-US" smtClean="0"/>
              <a:t>线性回归</a:t>
            </a:r>
            <a:r>
              <a:rPr lang="zh-CN" altLang="en-US" smtClean="0"/>
              <a:t>来说</a:t>
            </a:r>
            <a:r>
              <a:rPr lang="en-US" altLang="zh-CN" smtClean="0"/>
              <a:t>,</a:t>
            </a:r>
            <a:r>
              <a:rPr lang="zh-CN" altLang="en-US" smtClean="0"/>
              <a:t>关于 </a:t>
            </a:r>
            <a:r>
              <a:rPr lang="en-US" altLang="zh-CN" dirty="0" smtClean="0"/>
              <a:t>x </a:t>
            </a:r>
            <a:r>
              <a:rPr lang="zh-CN" altLang="en-US" dirty="0" smtClean="0"/>
              <a:t>的残差图和关于预测值的残差图提供了同样</a:t>
            </a:r>
            <a:r>
              <a:rPr lang="zh-CN" altLang="en-US" smtClean="0"/>
              <a:t>的</a:t>
            </a:r>
            <a:r>
              <a:rPr lang="zh-CN" altLang="en-US" smtClean="0"/>
              <a:t>信息</a:t>
            </a:r>
            <a:r>
              <a:rPr lang="en-US" altLang="zh-CN" smtClean="0"/>
              <a:t>.</a:t>
            </a:r>
            <a:endParaRPr lang="en-US" altLang="zh-CN" dirty="0" smtClean="0"/>
          </a:p>
          <a:p>
            <a:endParaRPr lang="en-US" altLang="zh-CN" dirty="0" smtClean="0"/>
          </a:p>
          <a:p>
            <a:r>
              <a:rPr lang="zh-CN" altLang="en-US" dirty="0" smtClean="0"/>
              <a:t>对于多元</a:t>
            </a:r>
            <a:r>
              <a:rPr lang="zh-CN" altLang="en-US" smtClean="0"/>
              <a:t>线性回归</a:t>
            </a:r>
            <a:r>
              <a:rPr lang="zh-CN" altLang="en-US" smtClean="0"/>
              <a:t>分析</a:t>
            </a:r>
            <a:r>
              <a:rPr lang="en-US" altLang="zh-CN" smtClean="0"/>
              <a:t>,</a:t>
            </a:r>
            <a:r>
              <a:rPr lang="zh-CN" altLang="en-US" smtClean="0"/>
              <a:t>由于</a:t>
            </a:r>
            <a:r>
              <a:rPr lang="zh-CN" altLang="en-US" dirty="0" smtClean="0"/>
              <a:t>有一个以上</a:t>
            </a:r>
            <a:r>
              <a:rPr lang="zh-CN" altLang="en-US" smtClean="0"/>
              <a:t>的</a:t>
            </a:r>
            <a:r>
              <a:rPr lang="zh-CN" altLang="en-US" smtClean="0"/>
              <a:t>自变量</a:t>
            </a:r>
            <a:r>
              <a:rPr lang="en-US" altLang="zh-CN" smtClean="0"/>
              <a:t>,</a:t>
            </a:r>
            <a:r>
              <a:rPr lang="zh-CN" altLang="en-US" smtClean="0"/>
              <a:t>所以</a:t>
            </a:r>
            <a:r>
              <a:rPr lang="zh-CN" altLang="en-US" dirty="0" smtClean="0"/>
              <a:t>一般采用关于预测值</a:t>
            </a:r>
            <a:r>
              <a:rPr lang="zh-CN" altLang="en-US" smtClean="0"/>
              <a:t>的</a:t>
            </a:r>
            <a:r>
              <a:rPr lang="zh-CN" altLang="en-US" smtClean="0"/>
              <a:t>残差图</a:t>
            </a:r>
            <a:r>
              <a:rPr lang="en-US" altLang="zh-CN" smtClean="0"/>
              <a:t>.</a:t>
            </a:r>
            <a:endParaRPr lang="en-US" altLang="zh-CN" dirty="0" smtClean="0"/>
          </a:p>
          <a:p>
            <a:endParaRPr lang="zh-CN" altLang="en-US" dirty="0" smtClean="0"/>
          </a:p>
        </p:txBody>
      </p:sp>
    </p:spTree>
    <p:extLst>
      <p:ext uri="{BB962C8B-B14F-4D97-AF65-F5344CB8AC3E}">
        <p14:creationId xmlns:p14="http://schemas.microsoft.com/office/powerpoint/2010/main" val="232134371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回归诊断和调整案例</a:t>
            </a:r>
            <a:endParaRPr lang="zh-CN" altLang="en-US" dirty="0"/>
          </a:p>
        </p:txBody>
      </p:sp>
      <p:sp>
        <p:nvSpPr>
          <p:cNvPr id="3" name="内容占位符 2"/>
          <p:cNvSpPr>
            <a:spLocks noGrp="1"/>
          </p:cNvSpPr>
          <p:nvPr>
            <p:ph idx="1"/>
          </p:nvPr>
        </p:nvSpPr>
        <p:spPr>
          <a:xfrm>
            <a:off x="179512" y="1268760"/>
            <a:ext cx="8712967" cy="4608165"/>
          </a:xfrm>
        </p:spPr>
        <p:txBody>
          <a:bodyPr/>
          <a:lstStyle/>
          <a:p>
            <a:r>
              <a:rPr lang="zh-CN" altLang="en-US" sz="2000" dirty="0"/>
              <a:t>某公司为了研究产品的</a:t>
            </a:r>
            <a:r>
              <a:rPr lang="zh-CN" altLang="en-US" sz="2000"/>
              <a:t>营销</a:t>
            </a:r>
            <a:r>
              <a:rPr lang="zh-CN" altLang="en-US" sz="2000" smtClean="0"/>
              <a:t>策略，对</a:t>
            </a:r>
            <a:r>
              <a:rPr lang="zh-CN" altLang="en-US" sz="2000" dirty="0"/>
              <a:t>产品销售情况进行</a:t>
            </a:r>
            <a:r>
              <a:rPr lang="zh-CN" altLang="en-US" sz="2000"/>
              <a:t>了</a:t>
            </a:r>
            <a:r>
              <a:rPr lang="zh-CN" altLang="en-US" sz="2000" smtClean="0"/>
              <a:t>调查，设</a:t>
            </a:r>
            <a:r>
              <a:rPr lang="en-US" altLang="zh-CN" sz="2000" dirty="0"/>
              <a:t>Y</a:t>
            </a:r>
            <a:r>
              <a:rPr lang="zh-CN" altLang="en-US" sz="2000" dirty="0"/>
              <a:t>为某地区该产品的家庭人均购买量（单位：</a:t>
            </a:r>
            <a:r>
              <a:rPr lang="zh-CN" altLang="en-US" sz="2000"/>
              <a:t>元</a:t>
            </a:r>
            <a:r>
              <a:rPr lang="zh-CN" altLang="en-US" sz="2000" smtClean="0"/>
              <a:t>），</a:t>
            </a:r>
            <a:r>
              <a:rPr lang="en-US" altLang="zh-CN" sz="2000" smtClean="0"/>
              <a:t>X</a:t>
            </a:r>
            <a:r>
              <a:rPr lang="zh-CN" altLang="en-US" sz="2000" dirty="0"/>
              <a:t>为家庭人均收入（单位：元）。下表给出了</a:t>
            </a:r>
            <a:r>
              <a:rPr lang="en-US" altLang="zh-CN" sz="2000" dirty="0"/>
              <a:t>53</a:t>
            </a:r>
            <a:r>
              <a:rPr lang="zh-CN" altLang="en-US" sz="2000" dirty="0"/>
              <a:t>个家庭的数据。尝试使用线性回归模型进行分析。</a:t>
            </a:r>
          </a:p>
          <a:p>
            <a:endParaRPr lang="zh-CN" altLang="en-US" sz="2000" dirty="0"/>
          </a:p>
        </p:txBody>
      </p:sp>
      <p:pic>
        <p:nvPicPr>
          <p:cNvPr id="4" name="图片 3"/>
          <p:cNvPicPr>
            <a:picLocks noChangeAspect="1"/>
          </p:cNvPicPr>
          <p:nvPr/>
        </p:nvPicPr>
        <p:blipFill>
          <a:blip r:embed="rId2"/>
          <a:stretch>
            <a:fillRect/>
          </a:stretch>
        </p:blipFill>
        <p:spPr>
          <a:xfrm>
            <a:off x="2051720" y="2348880"/>
            <a:ext cx="4267833" cy="4193332"/>
          </a:xfrm>
          <a:prstGeom prst="rect">
            <a:avLst/>
          </a:prstGeom>
        </p:spPr>
      </p:pic>
    </p:spTree>
    <p:extLst>
      <p:ext uri="{BB962C8B-B14F-4D97-AF65-F5344CB8AC3E}">
        <p14:creationId xmlns:p14="http://schemas.microsoft.com/office/powerpoint/2010/main" val="280360101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回归诊断和调整案例</a:t>
            </a:r>
            <a:endParaRPr lang="zh-CN" altLang="en-US" dirty="0"/>
          </a:p>
        </p:txBody>
      </p:sp>
      <p:sp>
        <p:nvSpPr>
          <p:cNvPr id="3" name="内容占位符 2"/>
          <p:cNvSpPr>
            <a:spLocks noGrp="1"/>
          </p:cNvSpPr>
          <p:nvPr>
            <p:ph idx="1"/>
          </p:nvPr>
        </p:nvSpPr>
        <p:spPr>
          <a:xfrm>
            <a:off x="251520" y="1412776"/>
            <a:ext cx="8712967" cy="4464149"/>
          </a:xfrm>
        </p:spPr>
        <p:txBody>
          <a:bodyPr/>
          <a:lstStyle/>
          <a:p>
            <a:pPr marL="0" indent="0">
              <a:buNone/>
            </a:pPr>
            <a:r>
              <a:rPr lang="en-US" altLang="zh-CN" sz="1400" dirty="0"/>
              <a:t>X&lt;-scan()</a:t>
            </a:r>
          </a:p>
          <a:p>
            <a:pPr marL="0" indent="0">
              <a:buNone/>
            </a:pPr>
            <a:r>
              <a:rPr lang="en-US" altLang="zh-CN" sz="1400" dirty="0"/>
              <a:t> 679  292 1012  493  582 1156  997 2189 1097 2078</a:t>
            </a:r>
          </a:p>
          <a:p>
            <a:pPr marL="0" indent="0">
              <a:buNone/>
            </a:pPr>
            <a:r>
              <a:rPr lang="en-US" altLang="zh-CN" sz="1400" dirty="0"/>
              <a:t>1818 1700  747 2030 1643  414  354 1276  745  435</a:t>
            </a:r>
          </a:p>
          <a:p>
            <a:pPr marL="0" indent="0">
              <a:buNone/>
            </a:pPr>
            <a:r>
              <a:rPr lang="en-US" altLang="zh-CN" sz="1400" dirty="0"/>
              <a:t> 540  874 1543 1029  710 1434  837 1748 1381 1428 </a:t>
            </a:r>
          </a:p>
          <a:p>
            <a:pPr marL="0" indent="0">
              <a:buNone/>
            </a:pPr>
            <a:r>
              <a:rPr lang="en-US" altLang="zh-CN" sz="1400" dirty="0"/>
              <a:t>1255 1777  370 2316 1130  463  770  724  808  790</a:t>
            </a:r>
          </a:p>
          <a:p>
            <a:pPr marL="0" indent="0">
              <a:buNone/>
            </a:pPr>
            <a:r>
              <a:rPr lang="en-US" altLang="zh-CN" sz="1400" dirty="0"/>
              <a:t> 783  406 1242  658 1746  468 1114  413 1787 3560</a:t>
            </a:r>
          </a:p>
          <a:p>
            <a:pPr marL="0" indent="0">
              <a:buNone/>
            </a:pPr>
            <a:r>
              <a:rPr lang="en-US" altLang="zh-CN" sz="1400" dirty="0"/>
              <a:t>1495 2221 1526</a:t>
            </a:r>
          </a:p>
          <a:p>
            <a:pPr marL="0" indent="0">
              <a:buNone/>
            </a:pPr>
            <a:endParaRPr lang="en-US" altLang="zh-CN" sz="1400" dirty="0"/>
          </a:p>
          <a:p>
            <a:pPr marL="0" indent="0">
              <a:buNone/>
            </a:pPr>
            <a:r>
              <a:rPr lang="en-US" altLang="zh-CN" sz="1400" dirty="0"/>
              <a:t>Y&lt;-scan()</a:t>
            </a:r>
          </a:p>
          <a:p>
            <a:pPr marL="0" indent="0">
              <a:buNone/>
            </a:pPr>
            <a:r>
              <a:rPr lang="en-US" altLang="zh-CN" sz="1400" smtClean="0"/>
              <a:t>0.79 0.44 0.56 0.79 2.70 3.64 4.73 9.50 5.34 6.85</a:t>
            </a:r>
            <a:endParaRPr lang="en-US" altLang="zh-CN" sz="1400" dirty="0"/>
          </a:p>
          <a:p>
            <a:pPr marL="0" indent="0">
              <a:buNone/>
            </a:pPr>
            <a:r>
              <a:rPr lang="en-US" altLang="zh-CN" sz="1400" smtClean="0"/>
              <a:t>5.84 5.21 3.25 4.43 3.16 0.50 0.17 1.88 0.77 1.39 </a:t>
            </a:r>
            <a:endParaRPr lang="en-US" altLang="zh-CN" sz="1400" dirty="0"/>
          </a:p>
          <a:p>
            <a:pPr marL="0" indent="0">
              <a:buNone/>
            </a:pPr>
            <a:r>
              <a:rPr lang="en-US" altLang="zh-CN" sz="1400" smtClean="0"/>
              <a:t>0.56 1.56 5.28 0.64 4.00 0.31 4.20 4.88 3.48 7.58 </a:t>
            </a:r>
            <a:endParaRPr lang="en-US" altLang="zh-CN" sz="1400" dirty="0"/>
          </a:p>
          <a:p>
            <a:pPr marL="0" indent="0">
              <a:buNone/>
            </a:pPr>
            <a:r>
              <a:rPr lang="en-US" altLang="zh-CN" sz="1400" smtClean="0"/>
              <a:t>2.63 4.99 0.59 8.19 4.79 0.51 1.74 4.10 3.94 0.96</a:t>
            </a:r>
            <a:endParaRPr lang="en-US" altLang="zh-CN" sz="1400" dirty="0"/>
          </a:p>
          <a:p>
            <a:pPr marL="0" indent="0">
              <a:buNone/>
            </a:pPr>
            <a:r>
              <a:rPr lang="en-US" altLang="zh-CN" sz="1400" smtClean="0"/>
              <a:t>3.29 0.44 3.24 2.14 5.71 0.64 1.90 0.51 8.33 14.94</a:t>
            </a:r>
            <a:endParaRPr lang="en-US" altLang="zh-CN" sz="1400" dirty="0"/>
          </a:p>
          <a:p>
            <a:pPr marL="0" indent="0">
              <a:buNone/>
            </a:pPr>
            <a:r>
              <a:rPr lang="en-US" altLang="zh-CN" sz="1400" smtClean="0"/>
              <a:t>5.11 3.85 3.93</a:t>
            </a:r>
            <a:endParaRPr lang="en-US" altLang="zh-CN" sz="1400" dirty="0"/>
          </a:p>
          <a:p>
            <a:pPr marL="0" indent="0">
              <a:buNone/>
            </a:pPr>
            <a:endParaRPr lang="en-US" altLang="zh-CN" sz="1400" dirty="0"/>
          </a:p>
          <a:p>
            <a:pPr marL="0" indent="0">
              <a:buNone/>
            </a:pPr>
            <a:r>
              <a:rPr lang="en-US" altLang="zh-CN" sz="1400" smtClean="0"/>
              <a:t>lm.sol</a:t>
            </a:r>
            <a:r>
              <a:rPr lang="en-US" altLang="zh-CN" sz="1400" dirty="0"/>
              <a:t>&lt;-lm(Y~X</a:t>
            </a:r>
            <a:r>
              <a:rPr lang="en-US" altLang="zh-CN" sz="1400"/>
              <a:t>); </a:t>
            </a:r>
            <a:r>
              <a:rPr lang="en-US" altLang="zh-CN" sz="1400" smtClean="0"/>
              <a:t>summary(lm.sol</a:t>
            </a:r>
            <a:r>
              <a:rPr lang="en-US" altLang="zh-CN" sz="1400" dirty="0"/>
              <a:t>)</a:t>
            </a:r>
          </a:p>
          <a:p>
            <a:pPr marL="0" indent="0">
              <a:buNone/>
            </a:pPr>
            <a:r>
              <a:rPr lang="en-US" altLang="zh-CN" sz="1400" smtClean="0"/>
              <a:t>y.rst</a:t>
            </a:r>
            <a:r>
              <a:rPr lang="en-US" altLang="zh-CN" sz="1400"/>
              <a:t>&lt;-</a:t>
            </a:r>
            <a:r>
              <a:rPr lang="en-US" altLang="zh-CN" sz="1400" smtClean="0"/>
              <a:t>rstandard(lm.sol</a:t>
            </a:r>
            <a:r>
              <a:rPr lang="en-US" altLang="zh-CN" sz="1400"/>
              <a:t>); </a:t>
            </a:r>
            <a:r>
              <a:rPr lang="en-US" altLang="zh-CN" sz="1400" smtClean="0"/>
              <a:t>y.fit</a:t>
            </a:r>
            <a:r>
              <a:rPr lang="en-US" altLang="zh-CN" sz="1400"/>
              <a:t>&lt;-</a:t>
            </a:r>
            <a:r>
              <a:rPr lang="en-US" altLang="zh-CN" sz="1400" smtClean="0"/>
              <a:t>predict(lm.sol</a:t>
            </a:r>
            <a:r>
              <a:rPr lang="en-US" altLang="zh-CN" sz="1400" dirty="0"/>
              <a:t>)</a:t>
            </a:r>
          </a:p>
          <a:p>
            <a:pPr marL="0" indent="0">
              <a:buNone/>
            </a:pPr>
            <a:r>
              <a:rPr lang="en-US" altLang="zh-CN" sz="1400" smtClean="0"/>
              <a:t>plot(y.rst~y.fit</a:t>
            </a:r>
            <a:r>
              <a:rPr lang="en-US" altLang="zh-CN" sz="1400" dirty="0"/>
              <a:t>)</a:t>
            </a:r>
            <a:endParaRPr lang="zh-CN" altLang="en-US" sz="1400" dirty="0"/>
          </a:p>
        </p:txBody>
      </p:sp>
      <p:pic>
        <p:nvPicPr>
          <p:cNvPr id="4" name="图片 3"/>
          <p:cNvPicPr>
            <a:picLocks noChangeAspect="1"/>
          </p:cNvPicPr>
          <p:nvPr/>
        </p:nvPicPr>
        <p:blipFill>
          <a:blip r:embed="rId2"/>
          <a:stretch>
            <a:fillRect/>
          </a:stretch>
        </p:blipFill>
        <p:spPr>
          <a:xfrm>
            <a:off x="4788024" y="1434281"/>
            <a:ext cx="4176463" cy="2284630"/>
          </a:xfrm>
          <a:prstGeom prst="rect">
            <a:avLst/>
          </a:prstGeom>
        </p:spPr>
      </p:pic>
      <p:pic>
        <p:nvPicPr>
          <p:cNvPr id="5" name="图片 4"/>
          <p:cNvPicPr>
            <a:picLocks noChangeAspect="1"/>
          </p:cNvPicPr>
          <p:nvPr/>
        </p:nvPicPr>
        <p:blipFill>
          <a:blip r:embed="rId3"/>
          <a:stretch>
            <a:fillRect/>
          </a:stretch>
        </p:blipFill>
        <p:spPr>
          <a:xfrm>
            <a:off x="5148064" y="3797021"/>
            <a:ext cx="2520280" cy="2478573"/>
          </a:xfrm>
          <a:prstGeom prst="rect">
            <a:avLst/>
          </a:prstGeom>
        </p:spPr>
      </p:pic>
      <p:sp>
        <p:nvSpPr>
          <p:cNvPr id="6" name="文本框 5"/>
          <p:cNvSpPr txBox="1"/>
          <p:nvPr/>
        </p:nvSpPr>
        <p:spPr>
          <a:xfrm>
            <a:off x="4608003" y="6275594"/>
            <a:ext cx="3780421" cy="646331"/>
          </a:xfrm>
          <a:prstGeom prst="rect">
            <a:avLst/>
          </a:prstGeom>
          <a:noFill/>
        </p:spPr>
        <p:txBody>
          <a:bodyPr wrap="square" rtlCol="0">
            <a:spAutoFit/>
          </a:bodyPr>
          <a:lstStyle/>
          <a:p>
            <a:r>
              <a:rPr lang="zh-CN" altLang="en-US" dirty="0"/>
              <a:t>残差图从左向右主键散开呈</a:t>
            </a:r>
            <a:r>
              <a:rPr lang="zh-CN" altLang="en-US"/>
              <a:t>漏斗</a:t>
            </a:r>
            <a:r>
              <a:rPr lang="zh-CN" altLang="en-US" smtClean="0"/>
              <a:t>状，是</a:t>
            </a:r>
            <a:r>
              <a:rPr lang="zh-CN" altLang="en-US" dirty="0"/>
              <a:t>残差的方差不等的现向。</a:t>
            </a:r>
          </a:p>
        </p:txBody>
      </p:sp>
      <p:pic>
        <p:nvPicPr>
          <p:cNvPr id="7" name="图片 6"/>
          <p:cNvPicPr>
            <a:picLocks noChangeAspect="1"/>
          </p:cNvPicPr>
          <p:nvPr/>
        </p:nvPicPr>
        <p:blipFill>
          <a:blip r:embed="rId4"/>
          <a:stretch>
            <a:fillRect/>
          </a:stretch>
        </p:blipFill>
        <p:spPr>
          <a:xfrm>
            <a:off x="0" y="6322534"/>
            <a:ext cx="3162300" cy="552450"/>
          </a:xfrm>
          <a:prstGeom prst="rect">
            <a:avLst/>
          </a:prstGeom>
        </p:spPr>
      </p:pic>
    </p:spTree>
    <p:extLst>
      <p:ext uri="{BB962C8B-B14F-4D97-AF65-F5344CB8AC3E}">
        <p14:creationId xmlns:p14="http://schemas.microsoft.com/office/powerpoint/2010/main" val="106940240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回归诊断和调整案例</a:t>
            </a:r>
          </a:p>
        </p:txBody>
      </p:sp>
      <p:sp>
        <p:nvSpPr>
          <p:cNvPr id="3" name="内容占位符 2"/>
          <p:cNvSpPr>
            <a:spLocks noGrp="1"/>
          </p:cNvSpPr>
          <p:nvPr>
            <p:ph idx="1"/>
          </p:nvPr>
        </p:nvSpPr>
        <p:spPr>
          <a:xfrm>
            <a:off x="107504" y="1340768"/>
            <a:ext cx="8928991" cy="4536157"/>
          </a:xfrm>
        </p:spPr>
        <p:txBody>
          <a:bodyPr/>
          <a:lstStyle/>
          <a:p>
            <a:r>
              <a:rPr lang="zh-CN" altLang="en-US" sz="2400" dirty="0"/>
              <a:t>对响应变量</a:t>
            </a:r>
            <a:r>
              <a:rPr lang="en-US" altLang="zh-CN" sz="2400" dirty="0"/>
              <a:t>Y</a:t>
            </a:r>
            <a:r>
              <a:rPr lang="zh-CN" altLang="en-US" sz="2400" dirty="0"/>
              <a:t>作</a:t>
            </a:r>
            <a:r>
              <a:rPr lang="zh-CN" altLang="en-US" sz="2400"/>
              <a:t>开方</a:t>
            </a:r>
            <a:r>
              <a:rPr lang="zh-CN" altLang="en-US" sz="2400" smtClean="0"/>
              <a:t>变换，结果</a:t>
            </a:r>
            <a:r>
              <a:rPr lang="zh-CN" altLang="en-US" sz="2400" dirty="0" smtClean="0"/>
              <a:t>为</a:t>
            </a:r>
            <a:endParaRPr lang="en-US" altLang="zh-CN" sz="2400" dirty="0" smtClean="0"/>
          </a:p>
          <a:p>
            <a:pPr lvl="1"/>
            <a:endParaRPr lang="en-US" altLang="zh-CN" sz="2000" dirty="0"/>
          </a:p>
          <a:p>
            <a:pPr lvl="1"/>
            <a:r>
              <a:rPr lang="en-US" altLang="zh-CN" sz="2000" smtClean="0"/>
              <a:t>lm.new</a:t>
            </a:r>
            <a:r>
              <a:rPr lang="en-US" altLang="zh-CN" sz="2000"/>
              <a:t>&lt;-</a:t>
            </a:r>
            <a:r>
              <a:rPr lang="en-US" altLang="zh-CN" sz="2000" smtClean="0"/>
              <a:t>update(lm.sol, </a:t>
            </a:r>
            <a:r>
              <a:rPr lang="en-US" altLang="zh-CN" sz="2000" err="1"/>
              <a:t>sqrt</a:t>
            </a:r>
            <a:r>
              <a:rPr lang="en-US" altLang="zh-CN" sz="2000" smtClean="0"/>
              <a:t>(.)~.); coef(lm.new</a:t>
            </a:r>
            <a:r>
              <a:rPr lang="en-US" altLang="zh-CN" sz="2000" dirty="0"/>
              <a:t>)</a:t>
            </a:r>
          </a:p>
          <a:p>
            <a:pPr lvl="1"/>
            <a:r>
              <a:rPr lang="en-US" altLang="zh-CN" sz="2000" smtClean="0"/>
              <a:t>yn.rst</a:t>
            </a:r>
            <a:r>
              <a:rPr lang="en-US" altLang="zh-CN" sz="2000"/>
              <a:t>&lt;-</a:t>
            </a:r>
            <a:r>
              <a:rPr lang="en-US" altLang="zh-CN" sz="2000" smtClean="0"/>
              <a:t>rstandard(lm.new</a:t>
            </a:r>
            <a:r>
              <a:rPr lang="en-US" altLang="zh-CN" sz="2000"/>
              <a:t>); </a:t>
            </a:r>
            <a:r>
              <a:rPr lang="en-US" altLang="zh-CN" sz="2000" smtClean="0"/>
              <a:t>yn.fit</a:t>
            </a:r>
            <a:r>
              <a:rPr lang="en-US" altLang="zh-CN" sz="2000"/>
              <a:t>&lt;-</a:t>
            </a:r>
            <a:r>
              <a:rPr lang="en-US" altLang="zh-CN" sz="2000" smtClean="0"/>
              <a:t>predict(lm.new</a:t>
            </a:r>
            <a:r>
              <a:rPr lang="en-US" altLang="zh-CN" sz="2000" dirty="0"/>
              <a:t>)</a:t>
            </a:r>
          </a:p>
          <a:p>
            <a:pPr lvl="1"/>
            <a:r>
              <a:rPr lang="en-US" altLang="zh-CN" sz="2000" smtClean="0"/>
              <a:t>plot(yn.rst~yn.fit</a:t>
            </a:r>
            <a:r>
              <a:rPr lang="en-US" altLang="zh-CN" sz="2000" dirty="0"/>
              <a:t>)</a:t>
            </a:r>
            <a:endParaRPr lang="zh-CN" altLang="en-US" sz="2000" dirty="0"/>
          </a:p>
        </p:txBody>
      </p:sp>
      <p:pic>
        <p:nvPicPr>
          <p:cNvPr id="4" name="图片 3"/>
          <p:cNvPicPr>
            <a:picLocks noChangeAspect="1"/>
          </p:cNvPicPr>
          <p:nvPr/>
        </p:nvPicPr>
        <p:blipFill>
          <a:blip r:embed="rId2"/>
          <a:stretch>
            <a:fillRect/>
          </a:stretch>
        </p:blipFill>
        <p:spPr>
          <a:xfrm>
            <a:off x="5940152" y="3215625"/>
            <a:ext cx="2704759" cy="2691755"/>
          </a:xfrm>
          <a:prstGeom prst="rect">
            <a:avLst/>
          </a:prstGeom>
        </p:spPr>
      </p:pic>
      <p:pic>
        <p:nvPicPr>
          <p:cNvPr id="5" name="图片 4"/>
          <p:cNvPicPr>
            <a:picLocks noChangeAspect="1"/>
          </p:cNvPicPr>
          <p:nvPr/>
        </p:nvPicPr>
        <p:blipFill>
          <a:blip r:embed="rId3"/>
          <a:stretch>
            <a:fillRect/>
          </a:stretch>
        </p:blipFill>
        <p:spPr>
          <a:xfrm>
            <a:off x="109551" y="4819650"/>
            <a:ext cx="4038600" cy="476250"/>
          </a:xfrm>
          <a:prstGeom prst="rect">
            <a:avLst/>
          </a:prstGeom>
        </p:spPr>
      </p:pic>
      <p:pic>
        <p:nvPicPr>
          <p:cNvPr id="6" name="图片 5"/>
          <p:cNvPicPr>
            <a:picLocks noChangeAspect="1"/>
          </p:cNvPicPr>
          <p:nvPr/>
        </p:nvPicPr>
        <p:blipFill>
          <a:blip r:embed="rId4"/>
          <a:stretch>
            <a:fillRect/>
          </a:stretch>
        </p:blipFill>
        <p:spPr>
          <a:xfrm>
            <a:off x="0" y="5661248"/>
            <a:ext cx="6191250" cy="819150"/>
          </a:xfrm>
          <a:prstGeom prst="rect">
            <a:avLst/>
          </a:prstGeom>
        </p:spPr>
      </p:pic>
    </p:spTree>
    <p:extLst>
      <p:ext uri="{BB962C8B-B14F-4D97-AF65-F5344CB8AC3E}">
        <p14:creationId xmlns:p14="http://schemas.microsoft.com/office/powerpoint/2010/main" val="292085350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副标题 4"/>
          <p:cNvSpPr>
            <a:spLocks noGrp="1"/>
          </p:cNvSpPr>
          <p:nvPr>
            <p:ph type="subTitle" idx="1"/>
          </p:nvPr>
        </p:nvSpPr>
        <p:spPr/>
        <p:txBody>
          <a:bodyPr/>
          <a:lstStyle/>
          <a:p>
            <a:endParaRPr lang="zh-CN" altLang="en-US" smtClean="0"/>
          </a:p>
        </p:txBody>
      </p:sp>
      <p:sp>
        <p:nvSpPr>
          <p:cNvPr id="114691" name="标题 3"/>
          <p:cNvSpPr>
            <a:spLocks noGrp="1"/>
          </p:cNvSpPr>
          <p:nvPr>
            <p:ph type="ctrTitle"/>
          </p:nvPr>
        </p:nvSpPr>
        <p:spPr/>
        <p:txBody>
          <a:bodyPr/>
          <a:lstStyle/>
          <a:p>
            <a:r>
              <a:rPr lang="zh-CN" altLang="en-US" smtClean="0"/>
              <a:t>多元线性回归</a:t>
            </a:r>
          </a:p>
        </p:txBody>
      </p:sp>
    </p:spTree>
    <p:extLst>
      <p:ext uri="{BB962C8B-B14F-4D97-AF65-F5344CB8AC3E}">
        <p14:creationId xmlns:p14="http://schemas.microsoft.com/office/powerpoint/2010/main" val="266983546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title"/>
          </p:nvPr>
        </p:nvSpPr>
        <p:spPr/>
        <p:txBody>
          <a:bodyPr/>
          <a:lstStyle/>
          <a:p>
            <a:r>
              <a:rPr lang="zh-CN" altLang="en-US" smtClean="0"/>
              <a:t>多元线性回归</a:t>
            </a:r>
          </a:p>
        </p:txBody>
      </p:sp>
      <p:sp>
        <p:nvSpPr>
          <p:cNvPr id="115715" name="内容占位符 2"/>
          <p:cNvSpPr>
            <a:spLocks noGrp="1"/>
          </p:cNvSpPr>
          <p:nvPr>
            <p:ph idx="1"/>
          </p:nvPr>
        </p:nvSpPr>
        <p:spPr>
          <a:xfrm>
            <a:off x="179388" y="1341438"/>
            <a:ext cx="8713787" cy="4608512"/>
          </a:xfrm>
        </p:spPr>
        <p:txBody>
          <a:bodyPr/>
          <a:lstStyle/>
          <a:p>
            <a:pPr>
              <a:lnSpc>
                <a:spcPct val="90000"/>
              </a:lnSpc>
              <a:spcBef>
                <a:spcPct val="10000"/>
              </a:spcBef>
              <a:buFont typeface="Wingdings" panose="05000000000000000000" pitchFamily="2" charset="2"/>
              <a:buNone/>
            </a:pPr>
            <a:r>
              <a:rPr lang="zh-CN" altLang="en-US" sz="2400" dirty="0" smtClean="0">
                <a:latin typeface="楷体" panose="02010609060101010101" pitchFamily="49" charset="-122"/>
              </a:rPr>
              <a:t>设影响因变量</a:t>
            </a:r>
            <a:r>
              <a:rPr lang="en-US" altLang="zh-CN" sz="2400" i="1" dirty="0" smtClean="0">
                <a:latin typeface="楷体" panose="02010609060101010101" pitchFamily="49" charset="-122"/>
              </a:rPr>
              <a:t>y</a:t>
            </a:r>
            <a:r>
              <a:rPr lang="zh-CN" altLang="en-US" sz="2400" dirty="0" smtClean="0">
                <a:latin typeface="楷体" panose="02010609060101010101" pitchFamily="49" charset="-122"/>
              </a:rPr>
              <a:t>的自变量有</a:t>
            </a:r>
            <a:r>
              <a:rPr lang="en-US" altLang="zh-CN" sz="2400" i="1" smtClean="0">
                <a:latin typeface="楷体" panose="02010609060101010101" pitchFamily="49" charset="-122"/>
              </a:rPr>
              <a:t>p</a:t>
            </a:r>
            <a:r>
              <a:rPr lang="zh-CN" altLang="en-US" sz="2400" smtClean="0">
                <a:latin typeface="楷体" panose="02010609060101010101" pitchFamily="49" charset="-122"/>
              </a:rPr>
              <a:t>个</a:t>
            </a:r>
            <a:r>
              <a:rPr lang="en-US" altLang="zh-CN" sz="2400" smtClean="0">
                <a:latin typeface="楷体" panose="02010609060101010101" pitchFamily="49" charset="-122"/>
              </a:rPr>
              <a:t>,</a:t>
            </a:r>
            <a:r>
              <a:rPr lang="zh-CN" altLang="en-US" sz="2400" smtClean="0">
                <a:latin typeface="楷体" panose="02010609060101010101" pitchFamily="49" charset="-122"/>
              </a:rPr>
              <a:t>并</a:t>
            </a:r>
            <a:r>
              <a:rPr lang="zh-CN" altLang="en-US" sz="2400" dirty="0" smtClean="0">
                <a:latin typeface="楷体" panose="02010609060101010101" pitchFamily="49" charset="-122"/>
              </a:rPr>
              <a:t>分别记</a:t>
            </a:r>
            <a:r>
              <a:rPr lang="zh-CN" altLang="en-US" sz="2400" smtClean="0">
                <a:latin typeface="楷体" panose="02010609060101010101" pitchFamily="49" charset="-122"/>
              </a:rPr>
              <a:t>为</a:t>
            </a:r>
            <a:r>
              <a:rPr lang="en-US" altLang="zh-CN" sz="2400" i="1" smtClean="0">
                <a:latin typeface="楷体" panose="02010609060101010101" pitchFamily="49" charset="-122"/>
              </a:rPr>
              <a:t>x</a:t>
            </a:r>
            <a:r>
              <a:rPr lang="en-US" altLang="zh-CN" sz="2400" baseline="-25000" smtClean="0">
                <a:latin typeface="楷体" panose="02010609060101010101" pitchFamily="49" charset="-122"/>
              </a:rPr>
              <a:t>1</a:t>
            </a:r>
            <a:r>
              <a:rPr lang="en-US" altLang="zh-CN" sz="2400" smtClean="0">
                <a:latin typeface="楷体" panose="02010609060101010101" pitchFamily="49" charset="-122"/>
              </a:rPr>
              <a:t>, </a:t>
            </a:r>
            <a:r>
              <a:rPr lang="en-US" altLang="zh-CN" sz="2400" i="1" smtClean="0">
                <a:latin typeface="楷体" panose="02010609060101010101" pitchFamily="49" charset="-122"/>
              </a:rPr>
              <a:t>x</a:t>
            </a:r>
            <a:r>
              <a:rPr lang="en-US" altLang="zh-CN" sz="2400" baseline="-25000" smtClean="0">
                <a:latin typeface="楷体" panose="02010609060101010101" pitchFamily="49" charset="-122"/>
              </a:rPr>
              <a:t>2</a:t>
            </a:r>
            <a:r>
              <a:rPr lang="en-US" altLang="zh-CN" sz="2400" smtClean="0">
                <a:latin typeface="楷体" panose="02010609060101010101" pitchFamily="49" charset="-122"/>
              </a:rPr>
              <a:t>, </a:t>
            </a:r>
            <a:r>
              <a:rPr lang="en-US" altLang="en-US" sz="2400" smtClean="0">
                <a:latin typeface="楷体" panose="02010609060101010101" pitchFamily="49" charset="-122"/>
              </a:rPr>
              <a:t>…</a:t>
            </a:r>
            <a:r>
              <a:rPr lang="en-US" altLang="zh-CN" sz="2400" smtClean="0">
                <a:latin typeface="楷体" panose="02010609060101010101" pitchFamily="49" charset="-122"/>
              </a:rPr>
              <a:t>,</a:t>
            </a:r>
            <a:r>
              <a:rPr lang="en-US" altLang="zh-CN" sz="2400" i="1" smtClean="0">
                <a:latin typeface="楷体" panose="02010609060101010101" pitchFamily="49" charset="-122"/>
              </a:rPr>
              <a:t>x</a:t>
            </a:r>
            <a:r>
              <a:rPr lang="en-US" altLang="zh-CN" sz="2400" i="1" baseline="-25000" smtClean="0">
                <a:latin typeface="楷体" panose="02010609060101010101" pitchFamily="49" charset="-122"/>
              </a:rPr>
              <a:t>p </a:t>
            </a:r>
            <a:r>
              <a:rPr lang="en-US" altLang="zh-CN" sz="2400" smtClean="0">
                <a:latin typeface="楷体" panose="02010609060101010101" pitchFamily="49" charset="-122"/>
              </a:rPr>
              <a:t>,</a:t>
            </a:r>
            <a:r>
              <a:rPr lang="zh-CN" altLang="en-US" sz="2400" smtClean="0">
                <a:latin typeface="楷体" panose="02010609060101010101" pitchFamily="49" charset="-122"/>
              </a:rPr>
              <a:t>所谓</a:t>
            </a:r>
            <a:endParaRPr lang="zh-CN" altLang="en-US" sz="2400" dirty="0" smtClean="0">
              <a:latin typeface="楷体" panose="02010609060101010101" pitchFamily="49" charset="-122"/>
            </a:endParaRPr>
          </a:p>
          <a:p>
            <a:pPr>
              <a:lnSpc>
                <a:spcPct val="90000"/>
              </a:lnSpc>
              <a:spcBef>
                <a:spcPct val="10000"/>
              </a:spcBef>
              <a:buFont typeface="Wingdings" panose="05000000000000000000" pitchFamily="2" charset="2"/>
              <a:buNone/>
            </a:pPr>
            <a:r>
              <a:rPr lang="zh-CN" altLang="en-US" sz="2400" dirty="0" smtClean="0">
                <a:latin typeface="楷体" panose="02010609060101010101" pitchFamily="49" charset="-122"/>
              </a:rPr>
              <a:t>多元线性回归模型是指这些自变量对因变量的影响</a:t>
            </a:r>
            <a:r>
              <a:rPr lang="zh-CN" altLang="en-US" sz="2400" smtClean="0">
                <a:latin typeface="楷体" panose="02010609060101010101" pitchFamily="49" charset="-122"/>
              </a:rPr>
              <a:t>是</a:t>
            </a:r>
            <a:r>
              <a:rPr lang="zh-CN" altLang="en-US" sz="2400" smtClean="0">
                <a:latin typeface="楷体" panose="02010609060101010101" pitchFamily="49" charset="-122"/>
              </a:rPr>
              <a:t>线性的，即</a:t>
            </a:r>
            <a:endParaRPr lang="zh-CN" altLang="en-US" sz="2400" dirty="0" smtClean="0">
              <a:latin typeface="楷体" panose="02010609060101010101" pitchFamily="49" charset="-122"/>
            </a:endParaRPr>
          </a:p>
          <a:p>
            <a:pPr>
              <a:lnSpc>
                <a:spcPct val="90000"/>
              </a:lnSpc>
              <a:spcBef>
                <a:spcPct val="10000"/>
              </a:spcBef>
              <a:buFont typeface="Wingdings" panose="05000000000000000000" pitchFamily="2" charset="2"/>
              <a:buNone/>
            </a:pPr>
            <a:r>
              <a:rPr lang="zh-CN" altLang="en-US" sz="2400" dirty="0" smtClean="0">
                <a:latin typeface="楷体" panose="02010609060101010101" pitchFamily="49" charset="-122"/>
              </a:rPr>
              <a:t>其中                                                                       </a:t>
            </a:r>
          </a:p>
          <a:p>
            <a:pPr>
              <a:lnSpc>
                <a:spcPct val="90000"/>
              </a:lnSpc>
              <a:spcBef>
                <a:spcPct val="10000"/>
              </a:spcBef>
              <a:buFont typeface="Wingdings" panose="05000000000000000000" pitchFamily="2" charset="2"/>
              <a:buNone/>
            </a:pPr>
            <a:r>
              <a:rPr lang="zh-CN" altLang="en-US" sz="2400" dirty="0" smtClean="0">
                <a:latin typeface="楷体" panose="02010609060101010101" pitchFamily="49" charset="-122"/>
              </a:rPr>
              <a:t>   </a:t>
            </a:r>
          </a:p>
          <a:p>
            <a:pPr>
              <a:lnSpc>
                <a:spcPct val="90000"/>
              </a:lnSpc>
              <a:spcBef>
                <a:spcPct val="10000"/>
              </a:spcBef>
              <a:buFont typeface="Wingdings" panose="05000000000000000000" pitchFamily="2" charset="2"/>
              <a:buNone/>
            </a:pPr>
            <a:r>
              <a:rPr lang="zh-CN" altLang="en-US" sz="2400" dirty="0" smtClean="0">
                <a:latin typeface="楷体" panose="02010609060101010101" pitchFamily="49" charset="-122"/>
              </a:rPr>
              <a:t>称为</a:t>
            </a:r>
            <a:r>
              <a:rPr lang="en-US" altLang="zh-CN" sz="2400" i="1" dirty="0" smtClean="0">
                <a:latin typeface="楷体" panose="02010609060101010101" pitchFamily="49" charset="-122"/>
              </a:rPr>
              <a:t>p</a:t>
            </a:r>
            <a:r>
              <a:rPr lang="zh-CN" altLang="en-US" sz="2400" dirty="0" smtClean="0">
                <a:latin typeface="楷体" panose="02010609060101010101" pitchFamily="49" charset="-122"/>
              </a:rPr>
              <a:t>个</a:t>
            </a:r>
            <a:r>
              <a:rPr lang="zh-CN" altLang="en-US" sz="2400" smtClean="0">
                <a:latin typeface="楷体" panose="02010609060101010101" pitchFamily="49" charset="-122"/>
              </a:rPr>
              <a:t>自变量 </a:t>
            </a:r>
            <a:r>
              <a:rPr lang="en-US" altLang="zh-CN" sz="2400" i="1" smtClean="0">
                <a:latin typeface="楷体" panose="02010609060101010101" pitchFamily="49" charset="-122"/>
              </a:rPr>
              <a:t>x</a:t>
            </a:r>
            <a:r>
              <a:rPr lang="en-US" altLang="zh-CN" sz="2400" baseline="-25000" smtClean="0">
                <a:latin typeface="楷体" panose="02010609060101010101" pitchFamily="49" charset="-122"/>
              </a:rPr>
              <a:t>1</a:t>
            </a:r>
            <a:r>
              <a:rPr lang="en-US" altLang="zh-CN" sz="2400" smtClean="0">
                <a:latin typeface="楷体" panose="02010609060101010101" pitchFamily="49" charset="-122"/>
              </a:rPr>
              <a:t>, </a:t>
            </a:r>
            <a:r>
              <a:rPr lang="en-US" altLang="zh-CN" sz="2400" i="1" smtClean="0">
                <a:latin typeface="楷体" panose="02010609060101010101" pitchFamily="49" charset="-122"/>
              </a:rPr>
              <a:t>x</a:t>
            </a:r>
            <a:r>
              <a:rPr lang="en-US" altLang="zh-CN" sz="2400" baseline="-25000" smtClean="0">
                <a:latin typeface="楷体" panose="02010609060101010101" pitchFamily="49" charset="-122"/>
              </a:rPr>
              <a:t>2</a:t>
            </a:r>
            <a:r>
              <a:rPr lang="en-US" altLang="zh-CN" sz="2400" smtClean="0">
                <a:latin typeface="楷体" panose="02010609060101010101" pitchFamily="49" charset="-122"/>
              </a:rPr>
              <a:t>, </a:t>
            </a:r>
            <a:r>
              <a:rPr lang="en-US" altLang="en-US" sz="2400" smtClean="0">
                <a:latin typeface="楷体" panose="02010609060101010101" pitchFamily="49" charset="-122"/>
              </a:rPr>
              <a:t>…</a:t>
            </a:r>
            <a:r>
              <a:rPr lang="en-US" altLang="zh-CN" sz="2400" smtClean="0">
                <a:latin typeface="楷体" panose="02010609060101010101" pitchFamily="49" charset="-122"/>
              </a:rPr>
              <a:t>,</a:t>
            </a:r>
            <a:r>
              <a:rPr lang="en-US" altLang="zh-CN" sz="2400" i="1" smtClean="0">
                <a:latin typeface="楷体" panose="02010609060101010101" pitchFamily="49" charset="-122"/>
              </a:rPr>
              <a:t>x</a:t>
            </a:r>
            <a:r>
              <a:rPr lang="en-US" altLang="zh-CN" sz="2400" i="1" baseline="-25000" smtClean="0">
                <a:latin typeface="楷体" panose="02010609060101010101" pitchFamily="49" charset="-122"/>
              </a:rPr>
              <a:t>p </a:t>
            </a:r>
            <a:r>
              <a:rPr lang="en-US" altLang="zh-CN" sz="2400" smtClean="0">
                <a:latin typeface="楷体" panose="02010609060101010101" pitchFamily="49" charset="-122"/>
              </a:rPr>
              <a:t>, </a:t>
            </a:r>
            <a:r>
              <a:rPr lang="zh-CN" altLang="en-US" sz="2400" dirty="0" smtClean="0">
                <a:latin typeface="楷体" panose="02010609060101010101" pitchFamily="49" charset="-122"/>
              </a:rPr>
              <a:t>的</a:t>
            </a:r>
            <a:r>
              <a:rPr lang="zh-CN" altLang="en-US" sz="2400" smtClean="0">
                <a:latin typeface="楷体" panose="02010609060101010101" pitchFamily="49" charset="-122"/>
              </a:rPr>
              <a:t>线性回归</a:t>
            </a:r>
            <a:r>
              <a:rPr lang="zh-CN" altLang="en-US" sz="2400" smtClean="0">
                <a:latin typeface="楷体" panose="02010609060101010101" pitchFamily="49" charset="-122"/>
              </a:rPr>
              <a:t>函数</a:t>
            </a:r>
            <a:r>
              <a:rPr lang="en-US" altLang="zh-CN" sz="2400" smtClean="0">
                <a:latin typeface="楷体" panose="02010609060101010101" pitchFamily="49" charset="-122"/>
              </a:rPr>
              <a:t>.</a:t>
            </a:r>
            <a:endParaRPr lang="en-US" altLang="zh-CN" sz="2400" dirty="0" smtClean="0">
              <a:latin typeface="楷体" panose="02010609060101010101" pitchFamily="49" charset="-122"/>
            </a:endParaRPr>
          </a:p>
          <a:p>
            <a:pPr>
              <a:lnSpc>
                <a:spcPct val="90000"/>
              </a:lnSpc>
              <a:spcBef>
                <a:spcPct val="10000"/>
              </a:spcBef>
              <a:buFont typeface="Wingdings" panose="05000000000000000000" pitchFamily="2" charset="2"/>
              <a:buNone/>
            </a:pPr>
            <a:r>
              <a:rPr lang="en-US" altLang="zh-CN" sz="2400" dirty="0" smtClean="0">
                <a:latin typeface="楷体" panose="02010609060101010101" pitchFamily="49" charset="-122"/>
              </a:rPr>
              <a:t>   </a:t>
            </a:r>
            <a:r>
              <a:rPr lang="zh-CN" altLang="en-US" sz="2400" dirty="0" smtClean="0">
                <a:latin typeface="楷体" panose="02010609060101010101" pitchFamily="49" charset="-122"/>
              </a:rPr>
              <a:t>记</a:t>
            </a:r>
            <a:r>
              <a:rPr lang="en-US" altLang="zh-CN" sz="2400" dirty="0" smtClean="0">
                <a:latin typeface="楷体" panose="02010609060101010101" pitchFamily="49" charset="-122"/>
              </a:rPr>
              <a:t>n</a:t>
            </a:r>
            <a:r>
              <a:rPr lang="zh-CN" altLang="en-US" sz="2400" dirty="0" smtClean="0">
                <a:latin typeface="楷体" panose="02010609060101010101" pitchFamily="49" charset="-122"/>
              </a:rPr>
              <a:t>组样本分别是                                             </a:t>
            </a:r>
          </a:p>
          <a:p>
            <a:pPr>
              <a:lnSpc>
                <a:spcPct val="90000"/>
              </a:lnSpc>
              <a:spcBef>
                <a:spcPct val="10000"/>
              </a:spcBef>
              <a:buFont typeface="Wingdings" panose="05000000000000000000" pitchFamily="2" charset="2"/>
              <a:buNone/>
            </a:pPr>
            <a:r>
              <a:rPr lang="zh-CN" altLang="en-US" sz="2400" smtClean="0">
                <a:latin typeface="楷体" panose="02010609060101010101" pitchFamily="49" charset="-122"/>
              </a:rPr>
              <a:t>那么</a:t>
            </a:r>
            <a:r>
              <a:rPr lang="en-US" altLang="zh-CN" sz="2400" smtClean="0">
                <a:latin typeface="楷体" panose="02010609060101010101" pitchFamily="49" charset="-122"/>
              </a:rPr>
              <a:t>,</a:t>
            </a:r>
            <a:r>
              <a:rPr lang="zh-CN" altLang="en-US" sz="2400" smtClean="0">
                <a:latin typeface="楷体" panose="02010609060101010101" pitchFamily="49" charset="-122"/>
              </a:rPr>
              <a:t>由</a:t>
            </a:r>
            <a:r>
              <a:rPr lang="zh-CN" altLang="en-US" sz="2400" dirty="0" smtClean="0">
                <a:latin typeface="楷体" panose="02010609060101010101" pitchFamily="49" charset="-122"/>
              </a:rPr>
              <a:t>上式可得到</a:t>
            </a:r>
          </a:p>
          <a:p>
            <a:pPr>
              <a:lnSpc>
                <a:spcPct val="90000"/>
              </a:lnSpc>
              <a:spcBef>
                <a:spcPct val="10000"/>
              </a:spcBef>
              <a:buFont typeface="Wingdings" panose="05000000000000000000" pitchFamily="2" charset="2"/>
              <a:buNone/>
            </a:pPr>
            <a:r>
              <a:rPr lang="zh-CN" altLang="en-US" sz="2400" dirty="0" smtClean="0">
                <a:latin typeface="楷体" panose="02010609060101010101" pitchFamily="49" charset="-122"/>
              </a:rPr>
              <a:t>   </a:t>
            </a:r>
          </a:p>
          <a:p>
            <a:pPr>
              <a:lnSpc>
                <a:spcPct val="90000"/>
              </a:lnSpc>
              <a:spcBef>
                <a:spcPct val="10000"/>
              </a:spcBef>
              <a:buFont typeface="Wingdings" panose="05000000000000000000" pitchFamily="2" charset="2"/>
              <a:buNone/>
            </a:pPr>
            <a:r>
              <a:rPr lang="zh-CN" altLang="en-US" sz="2400" dirty="0" smtClean="0">
                <a:latin typeface="楷体" panose="02010609060101010101" pitchFamily="49" charset="-122"/>
              </a:rPr>
              <a:t>其中</a:t>
            </a:r>
          </a:p>
          <a:p>
            <a:pPr>
              <a:lnSpc>
                <a:spcPct val="90000"/>
              </a:lnSpc>
              <a:spcBef>
                <a:spcPct val="10000"/>
              </a:spcBef>
              <a:buFont typeface="Wingdings" panose="05000000000000000000" pitchFamily="2" charset="2"/>
              <a:buNone/>
            </a:pPr>
            <a:r>
              <a:rPr lang="zh-CN" altLang="en-US" sz="2400" smtClean="0">
                <a:latin typeface="楷体" panose="02010609060101010101" pitchFamily="49" charset="-122"/>
              </a:rPr>
              <a:t> </a:t>
            </a:r>
            <a:r>
              <a:rPr lang="zh-CN" altLang="en-US" sz="2400" smtClean="0">
                <a:latin typeface="楷体" panose="02010609060101010101" pitchFamily="49" charset="-122"/>
              </a:rPr>
              <a:t>这样一来</a:t>
            </a:r>
            <a:r>
              <a:rPr lang="en-US" altLang="zh-CN" sz="2400" smtClean="0">
                <a:latin typeface="楷体" panose="02010609060101010101" pitchFamily="49" charset="-122"/>
              </a:rPr>
              <a:t>,</a:t>
            </a:r>
            <a:r>
              <a:rPr lang="zh-CN" altLang="en-US" sz="2400" smtClean="0">
                <a:latin typeface="楷体" panose="02010609060101010101" pitchFamily="49" charset="-122"/>
              </a:rPr>
              <a:t>多元</a:t>
            </a:r>
            <a:r>
              <a:rPr lang="zh-CN" altLang="en-US" sz="2400" dirty="0" smtClean="0">
                <a:latin typeface="楷体" panose="02010609060101010101" pitchFamily="49" charset="-122"/>
              </a:rPr>
              <a:t>线性回归分析的主要问题就是基于模型对未知</a:t>
            </a:r>
          </a:p>
          <a:p>
            <a:pPr>
              <a:lnSpc>
                <a:spcPct val="90000"/>
              </a:lnSpc>
              <a:spcBef>
                <a:spcPct val="10000"/>
              </a:spcBef>
              <a:buFont typeface="Wingdings" panose="05000000000000000000" pitchFamily="2" charset="2"/>
              <a:buNone/>
            </a:pPr>
            <a:r>
              <a:rPr lang="zh-CN" altLang="en-US" sz="2400" dirty="0" smtClean="0">
                <a:latin typeface="楷体" panose="02010609060101010101" pitchFamily="49" charset="-122"/>
              </a:rPr>
              <a:t>参数</a:t>
            </a:r>
            <a:r>
              <a:rPr lang="en-US" altLang="zh-CN" sz="2400" i="1" smtClean="0">
                <a:latin typeface="楷体" panose="02010609060101010101" pitchFamily="49" charset="-122"/>
              </a:rPr>
              <a:t>b</a:t>
            </a:r>
            <a:r>
              <a:rPr lang="en-US" altLang="zh-CN" sz="2400" baseline="-25000" smtClean="0">
                <a:latin typeface="楷体" panose="02010609060101010101" pitchFamily="49" charset="-122"/>
              </a:rPr>
              <a:t>0</a:t>
            </a:r>
            <a:r>
              <a:rPr lang="en-US" altLang="zh-CN" sz="2400" smtClean="0">
                <a:latin typeface="楷体" panose="02010609060101010101" pitchFamily="49" charset="-122"/>
              </a:rPr>
              <a:t> </a:t>
            </a:r>
            <a:r>
              <a:rPr lang="en-US" altLang="zh-CN" sz="2400" smtClean="0">
                <a:latin typeface="楷体" panose="02010609060101010101" pitchFamily="49" charset="-122"/>
              </a:rPr>
              <a:t>,</a:t>
            </a:r>
            <a:r>
              <a:rPr lang="en-US" altLang="zh-CN" sz="2400" i="1" smtClean="0">
                <a:latin typeface="楷体" panose="02010609060101010101" pitchFamily="49" charset="-122"/>
              </a:rPr>
              <a:t>b</a:t>
            </a:r>
            <a:r>
              <a:rPr lang="en-US" altLang="zh-CN" sz="2400" baseline="-25000" smtClean="0">
                <a:latin typeface="楷体" panose="02010609060101010101" pitchFamily="49" charset="-122"/>
              </a:rPr>
              <a:t>1</a:t>
            </a:r>
            <a:r>
              <a:rPr lang="en-US" altLang="zh-CN" sz="2400" smtClean="0">
                <a:latin typeface="楷体" panose="02010609060101010101" pitchFamily="49" charset="-122"/>
              </a:rPr>
              <a:t>, …, </a:t>
            </a:r>
            <a:r>
              <a:rPr lang="en-US" altLang="zh-CN" sz="2400" i="1" dirty="0" err="1" smtClean="0">
                <a:latin typeface="楷体" panose="02010609060101010101" pitchFamily="49" charset="-122"/>
              </a:rPr>
              <a:t>b</a:t>
            </a:r>
            <a:r>
              <a:rPr lang="en-US" altLang="zh-CN" sz="2400" i="1" baseline="-25000" dirty="0" err="1" smtClean="0">
                <a:latin typeface="楷体" panose="02010609060101010101" pitchFamily="49" charset="-122"/>
              </a:rPr>
              <a:t>p</a:t>
            </a:r>
            <a:r>
              <a:rPr lang="en-US" altLang="zh-CN" sz="2400" baseline="-25000" dirty="0" smtClean="0">
                <a:latin typeface="楷体" panose="02010609060101010101" pitchFamily="49" charset="-122"/>
              </a:rPr>
              <a:t> </a:t>
            </a:r>
            <a:r>
              <a:rPr lang="zh-CN" altLang="en-US" sz="2400" dirty="0" smtClean="0">
                <a:latin typeface="楷体" panose="02010609060101010101" pitchFamily="49" charset="-122"/>
              </a:rPr>
              <a:t>和</a:t>
            </a:r>
            <a:r>
              <a:rPr lang="en-US" altLang="zh-CN" sz="2400" i="1" dirty="0" smtClean="0">
                <a:latin typeface="楷体" panose="02010609060101010101" pitchFamily="49" charset="-122"/>
              </a:rPr>
              <a:t>s</a:t>
            </a:r>
            <a:r>
              <a:rPr lang="en-US" altLang="zh-CN" sz="2400" baseline="30000" dirty="0" smtClean="0">
                <a:latin typeface="楷体" panose="02010609060101010101" pitchFamily="49" charset="-122"/>
              </a:rPr>
              <a:t>2</a:t>
            </a:r>
            <a:r>
              <a:rPr lang="zh-CN" altLang="en-US" sz="2400" dirty="0" smtClean="0">
                <a:latin typeface="楷体" panose="02010609060101010101" pitchFamily="49" charset="-122"/>
              </a:rPr>
              <a:t>进行估计、检验并利用得到的回归模型</a:t>
            </a:r>
          </a:p>
          <a:p>
            <a:pPr>
              <a:lnSpc>
                <a:spcPct val="90000"/>
              </a:lnSpc>
              <a:spcBef>
                <a:spcPct val="10000"/>
              </a:spcBef>
              <a:buFont typeface="Wingdings" panose="05000000000000000000" pitchFamily="2" charset="2"/>
              <a:buNone/>
            </a:pPr>
            <a:r>
              <a:rPr lang="zh-CN" altLang="en-US" sz="2400" smtClean="0">
                <a:latin typeface="楷体" panose="02010609060101010101" pitchFamily="49" charset="-122"/>
              </a:rPr>
              <a:t>进行</a:t>
            </a:r>
            <a:r>
              <a:rPr lang="zh-CN" altLang="en-US" sz="2400" smtClean="0">
                <a:latin typeface="楷体" panose="02010609060101010101" pitchFamily="49" charset="-122"/>
              </a:rPr>
              <a:t>预测</a:t>
            </a:r>
            <a:r>
              <a:rPr lang="en-US" altLang="zh-CN" sz="2400" smtClean="0">
                <a:latin typeface="楷体" panose="02010609060101010101" pitchFamily="49" charset="-122"/>
              </a:rPr>
              <a:t>. </a:t>
            </a:r>
            <a:endParaRPr lang="en-US" altLang="zh-CN" sz="2400" dirty="0" smtClean="0">
              <a:latin typeface="楷体" panose="02010609060101010101" pitchFamily="49" charset="-122"/>
            </a:endParaRPr>
          </a:p>
          <a:p>
            <a:endParaRPr lang="zh-CN" altLang="en-US" sz="2400" dirty="0" smtClean="0">
              <a:latin typeface="楷体" panose="02010609060101010101" pitchFamily="49" charset="-122"/>
            </a:endParaRPr>
          </a:p>
        </p:txBody>
      </p:sp>
      <p:graphicFrame>
        <p:nvGraphicFramePr>
          <p:cNvPr id="4" name="Object 8"/>
          <p:cNvGraphicFramePr>
            <a:graphicFrameLocks noChangeAspect="1"/>
          </p:cNvGraphicFramePr>
          <p:nvPr/>
        </p:nvGraphicFramePr>
        <p:xfrm>
          <a:off x="1331913" y="2133600"/>
          <a:ext cx="4103687" cy="366713"/>
        </p:xfrm>
        <a:graphic>
          <a:graphicData uri="http://schemas.openxmlformats.org/presentationml/2006/ole">
            <mc:AlternateContent xmlns:mc="http://schemas.openxmlformats.org/markup-compatibility/2006">
              <mc:Choice xmlns:v="urn:schemas-microsoft-com:vml" Requires="v">
                <p:oleObj spid="_x0000_s139866" name="公式" r:id="rId3" imgW="4610085" imgH="342780" progId="Equation.3">
                  <p:embed/>
                </p:oleObj>
              </mc:Choice>
              <mc:Fallback>
                <p:oleObj name="公式" r:id="rId3" imgW="4610085" imgH="342780" progId="Equation.3">
                  <p:embed/>
                  <p:pic>
                    <p:nvPicPr>
                      <p:cNvPr id="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2133600"/>
                        <a:ext cx="410368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10"/>
          <p:cNvGraphicFramePr>
            <a:graphicFrameLocks noChangeAspect="1"/>
          </p:cNvGraphicFramePr>
          <p:nvPr/>
        </p:nvGraphicFramePr>
        <p:xfrm>
          <a:off x="1042988" y="2649538"/>
          <a:ext cx="5473700" cy="384175"/>
        </p:xfrm>
        <a:graphic>
          <a:graphicData uri="http://schemas.openxmlformats.org/presentationml/2006/ole">
            <mc:AlternateContent xmlns:mc="http://schemas.openxmlformats.org/markup-compatibility/2006">
              <mc:Choice xmlns:v="urn:schemas-microsoft-com:vml" Requires="v">
                <p:oleObj spid="_x0000_s139867" name="公式" r:id="rId5" imgW="5895994" imgH="342780" progId="Equation.3">
                  <p:embed/>
                </p:oleObj>
              </mc:Choice>
              <mc:Fallback>
                <p:oleObj name="公式" r:id="rId5" imgW="5895994" imgH="342780" progId="Equation.3">
                  <p:embed/>
                  <p:pic>
                    <p:nvPicPr>
                      <p:cNvPr id="5"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2649538"/>
                        <a:ext cx="54737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14"/>
          <p:cNvGraphicFramePr>
            <a:graphicFrameLocks noChangeAspect="1"/>
          </p:cNvGraphicFramePr>
          <p:nvPr/>
        </p:nvGraphicFramePr>
        <p:xfrm>
          <a:off x="3203575" y="3581400"/>
          <a:ext cx="3024188" cy="339725"/>
        </p:xfrm>
        <a:graphic>
          <a:graphicData uri="http://schemas.openxmlformats.org/presentationml/2006/ole">
            <mc:AlternateContent xmlns:mc="http://schemas.openxmlformats.org/markup-compatibility/2006">
              <mc:Choice xmlns:v="urn:schemas-microsoft-com:vml" Requires="v">
                <p:oleObj spid="_x0000_s139868" name="公式" r:id="rId7" imgW="3647899" imgH="342780" progId="Equation.3">
                  <p:embed/>
                </p:oleObj>
              </mc:Choice>
              <mc:Fallback>
                <p:oleObj name="公式" r:id="rId7" imgW="3647899" imgH="342780" progId="Equation.3">
                  <p:embed/>
                  <p:pic>
                    <p:nvPicPr>
                      <p:cNvPr id="6"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3575" y="3581400"/>
                        <a:ext cx="302418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6"/>
          <p:cNvGraphicFramePr>
            <a:graphicFrameLocks noChangeAspect="1"/>
          </p:cNvGraphicFramePr>
          <p:nvPr/>
        </p:nvGraphicFramePr>
        <p:xfrm>
          <a:off x="1477963" y="4214813"/>
          <a:ext cx="5541962" cy="358775"/>
        </p:xfrm>
        <a:graphic>
          <a:graphicData uri="http://schemas.openxmlformats.org/presentationml/2006/ole">
            <mc:AlternateContent xmlns:mc="http://schemas.openxmlformats.org/markup-compatibility/2006">
              <mc:Choice xmlns:v="urn:schemas-microsoft-com:vml" Requires="v">
                <p:oleObj spid="_x0000_s139869" name="公式" r:id="rId9" imgW="6400800" imgH="342780" progId="Equation.3">
                  <p:embed/>
                </p:oleObj>
              </mc:Choice>
              <mc:Fallback>
                <p:oleObj name="公式" r:id="rId9" imgW="6400800" imgH="342780" progId="Equation.3">
                  <p:embed/>
                  <p:pic>
                    <p:nvPicPr>
                      <p:cNvPr id="7" name="Object 1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7963" y="4214813"/>
                        <a:ext cx="5541962"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8"/>
          <p:cNvGraphicFramePr>
            <a:graphicFrameLocks noChangeAspect="1"/>
          </p:cNvGraphicFramePr>
          <p:nvPr/>
        </p:nvGraphicFramePr>
        <p:xfrm>
          <a:off x="927100" y="4619625"/>
          <a:ext cx="3313113" cy="395288"/>
        </p:xfrm>
        <a:graphic>
          <a:graphicData uri="http://schemas.openxmlformats.org/presentationml/2006/ole">
            <mc:AlternateContent xmlns:mc="http://schemas.openxmlformats.org/markup-compatibility/2006">
              <mc:Choice xmlns:v="urn:schemas-microsoft-com:vml" Requires="v">
                <p:oleObj spid="_x0000_s139870" name="公式" r:id="rId11" imgW="4000365" imgH="409682" progId="Equation.3">
                  <p:embed/>
                </p:oleObj>
              </mc:Choice>
              <mc:Fallback>
                <p:oleObj name="公式" r:id="rId11" imgW="4000365" imgH="409682" progId="Equation.3">
                  <p:embed/>
                  <p:pic>
                    <p:nvPicPr>
                      <p:cNvPr id="8"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27100" y="4619625"/>
                        <a:ext cx="3313113" cy="395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5566366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heckerboard(across)">
                                      <p:cBhvr>
                                        <p:cTn id="11" dur="500"/>
                                        <p:tgtEl>
                                          <p:spTgt spid="5"/>
                                        </p:tgtEl>
                                      </p:cBhvr>
                                    </p:animEffect>
                                  </p:childTnLst>
                                </p:cTn>
                              </p:par>
                            </p:childTnLst>
                          </p:cTn>
                        </p:par>
                        <p:par>
                          <p:cTn id="12" fill="hold" nodeType="afterGroup">
                            <p:stCondLst>
                              <p:cond delay="1000"/>
                            </p:stCondLst>
                            <p:childTnLst>
                              <p:par>
                                <p:cTn id="13" presetID="5" presetClass="entr" presetSubtype="1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heckerboard(across)">
                                      <p:cBhvr>
                                        <p:cTn id="15" dur="500"/>
                                        <p:tgtEl>
                                          <p:spTgt spid="6"/>
                                        </p:tgtEl>
                                      </p:cBhvr>
                                    </p:animEffect>
                                  </p:childTnLst>
                                </p:cTn>
                              </p:par>
                            </p:childTnLst>
                          </p:cTn>
                        </p:par>
                        <p:par>
                          <p:cTn id="16" fill="hold" nodeType="afterGroup">
                            <p:stCondLst>
                              <p:cond delay="1500"/>
                            </p:stCondLst>
                            <p:childTnLst>
                              <p:par>
                                <p:cTn id="17" presetID="5" presetClass="entr" presetSubtype="1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heckerboard(across)">
                                      <p:cBhvr>
                                        <p:cTn id="19" dur="500"/>
                                        <p:tgtEl>
                                          <p:spTgt spid="7"/>
                                        </p:tgtEl>
                                      </p:cBhvr>
                                    </p:animEffect>
                                  </p:childTnLst>
                                </p:cTn>
                              </p:par>
                            </p:childTnLst>
                          </p:cTn>
                        </p:par>
                        <p:par>
                          <p:cTn id="20" fill="hold" nodeType="afterGroup">
                            <p:stCondLst>
                              <p:cond delay="2000"/>
                            </p:stCondLst>
                            <p:childTnLst>
                              <p:par>
                                <p:cTn id="21" presetID="5" presetClass="entr" presetSubtype="1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checkerboard(across)">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a:lstStyle/>
          <a:p>
            <a:r>
              <a:rPr lang="zh-CN" altLang="en-US" smtClean="0"/>
              <a:t>多元线性回归</a:t>
            </a:r>
          </a:p>
        </p:txBody>
      </p:sp>
      <p:sp>
        <p:nvSpPr>
          <p:cNvPr id="116739" name="内容占位符 2"/>
          <p:cNvSpPr>
            <a:spLocks noGrp="1"/>
          </p:cNvSpPr>
          <p:nvPr>
            <p:ph idx="1"/>
          </p:nvPr>
        </p:nvSpPr>
        <p:spPr>
          <a:xfrm>
            <a:off x="179388" y="1341438"/>
            <a:ext cx="8785225" cy="4608512"/>
          </a:xfrm>
        </p:spPr>
        <p:txBody>
          <a:bodyPr/>
          <a:lstStyle/>
          <a:p>
            <a:endParaRPr lang="en-US" altLang="zh-CN" sz="2400" dirty="0" smtClean="0"/>
          </a:p>
          <a:p>
            <a:endParaRPr lang="en-US" altLang="zh-CN" sz="2400" dirty="0" smtClean="0"/>
          </a:p>
          <a:p>
            <a:endParaRPr lang="en-US" altLang="zh-CN" sz="2400" dirty="0" smtClean="0"/>
          </a:p>
          <a:p>
            <a:endParaRPr lang="en-US" altLang="zh-CN" sz="2400" dirty="0" smtClean="0"/>
          </a:p>
          <a:p>
            <a:r>
              <a:rPr lang="zh-CN" altLang="en-US" sz="2400" dirty="0" smtClean="0"/>
              <a:t>为</a:t>
            </a:r>
            <a:r>
              <a:rPr lang="zh-CN" altLang="en-US" sz="2400" smtClean="0"/>
              <a:t>书写</a:t>
            </a:r>
            <a:r>
              <a:rPr lang="zh-CN" altLang="en-US" sz="2400" smtClean="0"/>
              <a:t>方便，常用</a:t>
            </a:r>
            <a:r>
              <a:rPr lang="zh-CN" altLang="en-US" sz="2400" dirty="0" smtClean="0"/>
              <a:t>矩阵形式</a:t>
            </a:r>
            <a:endParaRPr lang="en-US" altLang="zh-CN" sz="2400" dirty="0" smtClean="0"/>
          </a:p>
          <a:p>
            <a:endParaRPr lang="zh-CN" altLang="en-US" sz="2400" dirty="0" smtClean="0"/>
          </a:p>
        </p:txBody>
      </p:sp>
      <p:graphicFrame>
        <p:nvGraphicFramePr>
          <p:cNvPr id="116740" name="Object 12"/>
          <p:cNvGraphicFramePr>
            <a:graphicFrameLocks noChangeAspect="1"/>
          </p:cNvGraphicFramePr>
          <p:nvPr/>
        </p:nvGraphicFramePr>
        <p:xfrm>
          <a:off x="755650" y="1333500"/>
          <a:ext cx="4537075" cy="425450"/>
        </p:xfrm>
        <a:graphic>
          <a:graphicData uri="http://schemas.openxmlformats.org/presentationml/2006/ole">
            <mc:AlternateContent xmlns:mc="http://schemas.openxmlformats.org/markup-compatibility/2006">
              <mc:Choice xmlns:v="urn:schemas-microsoft-com:vml" Requires="v">
                <p:oleObj spid="_x0000_s141130" name="公式" r:id="rId4" imgW="2247900" imgH="228600" progId="Equation.3">
                  <p:embed/>
                </p:oleObj>
              </mc:Choice>
              <mc:Fallback>
                <p:oleObj name="公式" r:id="rId4" imgW="2247900" imgH="228600" progId="Equation.3">
                  <p:embed/>
                  <p:pic>
                    <p:nvPicPr>
                      <p:cNvPr id="11674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5650" y="1333500"/>
                        <a:ext cx="4537075" cy="425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15"/>
          <p:cNvGraphicFramePr>
            <a:graphicFrameLocks noChangeAspect="1"/>
          </p:cNvGraphicFramePr>
          <p:nvPr/>
        </p:nvGraphicFramePr>
        <p:xfrm>
          <a:off x="755650" y="1855788"/>
          <a:ext cx="4464050" cy="742950"/>
        </p:xfrm>
        <a:graphic>
          <a:graphicData uri="http://schemas.openxmlformats.org/presentationml/2006/ole">
            <mc:AlternateContent xmlns:mc="http://schemas.openxmlformats.org/markup-compatibility/2006">
              <mc:Choice xmlns:v="urn:schemas-microsoft-com:vml" Requires="v">
                <p:oleObj spid="_x0000_s141131" name="公式" r:id="rId6" imgW="2323092" imgH="406224" progId="Equation.3">
                  <p:embed/>
                </p:oleObj>
              </mc:Choice>
              <mc:Fallback>
                <p:oleObj name="公式" r:id="rId6" imgW="2323092" imgH="406224" progId="Equation.3">
                  <p:embed/>
                  <p:pic>
                    <p:nvPicPr>
                      <p:cNvPr id="5"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650" y="1855788"/>
                        <a:ext cx="4464050" cy="742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 name="Object 19"/>
          <p:cNvGraphicFramePr>
            <a:graphicFrameLocks noChangeAspect="1"/>
          </p:cNvGraphicFramePr>
          <p:nvPr/>
        </p:nvGraphicFramePr>
        <p:xfrm>
          <a:off x="684213" y="2613025"/>
          <a:ext cx="4608512" cy="455613"/>
        </p:xfrm>
        <a:graphic>
          <a:graphicData uri="http://schemas.openxmlformats.org/presentationml/2006/ole">
            <mc:AlternateContent xmlns:mc="http://schemas.openxmlformats.org/markup-compatibility/2006">
              <mc:Choice xmlns:v="urn:schemas-microsoft-com:vml" Requires="v">
                <p:oleObj spid="_x0000_s141132" name="公式" r:id="rId8" imgW="2311400" imgH="228600" progId="Equation.3">
                  <p:embed/>
                </p:oleObj>
              </mc:Choice>
              <mc:Fallback>
                <p:oleObj name="公式" r:id="rId8" imgW="2311400" imgH="228600" progId="Equation.3">
                  <p:embed/>
                  <p:pic>
                    <p:nvPicPr>
                      <p:cNvPr id="6" name="Object 1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4213" y="2613025"/>
                        <a:ext cx="4608512"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 name="Object 22"/>
          <p:cNvGraphicFramePr>
            <a:graphicFrameLocks noChangeAspect="1"/>
          </p:cNvGraphicFramePr>
          <p:nvPr/>
        </p:nvGraphicFramePr>
        <p:xfrm>
          <a:off x="611188" y="3773488"/>
          <a:ext cx="971550" cy="1871662"/>
        </p:xfrm>
        <a:graphic>
          <a:graphicData uri="http://schemas.openxmlformats.org/presentationml/2006/ole">
            <mc:AlternateContent xmlns:mc="http://schemas.openxmlformats.org/markup-compatibility/2006">
              <mc:Choice xmlns:v="urn:schemas-microsoft-com:vml" Requires="v">
                <p:oleObj spid="_x0000_s141133" name="公式" r:id="rId10" imgW="457200" imgH="876300" progId="Equation.3">
                  <p:embed/>
                </p:oleObj>
              </mc:Choice>
              <mc:Fallback>
                <p:oleObj name="公式" r:id="rId10" imgW="457200" imgH="876300" progId="Equation.3">
                  <p:embed/>
                  <p:pic>
                    <p:nvPicPr>
                      <p:cNvPr id="7" name="Object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1188" y="3773488"/>
                        <a:ext cx="971550" cy="1871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 name="Object 25"/>
          <p:cNvGraphicFramePr>
            <a:graphicFrameLocks noChangeAspect="1"/>
          </p:cNvGraphicFramePr>
          <p:nvPr/>
        </p:nvGraphicFramePr>
        <p:xfrm>
          <a:off x="1331913" y="3702050"/>
          <a:ext cx="4560887" cy="2095500"/>
        </p:xfrm>
        <a:graphic>
          <a:graphicData uri="http://schemas.openxmlformats.org/presentationml/2006/ole">
            <mc:AlternateContent xmlns:mc="http://schemas.openxmlformats.org/markup-compatibility/2006">
              <mc:Choice xmlns:v="urn:schemas-microsoft-com:vml" Requires="v">
                <p:oleObj spid="_x0000_s141134" name="公式" r:id="rId12" imgW="1841500" imgH="901700" progId="Equation.3">
                  <p:embed/>
                </p:oleObj>
              </mc:Choice>
              <mc:Fallback>
                <p:oleObj name="公式" r:id="rId12" imgW="1841500" imgH="901700" progId="Equation.3">
                  <p:embed/>
                  <p:pic>
                    <p:nvPicPr>
                      <p:cNvPr id="8" name="Object 2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31913" y="3702050"/>
                        <a:ext cx="4560887" cy="2095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 name="Object 28"/>
          <p:cNvGraphicFramePr>
            <a:graphicFrameLocks noChangeAspect="1"/>
          </p:cNvGraphicFramePr>
          <p:nvPr/>
        </p:nvGraphicFramePr>
        <p:xfrm>
          <a:off x="5867400" y="3557588"/>
          <a:ext cx="1296988" cy="2319337"/>
        </p:xfrm>
        <a:graphic>
          <a:graphicData uri="http://schemas.openxmlformats.org/presentationml/2006/ole">
            <mc:AlternateContent xmlns:mc="http://schemas.openxmlformats.org/markup-compatibility/2006">
              <mc:Choice xmlns:v="urn:schemas-microsoft-com:vml" Requires="v">
                <p:oleObj spid="_x0000_s141135" name="公式" r:id="rId14" imgW="647700" imgH="1117600" progId="Equation.3">
                  <p:embed/>
                </p:oleObj>
              </mc:Choice>
              <mc:Fallback>
                <p:oleObj name="公式" r:id="rId14" imgW="647700" imgH="1117600" progId="Equation.3">
                  <p:embed/>
                  <p:pic>
                    <p:nvPicPr>
                      <p:cNvPr id="9" name="Object 2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867400" y="3557588"/>
                        <a:ext cx="1296988" cy="2319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 name="Object 31"/>
          <p:cNvGraphicFramePr>
            <a:graphicFrameLocks noChangeAspect="1"/>
          </p:cNvGraphicFramePr>
          <p:nvPr/>
        </p:nvGraphicFramePr>
        <p:xfrm>
          <a:off x="6948488" y="3702050"/>
          <a:ext cx="925512" cy="2032000"/>
        </p:xfrm>
        <a:graphic>
          <a:graphicData uri="http://schemas.openxmlformats.org/presentationml/2006/ole">
            <mc:AlternateContent xmlns:mc="http://schemas.openxmlformats.org/markup-compatibility/2006">
              <mc:Choice xmlns:v="urn:schemas-microsoft-com:vml" Requires="v">
                <p:oleObj spid="_x0000_s141136" name="公式" r:id="rId16" imgW="418918" imgH="863225" progId="Equation.3">
                  <p:embed/>
                </p:oleObj>
              </mc:Choice>
              <mc:Fallback>
                <p:oleObj name="公式" r:id="rId16" imgW="418918" imgH="863225" progId="Equation.3">
                  <p:embed/>
                  <p:pic>
                    <p:nvPicPr>
                      <p:cNvPr id="10" name="Object 3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948488" y="3702050"/>
                        <a:ext cx="925512" cy="2032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4503819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checkerboard(across)">
                                      <p:cBhvr>
                                        <p:cTn id="12" dur="500"/>
                                        <p:tgtEl>
                                          <p:spTgt spid="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checkerboard(across)">
                                      <p:cBhvr>
                                        <p:cTn id="17" dur="500"/>
                                        <p:tgtEl>
                                          <p:spTgt spid="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checkerboard(across)">
                                      <p:cBhvr>
                                        <p:cTn id="22" dur="500"/>
                                        <p:tgtEl>
                                          <p:spTgt spid="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5" presetClass="entr" presetSubtype="1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heckerboard(across)">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p:cNvSpPr>
          <p:nvPr>
            <p:ph type="title"/>
          </p:nvPr>
        </p:nvSpPr>
        <p:spPr/>
        <p:txBody>
          <a:bodyPr/>
          <a:lstStyle/>
          <a:p>
            <a:r>
              <a:rPr lang="zh-CN" altLang="en-US" smtClean="0"/>
              <a:t>多元线性回归</a:t>
            </a:r>
          </a:p>
        </p:txBody>
      </p:sp>
      <p:sp>
        <p:nvSpPr>
          <p:cNvPr id="118787" name="内容占位符 2"/>
          <p:cNvSpPr>
            <a:spLocks noGrp="1"/>
          </p:cNvSpPr>
          <p:nvPr>
            <p:ph idx="1"/>
          </p:nvPr>
        </p:nvSpPr>
        <p:spPr>
          <a:xfrm>
            <a:off x="179388" y="1341438"/>
            <a:ext cx="8785225" cy="4608512"/>
          </a:xfrm>
        </p:spPr>
        <p:txBody>
          <a:bodyPr/>
          <a:lstStyle/>
          <a:p>
            <a:r>
              <a:rPr lang="zh-CN" altLang="en-US" sz="2400" smtClean="0"/>
              <a:t>回归参数估计</a:t>
            </a:r>
            <a:endParaRPr lang="en-US" altLang="zh-CN" sz="2400" smtClean="0"/>
          </a:p>
          <a:p>
            <a:pPr lvl="1"/>
            <a:r>
              <a:rPr lang="zh-CN" altLang="en-US" sz="2000" smtClean="0"/>
              <a:t>极大似然估计</a:t>
            </a:r>
            <a:r>
              <a:rPr lang="en-US" altLang="zh-CN" sz="2000" smtClean="0"/>
              <a:t>MLE</a:t>
            </a:r>
            <a:r>
              <a:rPr lang="zh-CN" altLang="en-US" sz="2000" smtClean="0"/>
              <a:t>（略）</a:t>
            </a:r>
          </a:p>
          <a:p>
            <a:pPr lvl="1"/>
            <a:r>
              <a:rPr lang="zh-CN" altLang="en-US" sz="2000" smtClean="0"/>
              <a:t>最小二乘法</a:t>
            </a:r>
            <a:r>
              <a:rPr lang="en-US" altLang="zh-CN" sz="2000" smtClean="0"/>
              <a:t>OLS</a:t>
            </a:r>
            <a:r>
              <a:rPr lang="zh-CN" altLang="en-US" sz="2000" smtClean="0"/>
              <a:t>（</a:t>
            </a:r>
            <a:r>
              <a:rPr lang="en-US" altLang="zh-CN" sz="2000" smtClean="0"/>
              <a:t>R</a:t>
            </a:r>
            <a:r>
              <a:rPr lang="zh-CN" altLang="en-US" sz="2000" smtClean="0"/>
              <a:t>语言使用）</a:t>
            </a:r>
          </a:p>
          <a:p>
            <a:pPr lvl="1"/>
            <a:r>
              <a:rPr lang="zh-CN" altLang="en-US" sz="2000" smtClean="0"/>
              <a:t>梯度下降法（没有</a:t>
            </a:r>
            <a:r>
              <a:rPr lang="en-US" altLang="zh-CN" sz="2000" smtClean="0"/>
              <a:t>R</a:t>
            </a:r>
            <a:r>
              <a:rPr lang="zh-CN" altLang="en-US" sz="2000" smtClean="0"/>
              <a:t>包）</a:t>
            </a:r>
          </a:p>
          <a:p>
            <a:pPr lvl="1"/>
            <a:r>
              <a:rPr lang="zh-CN" altLang="en-US" sz="2000" smtClean="0"/>
              <a:t>随机梯度下降法（略）</a:t>
            </a:r>
          </a:p>
          <a:p>
            <a:pPr lvl="1"/>
            <a:r>
              <a:rPr lang="zh-CN" altLang="en-US" sz="2000" smtClean="0"/>
              <a:t>贝叶斯方法（略）</a:t>
            </a:r>
          </a:p>
          <a:p>
            <a:pPr lvl="1"/>
            <a:r>
              <a:rPr lang="zh-CN" altLang="en-US" sz="2000" smtClean="0"/>
              <a:t>牛顿法（略）</a:t>
            </a:r>
          </a:p>
          <a:p>
            <a:pPr lvl="1"/>
            <a:endParaRPr lang="zh-CN" altLang="en-US" sz="2000" smtClean="0"/>
          </a:p>
        </p:txBody>
      </p:sp>
    </p:spTree>
    <p:extLst>
      <p:ext uri="{BB962C8B-B14F-4D97-AF65-F5344CB8AC3E}">
        <p14:creationId xmlns:p14="http://schemas.microsoft.com/office/powerpoint/2010/main" val="297700791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p:txBody>
          <a:bodyPr/>
          <a:lstStyle/>
          <a:p>
            <a:r>
              <a:rPr lang="zh-CN" altLang="en-US" smtClean="0"/>
              <a:t>多元线性回归</a:t>
            </a:r>
          </a:p>
        </p:txBody>
      </p:sp>
      <p:sp>
        <p:nvSpPr>
          <p:cNvPr id="119811" name="内容占位符 2"/>
          <p:cNvSpPr>
            <a:spLocks noGrp="1"/>
          </p:cNvSpPr>
          <p:nvPr>
            <p:ph idx="1"/>
          </p:nvPr>
        </p:nvSpPr>
        <p:spPr>
          <a:xfrm>
            <a:off x="250825" y="1341438"/>
            <a:ext cx="8713788" cy="4608512"/>
          </a:xfrm>
        </p:spPr>
        <p:txBody>
          <a:bodyPr/>
          <a:lstStyle/>
          <a:p>
            <a:r>
              <a:rPr lang="zh-CN" altLang="en-US" sz="2400" dirty="0" smtClean="0"/>
              <a:t>回归系数的最小二乘估计</a:t>
            </a:r>
            <a:endParaRPr lang="en-US" altLang="zh-CN" sz="2400" dirty="0" smtClean="0"/>
          </a:p>
          <a:p>
            <a:pPr lvl="1"/>
            <a:r>
              <a:rPr lang="zh-CN" altLang="en-US" sz="2000" dirty="0" smtClean="0"/>
              <a:t>利用最小二乘法可</a:t>
            </a:r>
            <a:r>
              <a:rPr lang="zh-CN" altLang="en-US" sz="2000" smtClean="0"/>
              <a:t>估计</a:t>
            </a:r>
            <a:r>
              <a:rPr lang="zh-CN" altLang="en-US" sz="2000" smtClean="0"/>
              <a:t>回归系数</a:t>
            </a:r>
            <a:r>
              <a:rPr lang="en-US" altLang="zh-CN" sz="2000" smtClean="0"/>
              <a:t>,</a:t>
            </a:r>
            <a:r>
              <a:rPr lang="zh-CN" altLang="en-US" sz="2000" smtClean="0"/>
              <a:t>即</a:t>
            </a:r>
            <a:r>
              <a:rPr lang="zh-CN" altLang="en-US" sz="2000" dirty="0" smtClean="0"/>
              <a:t>求解一组</a:t>
            </a:r>
            <a:r>
              <a:rPr lang="zh-CN" altLang="en-US" sz="2000" smtClean="0"/>
              <a:t>参数                 </a:t>
            </a:r>
            <a:r>
              <a:rPr lang="zh-CN" altLang="en-US" sz="2000" smtClean="0"/>
              <a:t>，使得</a:t>
            </a:r>
            <a:r>
              <a:rPr lang="zh-CN" altLang="en-US" sz="2000" dirty="0" smtClean="0"/>
              <a:t>如下定义的平方和</a:t>
            </a:r>
            <a:r>
              <a:rPr lang="en-US" altLang="zh-CN" sz="2000" dirty="0" smtClean="0"/>
              <a:t>Q</a:t>
            </a:r>
            <a:r>
              <a:rPr lang="zh-CN" altLang="en-US" sz="2000" dirty="0" smtClean="0"/>
              <a:t>达到最小：</a:t>
            </a:r>
          </a:p>
          <a:p>
            <a:pPr lvl="1"/>
            <a:endParaRPr lang="zh-CN" altLang="en-US" sz="2000" dirty="0" smtClean="0"/>
          </a:p>
          <a:p>
            <a:pPr lvl="1"/>
            <a:r>
              <a:rPr lang="zh-CN" altLang="en-US" sz="2000" dirty="0" smtClean="0"/>
              <a:t>由多元函数的</a:t>
            </a:r>
            <a:r>
              <a:rPr lang="zh-CN" altLang="en-US" sz="2000" smtClean="0"/>
              <a:t>极值</a:t>
            </a:r>
            <a:r>
              <a:rPr lang="zh-CN" altLang="en-US" sz="2000" smtClean="0"/>
              <a:t>理论</a:t>
            </a:r>
            <a:r>
              <a:rPr lang="en-US" altLang="zh-CN" sz="2000" smtClean="0"/>
              <a:t>,</a:t>
            </a:r>
            <a:r>
              <a:rPr lang="zh-CN" altLang="en-US" sz="2000" smtClean="0"/>
              <a:t>分别</a:t>
            </a:r>
            <a:r>
              <a:rPr lang="zh-CN" altLang="en-US" sz="2000" dirty="0" smtClean="0"/>
              <a:t>求</a:t>
            </a:r>
            <a:r>
              <a:rPr lang="en-US" altLang="zh-CN" sz="2000" dirty="0" smtClean="0"/>
              <a:t>Q</a:t>
            </a:r>
            <a:r>
              <a:rPr lang="zh-CN" altLang="en-US" sz="2000" dirty="0" smtClean="0"/>
              <a:t>关于各个参数</a:t>
            </a:r>
            <a:r>
              <a:rPr lang="zh-CN" altLang="en-US" sz="2000" smtClean="0"/>
              <a:t>的</a:t>
            </a:r>
            <a:r>
              <a:rPr lang="zh-CN" altLang="en-US" sz="2000" smtClean="0"/>
              <a:t>偏导数</a:t>
            </a:r>
            <a:r>
              <a:rPr lang="en-US" altLang="zh-CN" sz="2000" smtClean="0"/>
              <a:t>,</a:t>
            </a:r>
            <a:r>
              <a:rPr lang="zh-CN" altLang="en-US" sz="2000" smtClean="0"/>
              <a:t>并</a:t>
            </a:r>
            <a:r>
              <a:rPr lang="zh-CN" altLang="en-US" sz="2000" dirty="0" smtClean="0"/>
              <a:t>令</a:t>
            </a:r>
            <a:r>
              <a:rPr lang="zh-CN" altLang="en-US" sz="2000" smtClean="0"/>
              <a:t>它们</a:t>
            </a:r>
            <a:r>
              <a:rPr lang="zh-CN" altLang="en-US" sz="2000" smtClean="0"/>
              <a:t>等于零</a:t>
            </a:r>
            <a:r>
              <a:rPr lang="en-US" altLang="zh-CN" sz="2000" smtClean="0"/>
              <a:t>,</a:t>
            </a:r>
            <a:r>
              <a:rPr lang="zh-CN" altLang="en-US" sz="2000" smtClean="0"/>
              <a:t>于是</a:t>
            </a:r>
            <a:r>
              <a:rPr lang="zh-CN" altLang="en-US" sz="2000" dirty="0" smtClean="0"/>
              <a:t>得到如下</a:t>
            </a:r>
            <a:r>
              <a:rPr lang="zh-CN" altLang="en-US" sz="2000" smtClean="0"/>
              <a:t>的</a:t>
            </a:r>
            <a:r>
              <a:rPr lang="zh-CN" altLang="en-US" sz="2000" smtClean="0"/>
              <a:t>方程组</a:t>
            </a:r>
            <a:r>
              <a:rPr lang="en-US" altLang="zh-CN" sz="2000" smtClean="0"/>
              <a:t>,</a:t>
            </a:r>
            <a:r>
              <a:rPr lang="zh-CN" altLang="en-US" sz="2000" smtClean="0"/>
              <a:t>解</a:t>
            </a:r>
            <a:r>
              <a:rPr lang="zh-CN" altLang="en-US" sz="2000" dirty="0" smtClean="0"/>
              <a:t>方程组便得到所求</a:t>
            </a:r>
            <a:r>
              <a:rPr lang="zh-CN" altLang="en-US" sz="2000" smtClean="0"/>
              <a:t>的</a:t>
            </a:r>
            <a:r>
              <a:rPr lang="zh-CN" altLang="en-US" sz="2000" smtClean="0"/>
              <a:t>参数</a:t>
            </a:r>
            <a:r>
              <a:rPr lang="en-US" altLang="zh-CN" sz="2000" smtClean="0"/>
              <a:t>.</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smtClean="0"/>
              <a:t>如果       </a:t>
            </a:r>
            <a:r>
              <a:rPr lang="zh-CN" altLang="en-US" sz="2000" smtClean="0"/>
              <a:t>可逆</a:t>
            </a:r>
            <a:r>
              <a:rPr lang="en-US" altLang="zh-CN" sz="2000" smtClean="0"/>
              <a:t>,</a:t>
            </a:r>
            <a:r>
              <a:rPr lang="zh-CN" altLang="en-US" sz="2000" smtClean="0"/>
              <a:t>则</a:t>
            </a:r>
            <a:r>
              <a:rPr lang="zh-CN" altLang="en-US" sz="2000" dirty="0" smtClean="0"/>
              <a:t>方程组的</a:t>
            </a:r>
            <a:r>
              <a:rPr lang="en-US" altLang="zh-CN" sz="2000" dirty="0" smtClean="0"/>
              <a:t>(</a:t>
            </a:r>
            <a:r>
              <a:rPr lang="zh-CN" altLang="en-US" sz="2000" dirty="0" smtClean="0"/>
              <a:t>参数的</a:t>
            </a:r>
            <a:r>
              <a:rPr lang="en-US" altLang="zh-CN" sz="2000" dirty="0" smtClean="0"/>
              <a:t>)</a:t>
            </a:r>
            <a:r>
              <a:rPr lang="zh-CN" altLang="en-US" sz="2000" dirty="0" smtClean="0"/>
              <a:t>解为</a:t>
            </a:r>
          </a:p>
          <a:p>
            <a:pPr lvl="1"/>
            <a:endParaRPr lang="en-US" altLang="zh-CN" sz="2000" dirty="0" smtClean="0"/>
          </a:p>
          <a:p>
            <a:pPr lvl="1"/>
            <a:endParaRPr lang="en-US" altLang="zh-CN" sz="2000" dirty="0" smtClean="0"/>
          </a:p>
          <a:p>
            <a:pPr lvl="1"/>
            <a:endParaRPr lang="zh-CN" altLang="en-US" sz="2000" dirty="0" smtClean="0"/>
          </a:p>
        </p:txBody>
      </p:sp>
      <p:graphicFrame>
        <p:nvGraphicFramePr>
          <p:cNvPr id="4" name="Object 18"/>
          <p:cNvGraphicFramePr>
            <a:graphicFrameLocks noChangeAspect="1"/>
          </p:cNvGraphicFramePr>
          <p:nvPr/>
        </p:nvGraphicFramePr>
        <p:xfrm>
          <a:off x="6694488" y="1808163"/>
          <a:ext cx="1008062" cy="331787"/>
        </p:xfrm>
        <a:graphic>
          <a:graphicData uri="http://schemas.openxmlformats.org/presentationml/2006/ole">
            <mc:AlternateContent xmlns:mc="http://schemas.openxmlformats.org/markup-compatibility/2006">
              <mc:Choice xmlns:v="urn:schemas-microsoft-com:vml" Requires="v">
                <p:oleObj spid="_x0000_s142034" name="公式" r:id="rId3" imgW="1343036" imgH="390618" progId="Equation.3">
                  <p:embed/>
                </p:oleObj>
              </mc:Choice>
              <mc:Fallback>
                <p:oleObj name="公式" r:id="rId3" imgW="1343036" imgH="390618" progId="Equation.3">
                  <p:embed/>
                  <p:pic>
                    <p:nvPicPr>
                      <p:cNvPr id="4" name="Object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4488" y="1808163"/>
                        <a:ext cx="1008062" cy="331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22"/>
          <p:cNvGraphicFramePr>
            <a:graphicFrameLocks noChangeAspect="1"/>
          </p:cNvGraphicFramePr>
          <p:nvPr/>
        </p:nvGraphicFramePr>
        <p:xfrm>
          <a:off x="2335213" y="2382838"/>
          <a:ext cx="4897437" cy="546100"/>
        </p:xfrm>
        <a:graphic>
          <a:graphicData uri="http://schemas.openxmlformats.org/presentationml/2006/ole">
            <mc:AlternateContent xmlns:mc="http://schemas.openxmlformats.org/markup-compatibility/2006">
              <mc:Choice xmlns:v="urn:schemas-microsoft-com:vml" Requires="v">
                <p:oleObj spid="_x0000_s142035" name="公式" r:id="rId5" imgW="6086419" imgH="609667" progId="Equation.3">
                  <p:embed/>
                </p:oleObj>
              </mc:Choice>
              <mc:Fallback>
                <p:oleObj name="公式" r:id="rId5" imgW="6086419" imgH="609667" progId="Equation.3">
                  <p:embed/>
                  <p:pic>
                    <p:nvPicPr>
                      <p:cNvPr id="5"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5213" y="2382838"/>
                        <a:ext cx="4897437"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4"/>
          <p:cNvGraphicFramePr>
            <a:graphicFrameLocks noChangeAspect="1"/>
          </p:cNvGraphicFramePr>
          <p:nvPr/>
        </p:nvGraphicFramePr>
        <p:xfrm>
          <a:off x="2051050" y="3716338"/>
          <a:ext cx="3241675" cy="1770062"/>
        </p:xfrm>
        <a:graphic>
          <a:graphicData uri="http://schemas.openxmlformats.org/presentationml/2006/ole">
            <mc:AlternateContent xmlns:mc="http://schemas.openxmlformats.org/markup-compatibility/2006">
              <mc:Choice xmlns:v="urn:schemas-microsoft-com:vml" Requires="v">
                <p:oleObj spid="_x0000_s142036" name="公式" r:id="rId7" imgW="4943509" imgH="2667067" progId="Equation.3">
                  <p:embed/>
                </p:oleObj>
              </mc:Choice>
              <mc:Fallback>
                <p:oleObj name="公式" r:id="rId7" imgW="4943509" imgH="2667067" progId="Equation.3">
                  <p:embed/>
                  <p:pic>
                    <p:nvPicPr>
                      <p:cNvPr id="6"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1050" y="3716338"/>
                        <a:ext cx="3241675" cy="177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6"/>
          <p:cNvGraphicFramePr>
            <a:graphicFrameLocks noChangeAspect="1"/>
          </p:cNvGraphicFramePr>
          <p:nvPr/>
        </p:nvGraphicFramePr>
        <p:xfrm>
          <a:off x="6064250" y="4348163"/>
          <a:ext cx="2054225" cy="257175"/>
        </p:xfrm>
        <a:graphic>
          <a:graphicData uri="http://schemas.openxmlformats.org/presentationml/2006/ole">
            <mc:AlternateContent xmlns:mc="http://schemas.openxmlformats.org/markup-compatibility/2006">
              <mc:Choice xmlns:v="urn:schemas-microsoft-com:vml" Requires="v">
                <p:oleObj spid="_x0000_s142037" name="公式" r:id="rId9" imgW="1885928" imgH="171570" progId="Equation.3">
                  <p:embed/>
                </p:oleObj>
              </mc:Choice>
              <mc:Fallback>
                <p:oleObj name="公式" r:id="rId9" imgW="1885928" imgH="171570" progId="Equation.3">
                  <p:embed/>
                  <p:pic>
                    <p:nvPicPr>
                      <p:cNvPr id="7"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64250" y="4348163"/>
                        <a:ext cx="2054225"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8"/>
          <p:cNvGraphicFramePr>
            <a:graphicFrameLocks noChangeAspect="1"/>
          </p:cNvGraphicFramePr>
          <p:nvPr/>
        </p:nvGraphicFramePr>
        <p:xfrm>
          <a:off x="1765300" y="5719763"/>
          <a:ext cx="503238" cy="249237"/>
        </p:xfrm>
        <a:graphic>
          <a:graphicData uri="http://schemas.openxmlformats.org/presentationml/2006/ole">
            <mc:AlternateContent xmlns:mc="http://schemas.openxmlformats.org/markup-compatibility/2006">
              <mc:Choice xmlns:v="urn:schemas-microsoft-com:vml" Requires="v">
                <p:oleObj spid="_x0000_s142038" name="公式" r:id="rId11" imgW="638104" imgH="276238" progId="Equation.3">
                  <p:embed/>
                </p:oleObj>
              </mc:Choice>
              <mc:Fallback>
                <p:oleObj name="公式" r:id="rId11" imgW="638104" imgH="276238" progId="Equation.3">
                  <p:embed/>
                  <p:pic>
                    <p:nvPicPr>
                      <p:cNvPr id="8"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765300" y="5719763"/>
                        <a:ext cx="503238" cy="24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Object 10"/>
          <p:cNvGraphicFramePr>
            <a:graphicFrameLocks noChangeAspect="1"/>
          </p:cNvGraphicFramePr>
          <p:nvPr/>
        </p:nvGraphicFramePr>
        <p:xfrm>
          <a:off x="5557838" y="5700713"/>
          <a:ext cx="1822450" cy="334962"/>
        </p:xfrm>
        <a:graphic>
          <a:graphicData uri="http://schemas.openxmlformats.org/presentationml/2006/ole">
            <mc:AlternateContent xmlns:mc="http://schemas.openxmlformats.org/markup-compatibility/2006">
              <mc:Choice xmlns:v="urn:schemas-microsoft-com:vml" Requires="v">
                <p:oleObj spid="_x0000_s142039" name="公式" r:id="rId13" imgW="2257436" imgH="352492" progId="Equation.3">
                  <p:embed/>
                </p:oleObj>
              </mc:Choice>
              <mc:Fallback>
                <p:oleObj name="公式" r:id="rId13" imgW="2257436" imgH="352492" progId="Equation.3">
                  <p:embed/>
                  <p:pic>
                    <p:nvPicPr>
                      <p:cNvPr id="9"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57838" y="5700713"/>
                        <a:ext cx="182245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955923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heckerboard(across)">
                                      <p:cBhvr>
                                        <p:cTn id="11" dur="500"/>
                                        <p:tgtEl>
                                          <p:spTgt spid="5"/>
                                        </p:tgtEl>
                                      </p:cBhvr>
                                    </p:animEffect>
                                  </p:childTnLst>
                                </p:cTn>
                              </p:par>
                              <p:par>
                                <p:cTn id="12" presetID="3" presetClass="entr" presetSubtype="1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linds(horizontal)">
                                      <p:cBhvr>
                                        <p:cTn id="14" dur="500"/>
                                        <p:tgtEl>
                                          <p:spTgt spid="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2"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slide(fromRight)">
                                      <p:cBhvr>
                                        <p:cTn id="19" dur="1000"/>
                                        <p:tgtEl>
                                          <p:spTgt spid="7"/>
                                        </p:tgtEl>
                                      </p:cBhvr>
                                    </p:animEffect>
                                  </p:childTnLst>
                                </p:cTn>
                              </p:par>
                            </p:childTnLst>
                          </p:cTn>
                        </p:par>
                        <p:par>
                          <p:cTn id="20" fill="hold" nodeType="afterGroup">
                            <p:stCondLst>
                              <p:cond delay="1000"/>
                            </p:stCondLst>
                            <p:childTnLst>
                              <p:par>
                                <p:cTn id="21" presetID="5" presetClass="entr" presetSubtype="1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checkerboard(across)">
                                      <p:cBhvr>
                                        <p:cTn id="23" dur="500"/>
                                        <p:tgtEl>
                                          <p:spTgt spid="8"/>
                                        </p:tgtEl>
                                      </p:cBhvr>
                                    </p:animEffect>
                                  </p:childTnLst>
                                </p:cTn>
                              </p:par>
                            </p:childTnLst>
                          </p:cTn>
                        </p:par>
                        <p:par>
                          <p:cTn id="24" fill="hold" nodeType="afterGroup">
                            <p:stCondLst>
                              <p:cond delay="1500"/>
                            </p:stCondLst>
                            <p:childTnLst>
                              <p:par>
                                <p:cTn id="25" presetID="5" presetClass="entr" presetSubtype="1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checkerboard(across)">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zh-CN" altLang="en-US" smtClean="0"/>
              <a:t>显著性检验的意义</a:t>
            </a:r>
          </a:p>
        </p:txBody>
      </p:sp>
      <p:sp>
        <p:nvSpPr>
          <p:cNvPr id="3" name="内容占位符 2"/>
          <p:cNvSpPr>
            <a:spLocks noGrp="1"/>
          </p:cNvSpPr>
          <p:nvPr>
            <p:ph idx="1"/>
          </p:nvPr>
        </p:nvSpPr>
        <p:spPr/>
        <p:txBody>
          <a:bodyPr/>
          <a:lstStyle/>
          <a:p>
            <a:pPr>
              <a:defRPr/>
            </a:pPr>
            <a:r>
              <a:rPr lang="zh-CN" altLang="en-US" dirty="0" smtClean="0"/>
              <a:t> 对（    </a:t>
            </a:r>
            <a:r>
              <a:rPr lang="en-US" altLang="zh-CN" dirty="0" smtClean="0"/>
              <a:t>-    </a:t>
            </a:r>
            <a:r>
              <a:rPr lang="zh-CN" altLang="en-US" dirty="0" smtClean="0"/>
              <a:t>）进行显著性检验就是要分析：</a:t>
            </a:r>
            <a:endParaRPr lang="en-US" altLang="zh-CN" dirty="0" smtClean="0"/>
          </a:p>
          <a:p>
            <a:pPr marL="0" indent="0">
              <a:buFont typeface="Wingdings" panose="05000000000000000000" pitchFamily="2" charset="2"/>
              <a:buNone/>
              <a:defRPr/>
            </a:pPr>
            <a:r>
              <a:rPr lang="en-US" altLang="zh-CN" dirty="0" smtClean="0"/>
              <a:t>	</a:t>
            </a:r>
            <a:r>
              <a:rPr lang="zh-CN" altLang="en-US" dirty="0" smtClean="0"/>
              <a:t>试验的表面效应（    </a:t>
            </a:r>
            <a:r>
              <a:rPr lang="en-US" altLang="zh-CN" dirty="0" smtClean="0"/>
              <a:t>-    </a:t>
            </a:r>
            <a:r>
              <a:rPr lang="zh-CN" altLang="en-US" dirty="0" smtClean="0"/>
              <a:t>）主要由处理效应</a:t>
            </a:r>
            <a:endParaRPr lang="en-US" altLang="zh-CN" dirty="0" smtClean="0"/>
          </a:p>
          <a:p>
            <a:pPr marL="0" indent="0">
              <a:buFont typeface="Wingdings" panose="05000000000000000000" pitchFamily="2" charset="2"/>
              <a:buNone/>
              <a:defRPr/>
            </a:pPr>
            <a:r>
              <a:rPr lang="zh-CN" altLang="en-US" dirty="0" smtClean="0"/>
              <a:t>（   </a:t>
            </a:r>
            <a:r>
              <a:rPr lang="en-US" altLang="zh-CN" dirty="0" smtClean="0"/>
              <a:t>-   </a:t>
            </a:r>
            <a:r>
              <a:rPr lang="zh-CN" altLang="en-US" dirty="0" smtClean="0"/>
              <a:t>）引起</a:t>
            </a:r>
            <a:r>
              <a:rPr lang="zh-CN" altLang="en-US" smtClean="0"/>
              <a:t>的 </a:t>
            </a:r>
            <a:r>
              <a:rPr lang="zh-CN" altLang="en-US" smtClean="0"/>
              <a:t>，还是</a:t>
            </a:r>
            <a:r>
              <a:rPr lang="zh-CN" altLang="en-US" dirty="0" smtClean="0"/>
              <a:t>主要由试验误差所造成。</a:t>
            </a:r>
            <a:endParaRPr lang="en-US" altLang="zh-CN" dirty="0" smtClean="0"/>
          </a:p>
          <a:p>
            <a:pPr>
              <a:defRPr/>
            </a:pPr>
            <a:endParaRPr lang="en-US" altLang="zh-CN" dirty="0"/>
          </a:p>
          <a:p>
            <a:pPr>
              <a:defRPr/>
            </a:pPr>
            <a:r>
              <a:rPr lang="zh-CN" altLang="en-US" dirty="0" smtClean="0"/>
              <a:t>虽然处理</a:t>
            </a:r>
            <a:r>
              <a:rPr lang="zh-CN" altLang="en-US" smtClean="0"/>
              <a:t>效应</a:t>
            </a:r>
            <a:r>
              <a:rPr lang="zh-CN" altLang="en-US" smtClean="0"/>
              <a:t>未知，但</a:t>
            </a:r>
            <a:r>
              <a:rPr lang="zh-CN" altLang="en-US" dirty="0" smtClean="0"/>
              <a:t>试验的表面效应是可以</a:t>
            </a:r>
            <a:r>
              <a:rPr lang="zh-CN" altLang="en-US" smtClean="0"/>
              <a:t>计算</a:t>
            </a:r>
            <a:r>
              <a:rPr lang="zh-CN" altLang="en-US" smtClean="0"/>
              <a:t>的，借助</a:t>
            </a:r>
            <a:r>
              <a:rPr lang="zh-CN" altLang="en-US" dirty="0" smtClean="0"/>
              <a:t>数理统计方法可以对试验误差作出估计</a:t>
            </a:r>
            <a:r>
              <a:rPr lang="zh-CN" altLang="en-US" smtClean="0"/>
              <a:t>。</a:t>
            </a:r>
            <a:r>
              <a:rPr lang="zh-CN" altLang="en-US" smtClean="0"/>
              <a:t>所以，可</a:t>
            </a:r>
            <a:r>
              <a:rPr lang="zh-CN" altLang="en-US" dirty="0" smtClean="0"/>
              <a:t>从试验的表面效应与试验误差的权衡比较中间接地推断处理效应</a:t>
            </a:r>
            <a:r>
              <a:rPr lang="zh-CN" altLang="en-US" smtClean="0"/>
              <a:t>是否</a:t>
            </a:r>
            <a:r>
              <a:rPr lang="zh-CN" altLang="en-US" smtClean="0"/>
              <a:t>存在，这</a:t>
            </a:r>
            <a:r>
              <a:rPr lang="zh-CN" altLang="en-US" dirty="0" smtClean="0"/>
              <a:t>就是</a:t>
            </a:r>
            <a:r>
              <a:rPr lang="zh-CN" altLang="en-US" b="1" dirty="0" smtClean="0"/>
              <a:t>显著性检验的基本思想</a:t>
            </a:r>
            <a:r>
              <a:rPr lang="zh-CN" altLang="en-US" dirty="0" smtClean="0"/>
              <a:t>。</a:t>
            </a:r>
          </a:p>
          <a:p>
            <a:pPr>
              <a:defRPr/>
            </a:pPr>
            <a:endParaRPr lang="zh-CN" altLang="en-US" dirty="0"/>
          </a:p>
        </p:txBody>
      </p:sp>
      <p:graphicFrame>
        <p:nvGraphicFramePr>
          <p:cNvPr id="59396" name="Object 5"/>
          <p:cNvGraphicFramePr>
            <a:graphicFrameLocks noChangeAspect="1"/>
          </p:cNvGraphicFramePr>
          <p:nvPr/>
        </p:nvGraphicFramePr>
        <p:xfrm>
          <a:off x="1763713" y="1471613"/>
          <a:ext cx="406400" cy="573087"/>
        </p:xfrm>
        <a:graphic>
          <a:graphicData uri="http://schemas.openxmlformats.org/presentationml/2006/ole">
            <mc:AlternateContent xmlns:mc="http://schemas.openxmlformats.org/markup-compatibility/2006">
              <mc:Choice xmlns:v="urn:schemas-microsoft-com:vml" Requires="v">
                <p:oleObj spid="_x0000_s60224" name="公式" r:id="rId3" imgW="76170" imgH="142795" progId="Equation.3">
                  <p:embed/>
                </p:oleObj>
              </mc:Choice>
              <mc:Fallback>
                <p:oleObj name="公式" r:id="rId3" imgW="76170" imgH="142795"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1471613"/>
                        <a:ext cx="40640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397" name="Object 6"/>
          <p:cNvGraphicFramePr>
            <a:graphicFrameLocks noChangeAspect="1"/>
          </p:cNvGraphicFramePr>
          <p:nvPr/>
        </p:nvGraphicFramePr>
        <p:xfrm>
          <a:off x="2395538" y="1460500"/>
          <a:ext cx="439737" cy="573088"/>
        </p:xfrm>
        <a:graphic>
          <a:graphicData uri="http://schemas.openxmlformats.org/presentationml/2006/ole">
            <mc:AlternateContent xmlns:mc="http://schemas.openxmlformats.org/markup-compatibility/2006">
              <mc:Choice xmlns:v="urn:schemas-microsoft-com:vml" Requires="v">
                <p:oleObj spid="_x0000_s60225" name="公式" r:id="rId5" imgW="95213" imgH="142795" progId="Equation.3">
                  <p:embed/>
                </p:oleObj>
              </mc:Choice>
              <mc:Fallback>
                <p:oleObj name="公式" r:id="rId5" imgW="95213" imgH="142795"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5538" y="1460500"/>
                        <a:ext cx="439737"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398" name="Object 5"/>
          <p:cNvGraphicFramePr>
            <a:graphicFrameLocks noChangeAspect="1"/>
          </p:cNvGraphicFramePr>
          <p:nvPr/>
        </p:nvGraphicFramePr>
        <p:xfrm>
          <a:off x="4319588" y="1916113"/>
          <a:ext cx="406400" cy="573087"/>
        </p:xfrm>
        <a:graphic>
          <a:graphicData uri="http://schemas.openxmlformats.org/presentationml/2006/ole">
            <mc:AlternateContent xmlns:mc="http://schemas.openxmlformats.org/markup-compatibility/2006">
              <mc:Choice xmlns:v="urn:schemas-microsoft-com:vml" Requires="v">
                <p:oleObj spid="_x0000_s60226" name="公式" r:id="rId7" imgW="76170" imgH="142795" progId="Equation.3">
                  <p:embed/>
                </p:oleObj>
              </mc:Choice>
              <mc:Fallback>
                <p:oleObj name="公式" r:id="rId7" imgW="76170" imgH="142795"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19588" y="1916113"/>
                        <a:ext cx="40640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399" name="Object 6"/>
          <p:cNvGraphicFramePr>
            <a:graphicFrameLocks noChangeAspect="1"/>
          </p:cNvGraphicFramePr>
          <p:nvPr/>
        </p:nvGraphicFramePr>
        <p:xfrm>
          <a:off x="4949825" y="1905000"/>
          <a:ext cx="439738" cy="573088"/>
        </p:xfrm>
        <a:graphic>
          <a:graphicData uri="http://schemas.openxmlformats.org/presentationml/2006/ole">
            <mc:AlternateContent xmlns:mc="http://schemas.openxmlformats.org/markup-compatibility/2006">
              <mc:Choice xmlns:v="urn:schemas-microsoft-com:vml" Requires="v">
                <p:oleObj spid="_x0000_s60227" name="公式" r:id="rId9" imgW="95213" imgH="142795" progId="Equation.3">
                  <p:embed/>
                </p:oleObj>
              </mc:Choice>
              <mc:Fallback>
                <p:oleObj name="公式" r:id="rId9" imgW="95213" imgH="142795"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49825" y="1905000"/>
                        <a:ext cx="439738"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00" name="Object 3"/>
          <p:cNvGraphicFramePr>
            <a:graphicFrameLocks noChangeAspect="1"/>
          </p:cNvGraphicFramePr>
          <p:nvPr/>
        </p:nvGraphicFramePr>
        <p:xfrm>
          <a:off x="869950" y="2525713"/>
          <a:ext cx="358775" cy="458787"/>
        </p:xfrm>
        <a:graphic>
          <a:graphicData uri="http://schemas.openxmlformats.org/presentationml/2006/ole">
            <mc:AlternateContent xmlns:mc="http://schemas.openxmlformats.org/markup-compatibility/2006">
              <mc:Choice xmlns:v="urn:schemas-microsoft-com:vml" Requires="v">
                <p:oleObj spid="_x0000_s60228" name="公式" r:id="rId11" imgW="95213" imgH="142795" progId="Equation.3">
                  <p:embed/>
                </p:oleObj>
              </mc:Choice>
              <mc:Fallback>
                <p:oleObj name="公式" r:id="rId11" imgW="95213" imgH="142795" progId="Equation.3">
                  <p:embed/>
                  <p:pic>
                    <p:nvPicPr>
                      <p:cNvPr id="0" name="Object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69950" y="2525713"/>
                        <a:ext cx="358775"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01" name="Object 4"/>
          <p:cNvGraphicFramePr>
            <a:graphicFrameLocks noChangeAspect="1"/>
          </p:cNvGraphicFramePr>
          <p:nvPr/>
        </p:nvGraphicFramePr>
        <p:xfrm>
          <a:off x="1384300" y="2563813"/>
          <a:ext cx="368300" cy="457200"/>
        </p:xfrm>
        <a:graphic>
          <a:graphicData uri="http://schemas.openxmlformats.org/presentationml/2006/ole">
            <mc:AlternateContent xmlns:mc="http://schemas.openxmlformats.org/markup-compatibility/2006">
              <mc:Choice xmlns:v="urn:schemas-microsoft-com:vml" Requires="v">
                <p:oleObj spid="_x0000_s60229" name="公式" r:id="rId13" imgW="104913" imgH="142795" progId="Equation.3">
                  <p:embed/>
                </p:oleObj>
              </mc:Choice>
              <mc:Fallback>
                <p:oleObj name="公式" r:id="rId13" imgW="104913" imgH="142795" progId="Equation.3">
                  <p:embed/>
                  <p:pic>
                    <p:nvPicPr>
                      <p:cNvPr id="0" name="Object 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84300" y="2563813"/>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p:cNvSpPr>
          <p:nvPr>
            <p:ph type="title"/>
          </p:nvPr>
        </p:nvSpPr>
        <p:spPr/>
        <p:txBody>
          <a:bodyPr/>
          <a:lstStyle/>
          <a:p>
            <a:r>
              <a:rPr lang="zh-CN" altLang="en-US" smtClean="0"/>
              <a:t>多元线性回归</a:t>
            </a:r>
          </a:p>
        </p:txBody>
      </p:sp>
      <p:sp>
        <p:nvSpPr>
          <p:cNvPr id="120835" name="内容占位符 2"/>
          <p:cNvSpPr>
            <a:spLocks noGrp="1"/>
          </p:cNvSpPr>
          <p:nvPr>
            <p:ph idx="1"/>
          </p:nvPr>
        </p:nvSpPr>
        <p:spPr>
          <a:xfrm>
            <a:off x="250825" y="1341438"/>
            <a:ext cx="8713788" cy="4823866"/>
          </a:xfrm>
        </p:spPr>
        <p:txBody>
          <a:bodyPr/>
          <a:lstStyle/>
          <a:p>
            <a:r>
              <a:rPr lang="zh-CN" altLang="en-US" sz="2000" dirty="0" smtClean="0"/>
              <a:t>回归方程的显著性检验 </a:t>
            </a:r>
            <a:endParaRPr lang="en-US" altLang="zh-CN" sz="2000" dirty="0" smtClean="0"/>
          </a:p>
          <a:p>
            <a:pPr lvl="1"/>
            <a:r>
              <a:rPr lang="zh-CN" altLang="en-US" sz="1800" dirty="0" smtClean="0"/>
              <a:t>由最小二乘准则求回归系数的计算</a:t>
            </a:r>
            <a:r>
              <a:rPr lang="zh-CN" altLang="en-US" sz="1800" smtClean="0"/>
              <a:t>过程</a:t>
            </a:r>
            <a:r>
              <a:rPr lang="zh-CN" altLang="en-US" sz="1800" smtClean="0"/>
              <a:t>中</a:t>
            </a:r>
            <a:r>
              <a:rPr lang="en-US" altLang="zh-CN" sz="1800" smtClean="0"/>
              <a:t>,</a:t>
            </a:r>
            <a:r>
              <a:rPr lang="zh-CN" altLang="en-US" sz="1800" smtClean="0"/>
              <a:t>并</a:t>
            </a:r>
            <a:r>
              <a:rPr lang="zh-CN" altLang="en-US" sz="1800" dirty="0" smtClean="0"/>
              <a:t>不一定知道因变量与自变量是否存在线性关系。如果不</a:t>
            </a:r>
            <a:r>
              <a:rPr lang="zh-CN" altLang="en-US" sz="1800" smtClean="0"/>
              <a:t>存在</a:t>
            </a:r>
            <a:r>
              <a:rPr lang="zh-CN" altLang="en-US" sz="1800" smtClean="0"/>
              <a:t>线性关系</a:t>
            </a:r>
            <a:r>
              <a:rPr lang="en-US" altLang="zh-CN" sz="1800" smtClean="0"/>
              <a:t>,</a:t>
            </a:r>
            <a:r>
              <a:rPr lang="zh-CN" altLang="en-US" sz="1800" smtClean="0"/>
              <a:t>那么</a:t>
            </a:r>
            <a:r>
              <a:rPr lang="zh-CN" altLang="en-US" sz="1800" dirty="0" smtClean="0"/>
              <a:t>得到的回归方程是毫无意义的</a:t>
            </a:r>
            <a:r>
              <a:rPr lang="zh-CN" altLang="en-US" sz="1800" dirty="0" smtClean="0"/>
              <a:t>。</a:t>
            </a:r>
            <a:endParaRPr lang="en-US" altLang="zh-CN" sz="1800" dirty="0" smtClean="0"/>
          </a:p>
          <a:p>
            <a:pPr lvl="1"/>
            <a:r>
              <a:rPr lang="zh-CN" altLang="en-US" sz="1800" dirty="0" smtClean="0"/>
              <a:t>零假设</a:t>
            </a:r>
            <a:r>
              <a:rPr lang="zh-CN" altLang="en-US" sz="1800" dirty="0"/>
              <a:t>（</a:t>
            </a:r>
            <a:r>
              <a:rPr lang="en-US" altLang="zh-CN" sz="1800" dirty="0"/>
              <a:t>H0</a:t>
            </a:r>
            <a:r>
              <a:rPr lang="zh-CN" altLang="en-US" sz="1800" dirty="0"/>
              <a:t>）：所有自变量的系数</a:t>
            </a:r>
            <a:r>
              <a:rPr lang="zh-CN" altLang="en-US" sz="1800"/>
              <a:t>都</a:t>
            </a:r>
            <a:r>
              <a:rPr lang="zh-CN" altLang="en-US" sz="1800" smtClean="0"/>
              <a:t>等于零，表示</a:t>
            </a:r>
            <a:r>
              <a:rPr lang="zh-CN" altLang="en-US" sz="1800" dirty="0"/>
              <a:t>没有自变量对因变量有显著影响。</a:t>
            </a:r>
          </a:p>
          <a:p>
            <a:pPr lvl="1"/>
            <a:r>
              <a:rPr lang="zh-CN" altLang="en-US" sz="1800" dirty="0" smtClean="0"/>
              <a:t>备择假设</a:t>
            </a:r>
            <a:r>
              <a:rPr lang="zh-CN" altLang="en-US" sz="1800" dirty="0"/>
              <a:t>（</a:t>
            </a:r>
            <a:r>
              <a:rPr lang="en-US" altLang="zh-CN" sz="1800" dirty="0"/>
              <a:t>H1</a:t>
            </a:r>
            <a:r>
              <a:rPr lang="zh-CN" altLang="en-US" sz="1800" dirty="0"/>
              <a:t>）：至少有一个自变量的系数</a:t>
            </a:r>
            <a:r>
              <a:rPr lang="zh-CN" altLang="en-US" sz="1800"/>
              <a:t>不</a:t>
            </a:r>
            <a:r>
              <a:rPr lang="zh-CN" altLang="en-US" sz="1800" smtClean="0"/>
              <a:t>等于零，表示</a:t>
            </a:r>
            <a:r>
              <a:rPr lang="zh-CN" altLang="en-US" sz="1800" dirty="0"/>
              <a:t>至少有一个自变量对因变量有显著影响。</a:t>
            </a:r>
          </a:p>
          <a:p>
            <a:pPr lvl="1"/>
            <a:r>
              <a:rPr lang="zh-CN" altLang="en-US" sz="1800" dirty="0" smtClean="0"/>
              <a:t> </a:t>
            </a:r>
            <a:endParaRPr lang="en-US" altLang="zh-CN" sz="1800" dirty="0" smtClean="0"/>
          </a:p>
          <a:p>
            <a:pPr lvl="1"/>
            <a:r>
              <a:rPr lang="en-US" altLang="zh-CN" sz="1800" dirty="0" smtClean="0"/>
              <a:t>F</a:t>
            </a:r>
            <a:r>
              <a:rPr lang="en-US" altLang="zh-CN" sz="1800" dirty="0" smtClean="0"/>
              <a:t>——</a:t>
            </a:r>
            <a:r>
              <a:rPr lang="zh-CN" altLang="en-US" sz="1800" dirty="0" smtClean="0"/>
              <a:t>统计量</a:t>
            </a:r>
            <a:endParaRPr lang="en-US" altLang="zh-CN" sz="1800" dirty="0" smtClean="0"/>
          </a:p>
          <a:p>
            <a:pPr lvl="1"/>
            <a:endParaRPr lang="en-US" altLang="zh-CN" sz="1800" dirty="0" smtClean="0"/>
          </a:p>
          <a:p>
            <a:pPr lvl="1"/>
            <a:endParaRPr lang="en-US" altLang="zh-CN" sz="1800" dirty="0"/>
          </a:p>
          <a:p>
            <a:pPr lvl="1"/>
            <a:endParaRPr lang="en-US" altLang="zh-CN" sz="1800" dirty="0" smtClean="0"/>
          </a:p>
          <a:p>
            <a:pPr lvl="1"/>
            <a:r>
              <a:rPr lang="en-US" altLang="zh-CN" sz="1800" dirty="0" smtClean="0"/>
              <a:t>n</a:t>
            </a:r>
            <a:r>
              <a:rPr lang="zh-CN" altLang="en-US" sz="1800" dirty="0" smtClean="0"/>
              <a:t>是</a:t>
            </a:r>
            <a:r>
              <a:rPr lang="zh-CN" altLang="en-US" sz="1800" smtClean="0"/>
              <a:t>样本数量，</a:t>
            </a:r>
            <a:r>
              <a:rPr lang="en-US" altLang="zh-CN" sz="1800" smtClean="0"/>
              <a:t>p</a:t>
            </a:r>
            <a:r>
              <a:rPr lang="zh-CN" altLang="en-US" sz="1800" dirty="0" smtClean="0"/>
              <a:t>是自变量数量</a:t>
            </a:r>
            <a:r>
              <a:rPr lang="en-US" altLang="zh-CN" sz="1800" dirty="0" smtClean="0"/>
              <a:t>-1</a:t>
            </a:r>
            <a:r>
              <a:rPr lang="zh-CN" altLang="en-US" sz="1800" dirty="0" smtClean="0"/>
              <a:t>。</a:t>
            </a:r>
            <a:endParaRPr lang="en-US" altLang="zh-CN" sz="1800" dirty="0" smtClean="0"/>
          </a:p>
          <a:p>
            <a:pPr lvl="1"/>
            <a:r>
              <a:rPr lang="zh-CN" altLang="en-US" sz="1800" dirty="0" smtClean="0"/>
              <a:t>回归平方和</a:t>
            </a:r>
            <a:r>
              <a:rPr lang="zh-CN" altLang="en-US" sz="1800" dirty="0"/>
              <a:t>（</a:t>
            </a:r>
            <a:r>
              <a:rPr lang="en-US" altLang="zh-CN" sz="1800" dirty="0"/>
              <a:t>SSR</a:t>
            </a:r>
            <a:r>
              <a:rPr lang="zh-CN" altLang="en-US" sz="1800" dirty="0"/>
              <a:t>）：衡量模型解释的变异。</a:t>
            </a:r>
          </a:p>
          <a:p>
            <a:pPr lvl="1"/>
            <a:r>
              <a:rPr lang="zh-CN" altLang="en-US" sz="1800" dirty="0" smtClean="0"/>
              <a:t>残差平方和</a:t>
            </a:r>
            <a:r>
              <a:rPr lang="zh-CN" altLang="en-US" sz="1800" dirty="0"/>
              <a:t>（</a:t>
            </a:r>
            <a:r>
              <a:rPr lang="en-US" altLang="zh-CN" sz="1800" dirty="0"/>
              <a:t>SSE</a:t>
            </a:r>
            <a:r>
              <a:rPr lang="zh-CN" altLang="en-US" sz="1800" dirty="0"/>
              <a:t>）：衡量模型未解释的变异。</a:t>
            </a:r>
            <a:endParaRPr lang="zh-CN" altLang="en-US" sz="1800" dirty="0" smtClean="0"/>
          </a:p>
        </p:txBody>
      </p:sp>
      <p:graphicFrame>
        <p:nvGraphicFramePr>
          <p:cNvPr id="5" name="Object 14"/>
          <p:cNvGraphicFramePr>
            <a:graphicFrameLocks noChangeAspect="1"/>
          </p:cNvGraphicFramePr>
          <p:nvPr>
            <p:extLst>
              <p:ext uri="{D42A27DB-BD31-4B8C-83A1-F6EECF244321}">
                <p14:modId xmlns:p14="http://schemas.microsoft.com/office/powerpoint/2010/main" val="85672783"/>
              </p:ext>
            </p:extLst>
          </p:nvPr>
        </p:nvGraphicFramePr>
        <p:xfrm>
          <a:off x="3131840" y="4365104"/>
          <a:ext cx="4176713" cy="725488"/>
        </p:xfrm>
        <a:graphic>
          <a:graphicData uri="http://schemas.openxmlformats.org/presentationml/2006/ole">
            <mc:AlternateContent xmlns:mc="http://schemas.openxmlformats.org/markup-compatibility/2006">
              <mc:Choice xmlns:v="urn:schemas-microsoft-com:vml" Requires="v">
                <p:oleObj spid="_x0000_s142573" name="公式" r:id="rId3" imgW="4533915" imgH="724047" progId="Equation.3">
                  <p:embed/>
                </p:oleObj>
              </mc:Choice>
              <mc:Fallback>
                <p:oleObj name="公式" r:id="rId3" imgW="4533915" imgH="724047" progId="Equation.3">
                  <p:embed/>
                  <p:pic>
                    <p:nvPicPr>
                      <p:cNvPr id="5"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4365104"/>
                        <a:ext cx="4176713" cy="72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323794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p:cNvSpPr>
          <p:nvPr>
            <p:ph type="title"/>
          </p:nvPr>
        </p:nvSpPr>
        <p:spPr/>
        <p:txBody>
          <a:bodyPr/>
          <a:lstStyle/>
          <a:p>
            <a:r>
              <a:rPr lang="zh-CN" altLang="en-US" smtClean="0"/>
              <a:t>多元线性回归</a:t>
            </a:r>
          </a:p>
        </p:txBody>
      </p:sp>
      <p:sp>
        <p:nvSpPr>
          <p:cNvPr id="121859" name="内容占位符 2"/>
          <p:cNvSpPr>
            <a:spLocks noGrp="1"/>
          </p:cNvSpPr>
          <p:nvPr>
            <p:ph idx="1"/>
          </p:nvPr>
        </p:nvSpPr>
        <p:spPr>
          <a:xfrm>
            <a:off x="250825" y="1341438"/>
            <a:ext cx="8713788" cy="4608512"/>
          </a:xfrm>
        </p:spPr>
        <p:txBody>
          <a:bodyPr/>
          <a:lstStyle/>
          <a:p>
            <a:r>
              <a:rPr lang="zh-CN" altLang="en-US" sz="2400" dirty="0" smtClean="0"/>
              <a:t>回归系数的显著性检验</a:t>
            </a:r>
            <a:endParaRPr lang="en-US" altLang="zh-CN" sz="2400" dirty="0" smtClean="0"/>
          </a:p>
          <a:p>
            <a:pPr lvl="1"/>
            <a:r>
              <a:rPr lang="zh-CN" altLang="en-US" sz="2000" dirty="0" smtClean="0"/>
              <a:t>对回归方程</a:t>
            </a:r>
            <a:r>
              <a:rPr lang="zh-CN" altLang="en-US" sz="2000" smtClean="0"/>
              <a:t>的</a:t>
            </a:r>
            <a:r>
              <a:rPr lang="zh-CN" altLang="en-US" sz="2000" smtClean="0"/>
              <a:t>显著性检验</a:t>
            </a:r>
            <a:r>
              <a:rPr lang="en-US" altLang="zh-CN" sz="2000" smtClean="0"/>
              <a:t>,</a:t>
            </a:r>
            <a:r>
              <a:rPr lang="zh-CN" altLang="en-US" sz="2000" smtClean="0"/>
              <a:t>若</a:t>
            </a:r>
            <a:r>
              <a:rPr lang="zh-CN" altLang="en-US" sz="2000" dirty="0" smtClean="0"/>
              <a:t>否定</a:t>
            </a:r>
            <a:r>
              <a:rPr lang="en-US" altLang="zh-CN" sz="2000" smtClean="0"/>
              <a:t>H</a:t>
            </a:r>
            <a:r>
              <a:rPr lang="en-US" altLang="zh-CN" sz="2000" baseline="-25000" smtClean="0"/>
              <a:t>0</a:t>
            </a:r>
            <a:r>
              <a:rPr lang="en-US" altLang="zh-CN" sz="2000" smtClean="0"/>
              <a:t> </a:t>
            </a:r>
            <a:r>
              <a:rPr lang="en-US" altLang="zh-CN" sz="2000" smtClean="0"/>
              <a:t>,</a:t>
            </a:r>
            <a:r>
              <a:rPr lang="zh-CN" altLang="en-US" sz="2000" smtClean="0"/>
              <a:t>仅</a:t>
            </a:r>
            <a:r>
              <a:rPr lang="zh-CN" altLang="en-US" sz="2000" dirty="0" smtClean="0"/>
              <a:t>表示                  不全为</a:t>
            </a:r>
            <a:r>
              <a:rPr lang="en-US" altLang="zh-CN" sz="2000" dirty="0" smtClean="0"/>
              <a:t>0</a:t>
            </a:r>
            <a:r>
              <a:rPr lang="zh-CN" altLang="en-US" sz="2000" dirty="0" smtClean="0"/>
              <a:t>但并不排除有某个    </a:t>
            </a:r>
            <a:r>
              <a:rPr lang="zh-CN" altLang="en-US" sz="2000" smtClean="0"/>
              <a:t>为</a:t>
            </a:r>
            <a:r>
              <a:rPr lang="en-US" altLang="zh-CN" sz="2000" smtClean="0"/>
              <a:t>0,</a:t>
            </a:r>
            <a:r>
              <a:rPr lang="zh-CN" altLang="en-US" sz="2000" smtClean="0"/>
              <a:t>若           </a:t>
            </a:r>
            <a:r>
              <a:rPr lang="en-US" altLang="zh-CN" sz="2000" smtClean="0"/>
              <a:t>,</a:t>
            </a:r>
            <a:r>
              <a:rPr lang="zh-CN" altLang="en-US" sz="2000" smtClean="0"/>
              <a:t>说明</a:t>
            </a:r>
            <a:r>
              <a:rPr lang="zh-CN" altLang="en-US" sz="2000" dirty="0" smtClean="0"/>
              <a:t>自变量 </a:t>
            </a:r>
            <a:r>
              <a:rPr lang="en-US" altLang="zh-CN" sz="2000" dirty="0" smtClean="0"/>
              <a:t>x</a:t>
            </a:r>
            <a:r>
              <a:rPr lang="en-US" altLang="zh-CN" sz="2000" baseline="-25000" dirty="0" smtClean="0"/>
              <a:t>i </a:t>
            </a:r>
            <a:r>
              <a:rPr lang="zh-CN" altLang="en-US" sz="2000" dirty="0" smtClean="0"/>
              <a:t>对因变量</a:t>
            </a:r>
            <a:r>
              <a:rPr lang="en-US" altLang="zh-CN" sz="2000" dirty="0" smtClean="0"/>
              <a:t>y</a:t>
            </a:r>
            <a:r>
              <a:rPr lang="zh-CN" altLang="en-US" sz="2000" dirty="0" smtClean="0"/>
              <a:t>的影响</a:t>
            </a:r>
            <a:r>
              <a:rPr lang="zh-CN" altLang="en-US" sz="2000" smtClean="0"/>
              <a:t>不</a:t>
            </a:r>
            <a:r>
              <a:rPr lang="zh-CN" altLang="en-US" sz="2000" smtClean="0"/>
              <a:t>明显</a:t>
            </a:r>
            <a:r>
              <a:rPr lang="en-US" altLang="zh-CN" sz="2000" smtClean="0"/>
              <a:t>,</a:t>
            </a:r>
            <a:r>
              <a:rPr lang="zh-CN" altLang="en-US" sz="2000" smtClean="0"/>
              <a:t>应从</a:t>
            </a:r>
            <a:r>
              <a:rPr lang="zh-CN" altLang="en-US" sz="2000" dirty="0" smtClean="0"/>
              <a:t>回归模型</a:t>
            </a:r>
            <a:r>
              <a:rPr lang="zh-CN" altLang="en-US" sz="2000" smtClean="0"/>
              <a:t>中</a:t>
            </a:r>
            <a:r>
              <a:rPr lang="zh-CN" altLang="en-US" sz="2000" smtClean="0"/>
              <a:t>删除</a:t>
            </a:r>
            <a:r>
              <a:rPr lang="en-US" altLang="zh-CN" sz="2000" smtClean="0"/>
              <a:t>.</a:t>
            </a:r>
            <a:r>
              <a:rPr lang="zh-CN" altLang="en-US" sz="2000" smtClean="0"/>
              <a:t>因此</a:t>
            </a:r>
            <a:r>
              <a:rPr lang="zh-CN" altLang="en-US" sz="2000" dirty="0" smtClean="0"/>
              <a:t>对回归系数是否为</a:t>
            </a:r>
            <a:r>
              <a:rPr lang="en-US" altLang="zh-CN" sz="2000" dirty="0" smtClean="0"/>
              <a:t>0</a:t>
            </a:r>
            <a:r>
              <a:rPr lang="zh-CN" altLang="en-US" sz="2000" dirty="0" smtClean="0"/>
              <a:t>进行逐个检验是很</a:t>
            </a:r>
            <a:r>
              <a:rPr lang="zh-CN" altLang="en-US" sz="2000" smtClean="0"/>
              <a:t>必要</a:t>
            </a:r>
            <a:r>
              <a:rPr lang="zh-CN" altLang="en-US" sz="2000" smtClean="0"/>
              <a:t>的</a:t>
            </a:r>
            <a:r>
              <a:rPr lang="en-US" altLang="zh-CN" sz="2000" smtClean="0"/>
              <a:t>.</a:t>
            </a:r>
            <a:endParaRPr lang="en-US" altLang="zh-CN" sz="2000" dirty="0" smtClean="0"/>
          </a:p>
          <a:p>
            <a:pPr lvl="1"/>
            <a:r>
              <a:rPr lang="zh-CN" altLang="en-US" sz="2000" dirty="0" smtClean="0"/>
              <a:t>即检验</a:t>
            </a:r>
          </a:p>
          <a:p>
            <a:pPr lvl="1"/>
            <a:endParaRPr lang="en-US" altLang="zh-CN" sz="2000" dirty="0" smtClean="0"/>
          </a:p>
          <a:p>
            <a:pPr lvl="1"/>
            <a:endParaRPr lang="en-US" altLang="zh-CN" sz="2000" dirty="0" smtClean="0"/>
          </a:p>
          <a:p>
            <a:pPr lvl="1"/>
            <a:r>
              <a:rPr lang="en-US" altLang="zh-CN" sz="2000" dirty="0" smtClean="0"/>
              <a:t>t ——</a:t>
            </a:r>
            <a:r>
              <a:rPr lang="zh-CN" altLang="en-US" sz="2000" dirty="0" smtClean="0"/>
              <a:t>统计量</a:t>
            </a:r>
          </a:p>
          <a:p>
            <a:pPr lvl="1"/>
            <a:endParaRPr lang="en-US" altLang="zh-CN" sz="2000" dirty="0" smtClean="0"/>
          </a:p>
          <a:p>
            <a:pPr lvl="1"/>
            <a:endParaRPr lang="zh-CN" altLang="en-US" sz="2000" dirty="0" smtClean="0"/>
          </a:p>
        </p:txBody>
      </p:sp>
      <p:graphicFrame>
        <p:nvGraphicFramePr>
          <p:cNvPr id="4" name="Object 5"/>
          <p:cNvGraphicFramePr>
            <a:graphicFrameLocks noChangeAspect="1"/>
          </p:cNvGraphicFramePr>
          <p:nvPr/>
        </p:nvGraphicFramePr>
        <p:xfrm>
          <a:off x="6070600" y="1819275"/>
          <a:ext cx="1223963" cy="330200"/>
        </p:xfrm>
        <a:graphic>
          <a:graphicData uri="http://schemas.openxmlformats.org/presentationml/2006/ole">
            <mc:AlternateContent xmlns:mc="http://schemas.openxmlformats.org/markup-compatibility/2006">
              <mc:Choice xmlns:v="urn:schemas-microsoft-com:vml" Requires="v">
                <p:oleObj spid="_x0000_s143962" name="公式" r:id="rId4" imgW="1476334" imgH="342780" progId="Equation.3">
                  <p:embed/>
                </p:oleObj>
              </mc:Choice>
              <mc:Fallback>
                <p:oleObj name="公式" r:id="rId4" imgW="1476334" imgH="342780" progId="Equation.3">
                  <p:embed/>
                  <p:pic>
                    <p:nvPicPr>
                      <p:cNvPr id="4"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0600" y="1819275"/>
                        <a:ext cx="1223963" cy="33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7"/>
          <p:cNvGraphicFramePr>
            <a:graphicFrameLocks noChangeAspect="1"/>
          </p:cNvGraphicFramePr>
          <p:nvPr/>
        </p:nvGraphicFramePr>
        <p:xfrm>
          <a:off x="2789238" y="2127250"/>
          <a:ext cx="217487" cy="282575"/>
        </p:xfrm>
        <a:graphic>
          <a:graphicData uri="http://schemas.openxmlformats.org/presentationml/2006/ole">
            <mc:AlternateContent xmlns:mc="http://schemas.openxmlformats.org/markup-compatibility/2006">
              <mc:Choice xmlns:v="urn:schemas-microsoft-com:vml" Requires="v">
                <p:oleObj spid="_x0000_s143963" name="公式" r:id="rId6" imgW="219169" imgH="304653" progId="Equation.3">
                  <p:embed/>
                </p:oleObj>
              </mc:Choice>
              <mc:Fallback>
                <p:oleObj name="公式" r:id="rId6" imgW="219169" imgH="304653" progId="Equation.3">
                  <p:embed/>
                  <p:pic>
                    <p:nvPicPr>
                      <p:cNvPr id="5"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89238" y="2127250"/>
                        <a:ext cx="217487" cy="28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10"/>
          <p:cNvGraphicFramePr>
            <a:graphicFrameLocks noChangeAspect="1"/>
          </p:cNvGraphicFramePr>
          <p:nvPr/>
        </p:nvGraphicFramePr>
        <p:xfrm>
          <a:off x="3824288" y="2136775"/>
          <a:ext cx="576262" cy="269875"/>
        </p:xfrm>
        <a:graphic>
          <a:graphicData uri="http://schemas.openxmlformats.org/presentationml/2006/ole">
            <mc:AlternateContent xmlns:mc="http://schemas.openxmlformats.org/markup-compatibility/2006">
              <mc:Choice xmlns:v="urn:schemas-microsoft-com:vml" Requires="v">
                <p:oleObj spid="_x0000_s143964" name="公式" r:id="rId8" imgW="733316" imgH="304653" progId="Equation.3">
                  <p:embed/>
                </p:oleObj>
              </mc:Choice>
              <mc:Fallback>
                <p:oleObj name="公式" r:id="rId8" imgW="733316" imgH="304653" progId="Equation.3">
                  <p:embed/>
                  <p:pic>
                    <p:nvPicPr>
                      <p:cNvPr id="6" name="Object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24288" y="2136775"/>
                        <a:ext cx="576262"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Object 15"/>
          <p:cNvGraphicFramePr>
            <a:graphicFrameLocks noChangeAspect="1"/>
          </p:cNvGraphicFramePr>
          <p:nvPr/>
        </p:nvGraphicFramePr>
        <p:xfrm>
          <a:off x="2195513" y="3500438"/>
          <a:ext cx="4679950" cy="403225"/>
        </p:xfrm>
        <a:graphic>
          <a:graphicData uri="http://schemas.openxmlformats.org/presentationml/2006/ole">
            <mc:AlternateContent xmlns:mc="http://schemas.openxmlformats.org/markup-compatibility/2006">
              <mc:Choice xmlns:v="urn:schemas-microsoft-com:vml" Requires="v">
                <p:oleObj spid="_x0000_s143965" name="公式" r:id="rId10" imgW="4467087" imgH="380907" progId="Equation.3">
                  <p:embed/>
                </p:oleObj>
              </mc:Choice>
              <mc:Fallback>
                <p:oleObj name="公式" r:id="rId10" imgW="4467087" imgH="380907" progId="Equation.3">
                  <p:embed/>
                  <p:pic>
                    <p:nvPicPr>
                      <p:cNvPr id="7"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95513" y="3500438"/>
                        <a:ext cx="4679950"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Object 19"/>
          <p:cNvGraphicFramePr>
            <a:graphicFrameLocks noChangeAspect="1"/>
          </p:cNvGraphicFramePr>
          <p:nvPr/>
        </p:nvGraphicFramePr>
        <p:xfrm>
          <a:off x="2195513" y="4567238"/>
          <a:ext cx="4824412" cy="881062"/>
        </p:xfrm>
        <a:graphic>
          <a:graphicData uri="http://schemas.openxmlformats.org/presentationml/2006/ole">
            <mc:AlternateContent xmlns:mc="http://schemas.openxmlformats.org/markup-compatibility/2006">
              <mc:Choice xmlns:v="urn:schemas-microsoft-com:vml" Requires="v">
                <p:oleObj spid="_x0000_s143966" name="公式" r:id="rId12" imgW="4333789" imgH="799940" progId="Equation.3">
                  <p:embed/>
                </p:oleObj>
              </mc:Choice>
              <mc:Fallback>
                <p:oleObj name="公式" r:id="rId12" imgW="4333789" imgH="799940" progId="Equation.3">
                  <p:embed/>
                  <p:pic>
                    <p:nvPicPr>
                      <p:cNvPr id="8"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95513" y="4567238"/>
                        <a:ext cx="4824412"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7115123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par>
                          <p:cTn id="8" fill="hold" nodeType="afterGroup">
                            <p:stCondLst>
                              <p:cond delay="500"/>
                            </p:stCondLst>
                            <p:childTnLst>
                              <p:par>
                                <p:cTn id="9" presetID="9"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dissolve">
                                      <p:cBhvr>
                                        <p:cTn id="11" dur="500"/>
                                        <p:tgtEl>
                                          <p:spTgt spid="5"/>
                                        </p:tgtEl>
                                      </p:cBhvr>
                                    </p:animEffect>
                                  </p:childTnLst>
                                </p:cTn>
                              </p:par>
                            </p:childTnLst>
                          </p:cTn>
                        </p:par>
                        <p:par>
                          <p:cTn id="12" fill="hold" nodeType="afterGroup">
                            <p:stCondLst>
                              <p:cond delay="1000"/>
                            </p:stCondLst>
                            <p:childTnLst>
                              <p:par>
                                <p:cTn id="13" presetID="9" presetClass="entr" presetSubtype="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dissolve">
                                      <p:cBhvr>
                                        <p:cTn id="15" dur="500"/>
                                        <p:tgtEl>
                                          <p:spTgt spid="6"/>
                                        </p:tgtEl>
                                      </p:cBhvr>
                                    </p:animEffect>
                                  </p:childTnLst>
                                </p:cTn>
                              </p:par>
                            </p:childTnLst>
                          </p:cTn>
                        </p:par>
                        <p:par>
                          <p:cTn id="16" fill="hold" nodeType="afterGroup">
                            <p:stCondLst>
                              <p:cond delay="1500"/>
                            </p:stCondLst>
                            <p:childTnLst>
                              <p:par>
                                <p:cTn id="17" presetID="5" presetClass="entr" presetSubtype="1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checkerboard(across)">
                                      <p:cBhvr>
                                        <p:cTn id="19" dur="500"/>
                                        <p:tgtEl>
                                          <p:spTgt spid="7"/>
                                        </p:tgtEl>
                                      </p:cBhvr>
                                    </p:animEffect>
                                  </p:childTnLst>
                                </p:cTn>
                              </p:par>
                            </p:childTnLst>
                          </p:cTn>
                        </p:par>
                        <p:par>
                          <p:cTn id="20" fill="hold" nodeType="afterGroup">
                            <p:stCondLst>
                              <p:cond delay="2000"/>
                            </p:stCondLst>
                            <p:childTnLst>
                              <p:par>
                                <p:cTn id="21" presetID="9" presetClass="entr" presetSubtype="0"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dissolv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lstStyle/>
          <a:p>
            <a:r>
              <a:rPr lang="zh-CN" altLang="en-US" smtClean="0"/>
              <a:t>多元线性回归</a:t>
            </a:r>
          </a:p>
        </p:txBody>
      </p:sp>
      <p:sp>
        <p:nvSpPr>
          <p:cNvPr id="123907" name="内容占位符 2"/>
          <p:cNvSpPr>
            <a:spLocks noGrp="1"/>
          </p:cNvSpPr>
          <p:nvPr>
            <p:ph idx="1"/>
          </p:nvPr>
        </p:nvSpPr>
        <p:spPr>
          <a:xfrm>
            <a:off x="250825" y="1341438"/>
            <a:ext cx="3241675" cy="4751387"/>
          </a:xfrm>
        </p:spPr>
        <p:txBody>
          <a:bodyPr/>
          <a:lstStyle/>
          <a:p>
            <a:r>
              <a:rPr lang="zh-CN" altLang="en-US" sz="2400" dirty="0" smtClean="0"/>
              <a:t>示例：某公司在各地区销售一种特殊</a:t>
            </a:r>
            <a:r>
              <a:rPr lang="zh-CN" altLang="en-US" sz="2400" smtClean="0"/>
              <a:t>的</a:t>
            </a:r>
            <a:r>
              <a:rPr lang="zh-CN" altLang="en-US" sz="2400" smtClean="0"/>
              <a:t>化妆品</a:t>
            </a:r>
            <a:r>
              <a:rPr lang="en-US" altLang="zh-CN" sz="2400" smtClean="0"/>
              <a:t>, </a:t>
            </a:r>
            <a:r>
              <a:rPr lang="zh-CN" altLang="en-US" sz="2400" dirty="0" smtClean="0"/>
              <a:t>该公司观测了</a:t>
            </a:r>
            <a:r>
              <a:rPr lang="en-US" altLang="zh-CN" sz="2400" dirty="0" smtClean="0"/>
              <a:t>15</a:t>
            </a:r>
            <a:r>
              <a:rPr lang="zh-CN" altLang="en-US" sz="2400" dirty="0" smtClean="0"/>
              <a:t>个城市在某月对该化妆品的销售量</a:t>
            </a:r>
            <a:r>
              <a:rPr lang="en-US" altLang="zh-CN" sz="2400" dirty="0" smtClean="0"/>
              <a:t>(</a:t>
            </a:r>
            <a:r>
              <a:rPr lang="en-US" altLang="zh-CN" sz="2400" smtClean="0"/>
              <a:t>Y </a:t>
            </a:r>
            <a:r>
              <a:rPr lang="en-US" altLang="zh-CN" sz="2400" smtClean="0"/>
              <a:t>), </a:t>
            </a:r>
            <a:r>
              <a:rPr lang="zh-CN" altLang="en-US" sz="2400" dirty="0" smtClean="0"/>
              <a:t>使用该化妆品的人数</a:t>
            </a:r>
            <a:r>
              <a:rPr lang="en-US" altLang="zh-CN" sz="2400" dirty="0" smtClean="0"/>
              <a:t>(X1)</a:t>
            </a:r>
            <a:r>
              <a:rPr lang="zh-CN" altLang="en-US" sz="2400" dirty="0" smtClean="0"/>
              <a:t>和人均收入</a:t>
            </a:r>
            <a:r>
              <a:rPr lang="en-US" altLang="zh-CN" sz="2400" dirty="0" smtClean="0"/>
              <a:t>(</a:t>
            </a:r>
            <a:r>
              <a:rPr lang="en-US" altLang="zh-CN" sz="2400" smtClean="0"/>
              <a:t>X2</a:t>
            </a:r>
            <a:r>
              <a:rPr lang="en-US" altLang="zh-CN" sz="2400" smtClean="0"/>
              <a:t>), </a:t>
            </a:r>
            <a:r>
              <a:rPr lang="zh-CN" altLang="en-US" sz="2400" dirty="0" smtClean="0"/>
              <a:t>数据如右表</a:t>
            </a:r>
            <a:r>
              <a:rPr lang="zh-CN" altLang="en-US" sz="2400" smtClean="0"/>
              <a:t>所</a:t>
            </a:r>
            <a:r>
              <a:rPr lang="zh-CN" altLang="en-US" sz="2400" smtClean="0"/>
              <a:t>示</a:t>
            </a:r>
            <a:r>
              <a:rPr lang="en-US" altLang="zh-CN" sz="2400" smtClean="0"/>
              <a:t>. </a:t>
            </a:r>
            <a:r>
              <a:rPr lang="zh-CN" altLang="en-US" sz="2400" dirty="0" smtClean="0"/>
              <a:t>试建立</a:t>
            </a:r>
            <a:r>
              <a:rPr lang="en-US" altLang="zh-CN" sz="2400" dirty="0" smtClean="0"/>
              <a:t>Y</a:t>
            </a:r>
            <a:r>
              <a:rPr lang="zh-CN" altLang="en-US" sz="2400" dirty="0" smtClean="0"/>
              <a:t>与</a:t>
            </a:r>
            <a:r>
              <a:rPr lang="en-US" altLang="zh-CN" sz="2400" dirty="0" smtClean="0"/>
              <a:t>X1</a:t>
            </a:r>
            <a:r>
              <a:rPr lang="zh-CN" altLang="en-US" sz="2400" dirty="0" smtClean="0"/>
              <a:t>、</a:t>
            </a:r>
            <a:r>
              <a:rPr lang="en-US" altLang="zh-CN" sz="2400" dirty="0" smtClean="0"/>
              <a:t>X2</a:t>
            </a:r>
            <a:r>
              <a:rPr lang="zh-CN" altLang="en-US" sz="2400" dirty="0" smtClean="0"/>
              <a:t>的</a:t>
            </a:r>
            <a:r>
              <a:rPr lang="zh-CN" altLang="en-US" sz="2400" smtClean="0"/>
              <a:t>线性回归</a:t>
            </a:r>
            <a:r>
              <a:rPr lang="zh-CN" altLang="en-US" sz="2400" smtClean="0"/>
              <a:t>方程</a:t>
            </a:r>
            <a:r>
              <a:rPr lang="en-US" altLang="zh-CN" sz="2400" smtClean="0"/>
              <a:t>, </a:t>
            </a:r>
            <a:r>
              <a:rPr lang="zh-CN" altLang="en-US" sz="2400" dirty="0" smtClean="0"/>
              <a:t>并作相应</a:t>
            </a:r>
            <a:r>
              <a:rPr lang="zh-CN" altLang="en-US" sz="2400" smtClean="0"/>
              <a:t>的</a:t>
            </a:r>
            <a:r>
              <a:rPr lang="zh-CN" altLang="en-US" sz="2400" smtClean="0"/>
              <a:t>检验</a:t>
            </a:r>
            <a:r>
              <a:rPr lang="en-US" altLang="zh-CN" sz="2400" smtClean="0"/>
              <a:t>.</a:t>
            </a:r>
            <a:endParaRPr lang="zh-CN" altLang="en-US" sz="2400" dirty="0" smtClean="0"/>
          </a:p>
        </p:txBody>
      </p:sp>
      <p:pic>
        <p:nvPicPr>
          <p:cNvPr id="12390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819525" y="1341438"/>
            <a:ext cx="4524375"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3150009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lstStyle/>
          <a:p>
            <a:r>
              <a:rPr lang="zh-CN" altLang="en-US" smtClean="0"/>
              <a:t>多元线性回归</a:t>
            </a:r>
          </a:p>
        </p:txBody>
      </p:sp>
      <p:sp>
        <p:nvSpPr>
          <p:cNvPr id="43011" name="内容占位符 2"/>
          <p:cNvSpPr>
            <a:spLocks noGrp="1"/>
          </p:cNvSpPr>
          <p:nvPr>
            <p:ph idx="1"/>
          </p:nvPr>
        </p:nvSpPr>
        <p:spPr>
          <a:xfrm>
            <a:off x="250825" y="1341438"/>
            <a:ext cx="8713788" cy="4608512"/>
          </a:xfrm>
        </p:spPr>
        <p:txBody>
          <a:bodyPr/>
          <a:lstStyle/>
          <a:p>
            <a:pPr>
              <a:defRPr/>
            </a:pPr>
            <a:r>
              <a:rPr lang="en-US" altLang="zh-CN" sz="1800" dirty="0" smtClean="0"/>
              <a:t>R</a:t>
            </a:r>
            <a:r>
              <a:rPr lang="zh-CN" altLang="en-US" sz="1800" dirty="0" smtClean="0"/>
              <a:t>语言求解：</a:t>
            </a:r>
            <a:endParaRPr lang="en-US" altLang="zh-CN" sz="1800" dirty="0" smtClean="0"/>
          </a:p>
          <a:p>
            <a:pPr marL="0" indent="0">
              <a:buFont typeface="Wingdings" panose="05000000000000000000" pitchFamily="2" charset="2"/>
              <a:buNone/>
              <a:defRPr/>
            </a:pPr>
            <a:r>
              <a:rPr lang="es-ES" altLang="zh-CN" sz="1800" dirty="0" smtClean="0"/>
              <a:t>y</a:t>
            </a:r>
            <a:r>
              <a:rPr lang="es-ES" altLang="zh-CN" sz="1800" smtClean="0"/>
              <a:t>&lt;-</a:t>
            </a:r>
            <a:r>
              <a:rPr lang="es-ES" altLang="zh-CN" sz="1800" smtClean="0"/>
              <a:t>c(162, 120, 223, 131, 67, 169, 81, 192, 116, 55, 252, 232, 144, 103, </a:t>
            </a:r>
            <a:r>
              <a:rPr lang="es-ES" altLang="zh-CN" sz="1800" dirty="0" smtClean="0"/>
              <a:t>212)</a:t>
            </a:r>
          </a:p>
          <a:p>
            <a:pPr marL="0" indent="0">
              <a:buFont typeface="Wingdings" panose="05000000000000000000" pitchFamily="2" charset="2"/>
              <a:buNone/>
              <a:defRPr/>
            </a:pPr>
            <a:r>
              <a:rPr lang="es-ES" altLang="zh-CN" sz="1800" dirty="0" smtClean="0"/>
              <a:t>x1</a:t>
            </a:r>
            <a:r>
              <a:rPr lang="es-ES" altLang="zh-CN" sz="1800" smtClean="0"/>
              <a:t>&lt;-</a:t>
            </a:r>
            <a:r>
              <a:rPr lang="es-ES" altLang="zh-CN" sz="1800" smtClean="0"/>
              <a:t>c(274, 180, 375, 205, 86, 265, 98, 330, 195, 53, 430, 372, 236, 157, </a:t>
            </a:r>
            <a:r>
              <a:rPr lang="es-ES" altLang="zh-CN" sz="1800" dirty="0" smtClean="0"/>
              <a:t>370)</a:t>
            </a:r>
          </a:p>
          <a:p>
            <a:pPr marL="0" indent="0">
              <a:buFont typeface="Wingdings" panose="05000000000000000000" pitchFamily="2" charset="2"/>
              <a:buNone/>
              <a:defRPr/>
            </a:pPr>
            <a:r>
              <a:rPr lang="es-ES" altLang="zh-CN" sz="1800" dirty="0" smtClean="0"/>
              <a:t>x2</a:t>
            </a:r>
            <a:r>
              <a:rPr lang="es-ES" altLang="zh-CN" sz="1800" smtClean="0"/>
              <a:t>&lt;-</a:t>
            </a:r>
            <a:r>
              <a:rPr lang="es-ES" altLang="zh-CN" sz="1800" smtClean="0"/>
              <a:t>c(2450, 3250, 3802, 2838, 2347, 3782, 3008, 2450, 2137, 2560, 4020, 4427, 2660, 2088, </a:t>
            </a:r>
            <a:r>
              <a:rPr lang="es-ES" altLang="zh-CN" sz="1800" dirty="0" smtClean="0"/>
              <a:t>2605)</a:t>
            </a:r>
          </a:p>
          <a:p>
            <a:pPr marL="0" indent="0">
              <a:buFont typeface="Wingdings" panose="05000000000000000000" pitchFamily="2" charset="2"/>
              <a:buNone/>
              <a:defRPr/>
            </a:pPr>
            <a:r>
              <a:rPr lang="en-US" altLang="zh-CN" sz="1800" dirty="0" smtClean="0"/>
              <a:t>sales</a:t>
            </a:r>
            <a:r>
              <a:rPr lang="en-US" altLang="zh-CN" sz="1800" smtClean="0"/>
              <a:t>&lt;-</a:t>
            </a:r>
            <a:r>
              <a:rPr lang="en-US" altLang="zh-CN" sz="1800" smtClean="0"/>
              <a:t>data.frame(y, x1, </a:t>
            </a:r>
            <a:r>
              <a:rPr lang="en-US" altLang="zh-CN" sz="1800" dirty="0" smtClean="0"/>
              <a:t>x2)</a:t>
            </a:r>
          </a:p>
          <a:p>
            <a:pPr marL="0" indent="0">
              <a:buFont typeface="Wingdings" panose="05000000000000000000" pitchFamily="2" charset="2"/>
              <a:buNone/>
              <a:defRPr/>
            </a:pPr>
            <a:r>
              <a:rPr lang="en-US" altLang="zh-CN" sz="1800" smtClean="0"/>
              <a:t>lm.reg</a:t>
            </a:r>
            <a:r>
              <a:rPr lang="en-US" altLang="zh-CN" sz="1800" smtClean="0"/>
              <a:t>&lt;-</a:t>
            </a:r>
            <a:r>
              <a:rPr lang="en-US" altLang="zh-CN" sz="1800" smtClean="0"/>
              <a:t>lm(y~x1+x2, </a:t>
            </a:r>
            <a:r>
              <a:rPr lang="en-US" altLang="zh-CN" sz="1800" dirty="0" smtClean="0"/>
              <a:t>data=sales)</a:t>
            </a:r>
          </a:p>
          <a:p>
            <a:pPr marL="0" indent="0">
              <a:buFont typeface="Wingdings" panose="05000000000000000000" pitchFamily="2" charset="2"/>
              <a:buNone/>
              <a:defRPr/>
            </a:pPr>
            <a:r>
              <a:rPr lang="en-US" altLang="zh-CN" sz="1800" smtClean="0"/>
              <a:t>summary(lm.reg</a:t>
            </a:r>
            <a:r>
              <a:rPr lang="en-US" altLang="zh-CN" sz="1800" dirty="0" smtClean="0"/>
              <a:t>)</a:t>
            </a:r>
            <a:endParaRPr lang="zh-CN" altLang="en-US" sz="1800" dirty="0" smtClean="0"/>
          </a:p>
        </p:txBody>
      </p:sp>
      <p:pic>
        <p:nvPicPr>
          <p:cNvPr id="12493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19475" y="3619500"/>
            <a:ext cx="4857750" cy="300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94292266"/>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p:txBody>
          <a:bodyPr/>
          <a:lstStyle/>
          <a:p>
            <a:r>
              <a:rPr lang="zh-CN" altLang="en-US" smtClean="0"/>
              <a:t>多元线性回归</a:t>
            </a:r>
          </a:p>
        </p:txBody>
      </p:sp>
      <p:sp>
        <p:nvSpPr>
          <p:cNvPr id="43011" name="内容占位符 2"/>
          <p:cNvSpPr>
            <a:spLocks noGrp="1"/>
          </p:cNvSpPr>
          <p:nvPr>
            <p:ph idx="1"/>
          </p:nvPr>
        </p:nvSpPr>
        <p:spPr>
          <a:xfrm>
            <a:off x="250825" y="1341438"/>
            <a:ext cx="8713788" cy="4608512"/>
          </a:xfrm>
        </p:spPr>
        <p:txBody>
          <a:bodyPr/>
          <a:lstStyle/>
          <a:p>
            <a:pPr>
              <a:defRPr/>
            </a:pPr>
            <a:r>
              <a:rPr lang="zh-CN" altLang="en-US" sz="2400" dirty="0" smtClean="0"/>
              <a:t>当多元线性回归方程经过检验是</a:t>
            </a:r>
            <a:r>
              <a:rPr lang="zh-CN" altLang="en-US" sz="2400" smtClean="0"/>
              <a:t>显著</a:t>
            </a:r>
            <a:r>
              <a:rPr lang="zh-CN" altLang="en-US" sz="2400" smtClean="0"/>
              <a:t>的</a:t>
            </a:r>
            <a:r>
              <a:rPr lang="en-US" altLang="zh-CN" sz="2400" smtClean="0"/>
              <a:t>, </a:t>
            </a:r>
            <a:r>
              <a:rPr lang="zh-CN" altLang="en-US" sz="2400" dirty="0" smtClean="0"/>
              <a:t>且其中每一个回归系数均</a:t>
            </a:r>
            <a:r>
              <a:rPr lang="zh-CN" altLang="en-US" sz="2400" smtClean="0"/>
              <a:t>显著</a:t>
            </a:r>
            <a:r>
              <a:rPr lang="zh-CN" altLang="en-US" sz="2400" smtClean="0"/>
              <a:t>时</a:t>
            </a:r>
            <a:r>
              <a:rPr lang="en-US" altLang="zh-CN" sz="2400" smtClean="0"/>
              <a:t>, </a:t>
            </a:r>
            <a:r>
              <a:rPr lang="zh-CN" altLang="en-US" sz="2400" dirty="0" smtClean="0"/>
              <a:t>这时可用此回归方程</a:t>
            </a:r>
            <a:r>
              <a:rPr lang="zh-CN" altLang="en-US" sz="2400" smtClean="0"/>
              <a:t>作</a:t>
            </a:r>
            <a:r>
              <a:rPr lang="zh-CN" altLang="en-US" sz="2400" smtClean="0"/>
              <a:t>预测</a:t>
            </a:r>
            <a:r>
              <a:rPr lang="en-US" altLang="zh-CN" sz="2400" smtClean="0"/>
              <a:t>.</a:t>
            </a:r>
            <a:endParaRPr lang="en-US" altLang="zh-CN" sz="2400" dirty="0" smtClean="0"/>
          </a:p>
          <a:p>
            <a:pPr>
              <a:defRPr/>
            </a:pPr>
            <a:endParaRPr lang="en-US" altLang="zh-CN" sz="2400" dirty="0" smtClean="0"/>
          </a:p>
          <a:p>
            <a:pPr>
              <a:defRPr/>
            </a:pPr>
            <a:r>
              <a:rPr lang="zh-CN" altLang="en-US" sz="2400" smtClean="0"/>
              <a:t>求</a:t>
            </a:r>
            <a:r>
              <a:rPr lang="en-US" altLang="zh-CN" sz="2400" smtClean="0"/>
              <a:t>x1=200,x2=3000</a:t>
            </a:r>
            <a:r>
              <a:rPr lang="zh-CN" altLang="en-US" sz="2400" dirty="0" smtClean="0"/>
              <a:t>时相应</a:t>
            </a:r>
            <a:r>
              <a:rPr lang="en-US" altLang="zh-CN" sz="2400" dirty="0" smtClean="0"/>
              <a:t>Y</a:t>
            </a:r>
            <a:r>
              <a:rPr lang="zh-CN" altLang="en-US" sz="2400" dirty="0" smtClean="0"/>
              <a:t>的预测值</a:t>
            </a:r>
            <a:r>
              <a:rPr lang="zh-CN" altLang="en-US" sz="2400" smtClean="0"/>
              <a:t>与</a:t>
            </a:r>
            <a:r>
              <a:rPr lang="en-US" altLang="zh-CN" sz="2400" smtClean="0"/>
              <a:t>0.95</a:t>
            </a:r>
            <a:r>
              <a:rPr lang="zh-CN" altLang="en-US" sz="2400" dirty="0" smtClean="0"/>
              <a:t>预测区间。</a:t>
            </a:r>
            <a:endParaRPr lang="en-US" altLang="zh-CN" sz="2400" dirty="0" smtClean="0"/>
          </a:p>
          <a:p>
            <a:pPr marL="0" indent="0">
              <a:buFont typeface="Wingdings" panose="05000000000000000000" pitchFamily="2" charset="2"/>
              <a:buNone/>
              <a:defRPr/>
            </a:pPr>
            <a:endParaRPr lang="en-US" altLang="zh-CN" sz="2400" dirty="0" smtClean="0"/>
          </a:p>
          <a:p>
            <a:pPr marL="0" indent="0">
              <a:buFont typeface="Wingdings" panose="05000000000000000000" pitchFamily="2" charset="2"/>
              <a:buNone/>
              <a:defRPr/>
            </a:pPr>
            <a:r>
              <a:rPr lang="en-US" altLang="zh-CN" sz="2400" dirty="0" err="1" smtClean="0"/>
              <a:t>exa</a:t>
            </a:r>
            <a:r>
              <a:rPr lang="en-US" altLang="zh-CN" sz="2400" smtClean="0"/>
              <a:t>&lt;-</a:t>
            </a:r>
            <a:r>
              <a:rPr lang="en-US" altLang="zh-CN" sz="2400" smtClean="0"/>
              <a:t>data.frame(x1=200, </a:t>
            </a:r>
            <a:r>
              <a:rPr lang="en-US" altLang="zh-CN" sz="2400" dirty="0" smtClean="0"/>
              <a:t>x2=3000)</a:t>
            </a:r>
          </a:p>
          <a:p>
            <a:pPr marL="0" indent="0">
              <a:buFont typeface="Wingdings" panose="05000000000000000000" pitchFamily="2" charset="2"/>
              <a:buNone/>
              <a:defRPr/>
            </a:pPr>
            <a:r>
              <a:rPr lang="en-US" altLang="zh-CN" sz="2400" smtClean="0"/>
              <a:t>lm.pred</a:t>
            </a:r>
            <a:r>
              <a:rPr lang="en-US" altLang="zh-CN" sz="2400" smtClean="0"/>
              <a:t>&lt;-</a:t>
            </a:r>
            <a:r>
              <a:rPr lang="en-US" altLang="zh-CN" sz="2400" smtClean="0"/>
              <a:t>predict(lm.reg, exa, </a:t>
            </a:r>
            <a:r>
              <a:rPr lang="en-US" altLang="zh-CN" sz="2400" dirty="0" smtClean="0"/>
              <a:t>interval="</a:t>
            </a:r>
            <a:r>
              <a:rPr lang="en-US" altLang="zh-CN" sz="2400" smtClean="0"/>
              <a:t>prediction</a:t>
            </a:r>
            <a:r>
              <a:rPr lang="en-US" altLang="zh-CN" sz="2400" smtClean="0"/>
              <a:t>", level=0.95</a:t>
            </a:r>
            <a:r>
              <a:rPr lang="en-US" altLang="zh-CN" sz="2400" dirty="0" smtClean="0"/>
              <a:t>)</a:t>
            </a:r>
          </a:p>
          <a:p>
            <a:pPr marL="0" indent="0">
              <a:buFont typeface="Wingdings" panose="05000000000000000000" pitchFamily="2" charset="2"/>
              <a:buNone/>
              <a:defRPr/>
            </a:pPr>
            <a:r>
              <a:rPr lang="en-US" altLang="zh-CN" sz="2400" smtClean="0"/>
              <a:t>lm.pred</a:t>
            </a:r>
            <a:endParaRPr lang="en-US" altLang="zh-CN" sz="2400" dirty="0" smtClean="0"/>
          </a:p>
          <a:p>
            <a:pPr marL="0" indent="0">
              <a:buFont typeface="Wingdings" panose="05000000000000000000" pitchFamily="2" charset="2"/>
              <a:buNone/>
              <a:defRPr/>
            </a:pPr>
            <a:endParaRPr lang="zh-CN" altLang="en-US" sz="2400" dirty="0" smtClean="0"/>
          </a:p>
        </p:txBody>
      </p:sp>
      <p:pic>
        <p:nvPicPr>
          <p:cNvPr id="12595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5076825"/>
            <a:ext cx="4586287"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328032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p:cNvSpPr>
            <a:spLocks noGrp="1"/>
          </p:cNvSpPr>
          <p:nvPr>
            <p:ph type="title"/>
          </p:nvPr>
        </p:nvSpPr>
        <p:spPr/>
        <p:txBody>
          <a:bodyPr/>
          <a:lstStyle/>
          <a:p>
            <a:r>
              <a:rPr lang="zh-CN" altLang="en-US" smtClean="0"/>
              <a:t>多元线性回归</a:t>
            </a:r>
          </a:p>
        </p:txBody>
      </p:sp>
      <p:sp>
        <p:nvSpPr>
          <p:cNvPr id="126979" name="内容占位符 2"/>
          <p:cNvSpPr>
            <a:spLocks noGrp="1"/>
          </p:cNvSpPr>
          <p:nvPr>
            <p:ph idx="1"/>
          </p:nvPr>
        </p:nvSpPr>
        <p:spPr>
          <a:xfrm>
            <a:off x="250825" y="1268413"/>
            <a:ext cx="8713788" cy="4608512"/>
          </a:xfrm>
        </p:spPr>
        <p:txBody>
          <a:bodyPr/>
          <a:lstStyle/>
          <a:p>
            <a:r>
              <a:rPr lang="zh-CN" altLang="en-US" dirty="0" smtClean="0"/>
              <a:t>回归诊断</a:t>
            </a:r>
            <a:endParaRPr lang="en-US" altLang="zh-CN" dirty="0" smtClean="0"/>
          </a:p>
          <a:p>
            <a:pPr lvl="1"/>
            <a:r>
              <a:rPr lang="zh-CN" altLang="en-US" sz="2000" dirty="0" smtClean="0"/>
              <a:t>如果拟合后的模型能够很好地描述这</a:t>
            </a:r>
            <a:r>
              <a:rPr lang="zh-CN" altLang="en-US" sz="2000" smtClean="0"/>
              <a:t>组</a:t>
            </a:r>
            <a:r>
              <a:rPr lang="zh-CN" altLang="en-US" sz="2000" smtClean="0"/>
              <a:t>数据</a:t>
            </a:r>
            <a:r>
              <a:rPr lang="en-US" altLang="zh-CN" sz="2000" smtClean="0"/>
              <a:t>, </a:t>
            </a:r>
            <a:r>
              <a:rPr lang="zh-CN" altLang="en-US" sz="2000" dirty="0" smtClean="0"/>
              <a:t>那么残差对预测值的散点图应该像一些随机散布</a:t>
            </a:r>
            <a:r>
              <a:rPr lang="zh-CN" altLang="en-US" sz="2000" smtClean="0"/>
              <a:t>的</a:t>
            </a:r>
            <a:r>
              <a:rPr lang="zh-CN" altLang="en-US" sz="2000" smtClean="0"/>
              <a:t>点</a:t>
            </a:r>
            <a:r>
              <a:rPr lang="en-US" altLang="zh-CN" sz="2000" smtClean="0"/>
              <a:t>. </a:t>
            </a:r>
            <a:r>
              <a:rPr lang="zh-CN" altLang="en-US" sz="2000" smtClean="0"/>
              <a:t>可是</a:t>
            </a:r>
            <a:r>
              <a:rPr lang="en-US" altLang="zh-CN" sz="2000" smtClean="0"/>
              <a:t>, </a:t>
            </a:r>
            <a:r>
              <a:rPr lang="zh-CN" altLang="en-US" sz="2000" dirty="0" smtClean="0"/>
              <a:t>若某个观测不能和其它数据一起用这个</a:t>
            </a:r>
            <a:r>
              <a:rPr lang="zh-CN" altLang="en-US" sz="2000" smtClean="0"/>
              <a:t>模型</a:t>
            </a:r>
            <a:r>
              <a:rPr lang="zh-CN" altLang="en-US" sz="2000" smtClean="0"/>
              <a:t>表示</a:t>
            </a:r>
            <a:r>
              <a:rPr lang="en-US" altLang="zh-CN" sz="2000" smtClean="0"/>
              <a:t>, </a:t>
            </a:r>
            <a:r>
              <a:rPr lang="zh-CN" altLang="en-US" sz="2000" dirty="0" smtClean="0"/>
              <a:t>那么那个观测的残差</a:t>
            </a:r>
            <a:r>
              <a:rPr lang="zh-CN" altLang="en-US" sz="2000" smtClean="0"/>
              <a:t>通常</a:t>
            </a:r>
            <a:r>
              <a:rPr lang="zh-CN" altLang="en-US" sz="2000" smtClean="0"/>
              <a:t>很大</a:t>
            </a:r>
            <a:r>
              <a:rPr lang="en-US" altLang="zh-CN" sz="2000" smtClean="0"/>
              <a:t>. </a:t>
            </a:r>
            <a:r>
              <a:rPr lang="zh-CN" altLang="en-US" sz="2000" dirty="0" smtClean="0"/>
              <a:t>这里“很大”指的是残差</a:t>
            </a:r>
            <a:r>
              <a:rPr lang="zh-CN" altLang="en-US" sz="2000" smtClean="0"/>
              <a:t>的</a:t>
            </a:r>
            <a:r>
              <a:rPr lang="zh-CN" altLang="en-US" sz="2000" smtClean="0"/>
              <a:t>绝对值</a:t>
            </a:r>
            <a:r>
              <a:rPr lang="en-US" altLang="zh-CN" sz="2000" smtClean="0"/>
              <a:t>. </a:t>
            </a:r>
            <a:endParaRPr lang="en-US" altLang="zh-CN" sz="2000" dirty="0" smtClean="0"/>
          </a:p>
          <a:p>
            <a:pPr lvl="1"/>
            <a:r>
              <a:rPr lang="zh-CN" altLang="en-US" sz="2000" dirty="0" smtClean="0"/>
              <a:t>如果只有占很小百分比的观测出现大</a:t>
            </a:r>
            <a:r>
              <a:rPr lang="zh-CN" altLang="en-US" sz="2000" smtClean="0"/>
              <a:t>的</a:t>
            </a:r>
            <a:r>
              <a:rPr lang="zh-CN" altLang="en-US" sz="2000" smtClean="0"/>
              <a:t>残差</a:t>
            </a:r>
            <a:r>
              <a:rPr lang="en-US" altLang="zh-CN" sz="2000" smtClean="0"/>
              <a:t>, </a:t>
            </a:r>
            <a:r>
              <a:rPr lang="zh-CN" altLang="en-US" sz="2000" dirty="0" smtClean="0"/>
              <a:t>那么这些观测可能是异常点</a:t>
            </a:r>
            <a:r>
              <a:rPr lang="en-US" altLang="zh-CN" sz="2000" dirty="0" smtClean="0"/>
              <a:t>(</a:t>
            </a:r>
            <a:r>
              <a:rPr lang="en-US" altLang="zh-CN" sz="2000" smtClean="0"/>
              <a:t>outliers</a:t>
            </a:r>
            <a:r>
              <a:rPr lang="en-US" altLang="zh-CN" sz="2000" smtClean="0"/>
              <a:t>),</a:t>
            </a:r>
            <a:r>
              <a:rPr lang="zh-CN" altLang="en-US" sz="2000" smtClean="0"/>
              <a:t>它们</a:t>
            </a:r>
            <a:r>
              <a:rPr lang="zh-CN" altLang="en-US" sz="2000" dirty="0" smtClean="0"/>
              <a:t>不能用来与其余数据</a:t>
            </a:r>
            <a:r>
              <a:rPr lang="zh-CN" altLang="en-US" sz="2000" smtClean="0"/>
              <a:t>一起</a:t>
            </a:r>
            <a:r>
              <a:rPr lang="zh-CN" altLang="en-US" sz="2000" smtClean="0"/>
              <a:t>拟合模型</a:t>
            </a:r>
            <a:r>
              <a:rPr lang="en-US" altLang="zh-CN" sz="2000" smtClean="0"/>
              <a:t>. </a:t>
            </a:r>
            <a:r>
              <a:rPr lang="zh-CN" altLang="en-US" sz="2000" dirty="0" smtClean="0"/>
              <a:t>因此对数据中有残差“很大”</a:t>
            </a:r>
            <a:r>
              <a:rPr lang="zh-CN" altLang="en-US" sz="2000" smtClean="0"/>
              <a:t>的</a:t>
            </a:r>
            <a:r>
              <a:rPr lang="zh-CN" altLang="en-US" sz="2000" smtClean="0"/>
              <a:t>观测点</a:t>
            </a:r>
            <a:r>
              <a:rPr lang="en-US" altLang="zh-CN" sz="2000" smtClean="0"/>
              <a:t>, </a:t>
            </a:r>
            <a:r>
              <a:rPr lang="zh-CN" altLang="en-US" sz="2000" dirty="0" smtClean="0"/>
              <a:t>必须仔细</a:t>
            </a:r>
            <a:r>
              <a:rPr lang="zh-CN" altLang="en-US" sz="2000" smtClean="0"/>
              <a:t>地</a:t>
            </a:r>
            <a:r>
              <a:rPr lang="zh-CN" altLang="en-US" sz="2000" smtClean="0"/>
              <a:t>检查</a:t>
            </a:r>
            <a:r>
              <a:rPr lang="en-US" altLang="zh-CN" sz="2000" smtClean="0"/>
              <a:t>.</a:t>
            </a:r>
            <a:endParaRPr lang="en-US" altLang="zh-CN" sz="2000" dirty="0" smtClean="0"/>
          </a:p>
          <a:p>
            <a:pPr lvl="1"/>
            <a:r>
              <a:rPr lang="zh-CN" altLang="en-US" sz="2000" dirty="0" smtClean="0"/>
              <a:t>一般把标准化残差的绝对值</a:t>
            </a:r>
            <a:r>
              <a:rPr lang="en-US" altLang="zh-CN" sz="2000" dirty="0" smtClean="0"/>
              <a:t>&gt;=2</a:t>
            </a:r>
            <a:r>
              <a:rPr lang="zh-CN" altLang="en-US" sz="2000" dirty="0" smtClean="0"/>
              <a:t>的观测点认为是可疑点</a:t>
            </a:r>
            <a:r>
              <a:rPr lang="en-US" altLang="zh-CN" sz="2000" dirty="0" smtClean="0"/>
              <a:t>; </a:t>
            </a:r>
            <a:r>
              <a:rPr lang="zh-CN" altLang="en-US" sz="2000" dirty="0" smtClean="0"/>
              <a:t>而标准化残差的绝对值</a:t>
            </a:r>
            <a:r>
              <a:rPr lang="en-US" altLang="zh-CN" sz="2000" dirty="0" smtClean="0"/>
              <a:t>&gt;=3</a:t>
            </a:r>
            <a:r>
              <a:rPr lang="zh-CN" altLang="en-US" sz="2000" dirty="0" smtClean="0"/>
              <a:t>的观测点认为是</a:t>
            </a:r>
            <a:r>
              <a:rPr lang="zh-CN" altLang="en-US" sz="2000" smtClean="0"/>
              <a:t>异常</a:t>
            </a:r>
            <a:r>
              <a:rPr lang="zh-CN" altLang="en-US" sz="2000" smtClean="0"/>
              <a:t>点</a:t>
            </a:r>
            <a:r>
              <a:rPr lang="en-US" altLang="zh-CN" sz="2000" smtClean="0"/>
              <a:t>.</a:t>
            </a:r>
            <a:endParaRPr lang="en-US" altLang="zh-CN" sz="2000" dirty="0" smtClean="0"/>
          </a:p>
        </p:txBody>
      </p:sp>
    </p:spTree>
    <p:extLst>
      <p:ext uri="{BB962C8B-B14F-4D97-AF65-F5344CB8AC3E}">
        <p14:creationId xmlns:p14="http://schemas.microsoft.com/office/powerpoint/2010/main" val="225408512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p:nvPr>
        </p:nvSpPr>
        <p:spPr/>
        <p:txBody>
          <a:bodyPr/>
          <a:lstStyle/>
          <a:p>
            <a:r>
              <a:rPr lang="zh-CN" altLang="en-US" smtClean="0"/>
              <a:t>多元线性回归</a:t>
            </a:r>
          </a:p>
        </p:txBody>
      </p:sp>
      <p:sp>
        <p:nvSpPr>
          <p:cNvPr id="43011" name="内容占位符 2"/>
          <p:cNvSpPr>
            <a:spLocks noGrp="1"/>
          </p:cNvSpPr>
          <p:nvPr>
            <p:ph idx="1"/>
          </p:nvPr>
        </p:nvSpPr>
        <p:spPr>
          <a:xfrm>
            <a:off x="250825" y="1268413"/>
            <a:ext cx="8713788" cy="4608512"/>
          </a:xfrm>
        </p:spPr>
        <p:txBody>
          <a:bodyPr/>
          <a:lstStyle/>
          <a:p>
            <a:pPr>
              <a:defRPr/>
            </a:pPr>
            <a:r>
              <a:rPr lang="zh-CN" altLang="en-US" sz="1800" dirty="0" smtClean="0"/>
              <a:t>回归诊断</a:t>
            </a:r>
            <a:endParaRPr lang="en-US" altLang="zh-CN" sz="1800" dirty="0" smtClean="0"/>
          </a:p>
          <a:p>
            <a:pPr marL="0" indent="0">
              <a:buFont typeface="Wingdings" panose="05000000000000000000" pitchFamily="2" charset="2"/>
              <a:buNone/>
              <a:defRPr/>
            </a:pPr>
            <a:r>
              <a:rPr lang="en-US" altLang="zh-CN" sz="1800" smtClean="0"/>
              <a:t>y.res</a:t>
            </a:r>
            <a:r>
              <a:rPr lang="en-US" altLang="zh-CN" sz="1800"/>
              <a:t>&lt;-</a:t>
            </a:r>
            <a:r>
              <a:rPr lang="en-US" altLang="zh-CN" sz="1800" smtClean="0"/>
              <a:t>residuals(lm.reg</a:t>
            </a:r>
            <a:r>
              <a:rPr lang="en-US" altLang="zh-CN" sz="1800" dirty="0"/>
              <a:t>) #</a:t>
            </a:r>
            <a:r>
              <a:rPr lang="zh-CN" altLang="en-US" sz="1800" dirty="0"/>
              <a:t>计算残差</a:t>
            </a:r>
          </a:p>
          <a:p>
            <a:pPr marL="0" indent="0">
              <a:buFont typeface="Wingdings" panose="05000000000000000000" pitchFamily="2" charset="2"/>
              <a:buNone/>
              <a:defRPr/>
            </a:pPr>
            <a:r>
              <a:rPr lang="en-US" altLang="zh-CN" sz="1800" smtClean="0"/>
              <a:t>print(y.res</a:t>
            </a:r>
            <a:r>
              <a:rPr lang="en-US" altLang="zh-CN" sz="1800" dirty="0"/>
              <a:t>)</a:t>
            </a:r>
          </a:p>
          <a:p>
            <a:pPr marL="0" indent="0">
              <a:buFont typeface="Wingdings" panose="05000000000000000000" pitchFamily="2" charset="2"/>
              <a:buNone/>
              <a:defRPr/>
            </a:pPr>
            <a:r>
              <a:rPr lang="en-US" altLang="zh-CN" sz="1800" smtClean="0"/>
              <a:t>y.rst</a:t>
            </a:r>
            <a:r>
              <a:rPr lang="en-US" altLang="zh-CN" sz="1800"/>
              <a:t>&lt;-</a:t>
            </a:r>
            <a:r>
              <a:rPr lang="en-US" altLang="zh-CN" sz="1800" smtClean="0"/>
              <a:t>rstandard(lm.reg</a:t>
            </a:r>
            <a:r>
              <a:rPr lang="en-US" altLang="zh-CN" sz="1800" dirty="0"/>
              <a:t>) #</a:t>
            </a:r>
            <a:r>
              <a:rPr lang="zh-CN" altLang="en-US" sz="1800" dirty="0"/>
              <a:t>计算标准化残差</a:t>
            </a:r>
          </a:p>
          <a:p>
            <a:pPr marL="0" indent="0">
              <a:buFont typeface="Wingdings" panose="05000000000000000000" pitchFamily="2" charset="2"/>
              <a:buNone/>
              <a:defRPr/>
            </a:pPr>
            <a:r>
              <a:rPr lang="en-US" altLang="zh-CN" sz="1800" smtClean="0"/>
              <a:t>print(y.rst</a:t>
            </a:r>
            <a:r>
              <a:rPr lang="en-US" altLang="zh-CN" sz="1800" dirty="0"/>
              <a:t>)</a:t>
            </a:r>
          </a:p>
          <a:p>
            <a:pPr marL="0" indent="0">
              <a:buFont typeface="Wingdings" panose="05000000000000000000" pitchFamily="2" charset="2"/>
              <a:buNone/>
              <a:defRPr/>
            </a:pPr>
            <a:r>
              <a:rPr lang="en-US" altLang="zh-CN" sz="1800" smtClean="0"/>
              <a:t>y.fit</a:t>
            </a:r>
            <a:r>
              <a:rPr lang="en-US" altLang="zh-CN" sz="1800"/>
              <a:t>&lt;-</a:t>
            </a:r>
            <a:r>
              <a:rPr lang="en-US" altLang="zh-CN" sz="1800" smtClean="0"/>
              <a:t>predict(lm.reg</a:t>
            </a:r>
            <a:r>
              <a:rPr lang="en-US" altLang="zh-CN" sz="1800" dirty="0"/>
              <a:t>) #</a:t>
            </a:r>
            <a:r>
              <a:rPr lang="zh-CN" altLang="en-US" sz="1800" dirty="0"/>
              <a:t>计算预测值</a:t>
            </a:r>
          </a:p>
          <a:p>
            <a:pPr marL="0" indent="0">
              <a:buFont typeface="Wingdings" panose="05000000000000000000" pitchFamily="2" charset="2"/>
              <a:buNone/>
              <a:defRPr/>
            </a:pPr>
            <a:r>
              <a:rPr lang="en-US" altLang="zh-CN" sz="1800" dirty="0"/>
              <a:t>op</a:t>
            </a:r>
            <a:r>
              <a:rPr lang="en-US" altLang="zh-CN" sz="1800"/>
              <a:t>&lt;-</a:t>
            </a:r>
            <a:r>
              <a:rPr lang="en-US" altLang="zh-CN" sz="1800" smtClean="0"/>
              <a:t>par(mfrow=c(1, </a:t>
            </a:r>
            <a:r>
              <a:rPr lang="en-US" altLang="zh-CN" sz="1800" dirty="0"/>
              <a:t>2)) #</a:t>
            </a:r>
            <a:r>
              <a:rPr lang="zh-CN" altLang="en-US" sz="1800" dirty="0"/>
              <a:t>将两张散残差点图一并输出</a:t>
            </a:r>
          </a:p>
          <a:p>
            <a:pPr marL="0" indent="0">
              <a:buFont typeface="Wingdings" panose="05000000000000000000" pitchFamily="2" charset="2"/>
              <a:buNone/>
              <a:defRPr/>
            </a:pPr>
            <a:r>
              <a:rPr lang="en-US" altLang="zh-CN" sz="1800" smtClean="0"/>
              <a:t>plot(y.res~y.fit</a:t>
            </a:r>
            <a:r>
              <a:rPr lang="en-US" altLang="zh-CN" sz="1800" dirty="0"/>
              <a:t>)</a:t>
            </a:r>
          </a:p>
          <a:p>
            <a:pPr marL="0" indent="0">
              <a:buFont typeface="Wingdings" panose="05000000000000000000" pitchFamily="2" charset="2"/>
              <a:buNone/>
              <a:defRPr/>
            </a:pPr>
            <a:r>
              <a:rPr lang="en-US" altLang="zh-CN" sz="1800" smtClean="0"/>
              <a:t>plot(y.rst~y.fit</a:t>
            </a:r>
            <a:r>
              <a:rPr lang="en-US" altLang="zh-CN" sz="1800" dirty="0"/>
              <a:t>)</a:t>
            </a:r>
          </a:p>
          <a:p>
            <a:pPr marL="0" indent="0">
              <a:buFont typeface="Wingdings" panose="05000000000000000000" pitchFamily="2" charset="2"/>
              <a:buNone/>
              <a:defRPr/>
            </a:pPr>
            <a:r>
              <a:rPr lang="en-US" altLang="zh-CN" sz="1800" dirty="0"/>
              <a:t>par(op)</a:t>
            </a:r>
            <a:endParaRPr lang="zh-CN" altLang="en-US" sz="1800" dirty="0" smtClean="0"/>
          </a:p>
        </p:txBody>
      </p:sp>
      <p:pic>
        <p:nvPicPr>
          <p:cNvPr id="12800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2500" y="3716338"/>
            <a:ext cx="4714875" cy="300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8718693"/>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
          <p:cNvSpPr>
            <a:spLocks noGrp="1"/>
          </p:cNvSpPr>
          <p:nvPr>
            <p:ph type="title"/>
          </p:nvPr>
        </p:nvSpPr>
        <p:spPr/>
        <p:txBody>
          <a:bodyPr/>
          <a:lstStyle/>
          <a:p>
            <a:r>
              <a:rPr lang="zh-CN" altLang="en-US" smtClean="0"/>
              <a:t>多元线性回归</a:t>
            </a:r>
          </a:p>
        </p:txBody>
      </p:sp>
      <p:sp>
        <p:nvSpPr>
          <p:cNvPr id="129027" name="内容占位符 2"/>
          <p:cNvSpPr>
            <a:spLocks noGrp="1"/>
          </p:cNvSpPr>
          <p:nvPr>
            <p:ph idx="1"/>
          </p:nvPr>
        </p:nvSpPr>
        <p:spPr>
          <a:xfrm>
            <a:off x="250825" y="1341438"/>
            <a:ext cx="8713788" cy="4608512"/>
          </a:xfrm>
        </p:spPr>
        <p:txBody>
          <a:bodyPr/>
          <a:lstStyle/>
          <a:p>
            <a:r>
              <a:rPr lang="zh-CN" altLang="en-US" sz="2400" dirty="0" smtClean="0"/>
              <a:t>在多元线性回归</a:t>
            </a:r>
            <a:r>
              <a:rPr lang="zh-CN" altLang="en-US" sz="2400" smtClean="0"/>
              <a:t>分析</a:t>
            </a:r>
            <a:r>
              <a:rPr lang="zh-CN" altLang="en-US" sz="2400" smtClean="0"/>
              <a:t>中</a:t>
            </a:r>
            <a:r>
              <a:rPr lang="en-US" altLang="zh-CN" sz="2400" smtClean="0"/>
              <a:t>,</a:t>
            </a:r>
            <a:r>
              <a:rPr lang="zh-CN" altLang="en-US" sz="2400" smtClean="0"/>
              <a:t>影响</a:t>
            </a:r>
            <a:r>
              <a:rPr lang="zh-CN" altLang="en-US" sz="2400" dirty="0" smtClean="0"/>
              <a:t>因变量的自变量</a:t>
            </a:r>
            <a:r>
              <a:rPr lang="zh-CN" altLang="en-US" sz="2400" smtClean="0"/>
              <a:t>有</a:t>
            </a:r>
            <a:r>
              <a:rPr lang="zh-CN" altLang="en-US" sz="2400" smtClean="0"/>
              <a:t>很多</a:t>
            </a:r>
            <a:r>
              <a:rPr lang="en-US" altLang="zh-CN" sz="2400" smtClean="0"/>
              <a:t>,</a:t>
            </a:r>
            <a:r>
              <a:rPr lang="zh-CN" altLang="en-US" sz="2400" smtClean="0"/>
              <a:t>例如</a:t>
            </a:r>
            <a:r>
              <a:rPr lang="zh-CN" altLang="en-US" sz="2400" dirty="0" smtClean="0"/>
              <a:t>甘蔗的糖份与降雨量、相对湿度以及最低温度有关</a:t>
            </a:r>
            <a:r>
              <a:rPr lang="en-US" altLang="zh-CN" sz="2400" dirty="0" smtClean="0"/>
              <a:t>;</a:t>
            </a:r>
            <a:r>
              <a:rPr lang="zh-CN" altLang="en-US" sz="2400" dirty="0" smtClean="0"/>
              <a:t>某作物的产量与单位面积穗数、每穗粒数、千粒重、播种期、密度、施肥量、温度、雨量和光照等</a:t>
            </a:r>
            <a:r>
              <a:rPr lang="zh-CN" altLang="en-US" sz="2400" smtClean="0"/>
              <a:t>因素</a:t>
            </a:r>
            <a:r>
              <a:rPr lang="zh-CN" altLang="en-US" sz="2400" smtClean="0"/>
              <a:t>有关</a:t>
            </a:r>
            <a:r>
              <a:rPr lang="en-US" altLang="zh-CN" sz="2400" smtClean="0"/>
              <a:t>.</a:t>
            </a:r>
            <a:r>
              <a:rPr lang="zh-CN" altLang="en-US" sz="2400" smtClean="0"/>
              <a:t>人们</a:t>
            </a:r>
            <a:r>
              <a:rPr lang="zh-CN" altLang="en-US" sz="2400" dirty="0" smtClean="0"/>
              <a:t>希望从诸多自变量中挑选出有显著影响的自变量来</a:t>
            </a:r>
            <a:r>
              <a:rPr lang="zh-CN" altLang="en-US" sz="2400" smtClean="0"/>
              <a:t>建立</a:t>
            </a:r>
            <a:r>
              <a:rPr lang="zh-CN" altLang="en-US" sz="2400" smtClean="0"/>
              <a:t>回归方程</a:t>
            </a:r>
            <a:r>
              <a:rPr lang="en-US" altLang="zh-CN" sz="2400" smtClean="0"/>
              <a:t>,</a:t>
            </a:r>
            <a:r>
              <a:rPr lang="zh-CN" altLang="en-US" sz="2400" smtClean="0"/>
              <a:t>这</a:t>
            </a:r>
            <a:r>
              <a:rPr lang="zh-CN" altLang="en-US" sz="2400" dirty="0" smtClean="0"/>
              <a:t>就涉及到自变量的选择</a:t>
            </a:r>
            <a:r>
              <a:rPr lang="zh-CN" altLang="en-US" sz="2400" dirty="0" smtClean="0"/>
              <a:t>问题</a:t>
            </a:r>
            <a:r>
              <a:rPr lang="zh-CN" altLang="en-US" sz="2400" dirty="0" smtClean="0"/>
              <a:t>。</a:t>
            </a:r>
            <a:endParaRPr lang="en-US" altLang="zh-CN" sz="2400" dirty="0" smtClean="0"/>
          </a:p>
          <a:p>
            <a:r>
              <a:rPr lang="zh-CN" altLang="en-US" sz="2400" dirty="0" smtClean="0"/>
              <a:t>在</a:t>
            </a:r>
            <a:r>
              <a:rPr lang="zh-CN" altLang="en-US" sz="2400" dirty="0" smtClean="0"/>
              <a:t>回归方程建立的</a:t>
            </a:r>
            <a:r>
              <a:rPr lang="zh-CN" altLang="en-US" sz="2400" smtClean="0"/>
              <a:t>过程</a:t>
            </a:r>
            <a:r>
              <a:rPr lang="zh-CN" altLang="en-US" sz="2400" smtClean="0"/>
              <a:t>中，若</a:t>
            </a:r>
            <a:r>
              <a:rPr lang="zh-CN" altLang="en-US" sz="2400" dirty="0" smtClean="0"/>
              <a:t>漏掉对因变量影响显著</a:t>
            </a:r>
            <a:r>
              <a:rPr lang="zh-CN" altLang="en-US" sz="2400" smtClean="0"/>
              <a:t>的</a:t>
            </a:r>
            <a:r>
              <a:rPr lang="zh-CN" altLang="en-US" sz="2400" smtClean="0"/>
              <a:t>自变量</a:t>
            </a:r>
            <a:r>
              <a:rPr lang="zh-CN" altLang="en-US" sz="2400" smtClean="0"/>
              <a:t>，</a:t>
            </a:r>
            <a:r>
              <a:rPr lang="zh-CN" altLang="en-US" sz="2400" smtClean="0"/>
              <a:t>那么</a:t>
            </a:r>
            <a:r>
              <a:rPr lang="zh-CN" altLang="en-US" sz="2400" dirty="0" smtClean="0"/>
              <a:t>建立的回归方程用于实际预测时会产生较大的</a:t>
            </a:r>
            <a:r>
              <a:rPr lang="zh-CN" altLang="en-US" sz="2400" dirty="0" smtClean="0"/>
              <a:t>偏差</a:t>
            </a:r>
            <a:r>
              <a:rPr lang="zh-CN" altLang="en-US" sz="2400"/>
              <a:t>。</a:t>
            </a:r>
            <a:r>
              <a:rPr lang="zh-CN" altLang="en-US" sz="2400" smtClean="0"/>
              <a:t>同样</a:t>
            </a:r>
            <a:r>
              <a:rPr lang="zh-CN" altLang="en-US" sz="2400" smtClean="0"/>
              <a:t>，</a:t>
            </a:r>
            <a:r>
              <a:rPr lang="zh-CN" altLang="en-US" sz="2400" smtClean="0"/>
              <a:t>若</a:t>
            </a:r>
            <a:r>
              <a:rPr lang="zh-CN" altLang="en-US" sz="2400" dirty="0" smtClean="0"/>
              <a:t>建立的回归方程中包括了对因变量影响不显著</a:t>
            </a:r>
            <a:r>
              <a:rPr lang="zh-CN" altLang="en-US" sz="2400" smtClean="0"/>
              <a:t>的</a:t>
            </a:r>
            <a:r>
              <a:rPr lang="zh-CN" altLang="en-US" sz="2400" smtClean="0"/>
              <a:t>自变量</a:t>
            </a:r>
            <a:r>
              <a:rPr lang="zh-CN" altLang="en-US" sz="2400" smtClean="0"/>
              <a:t>，</a:t>
            </a:r>
            <a:r>
              <a:rPr lang="zh-CN" altLang="en-US" sz="2400" smtClean="0"/>
              <a:t>那么</a:t>
            </a:r>
            <a:r>
              <a:rPr lang="zh-CN" altLang="en-US" sz="2400" dirty="0" smtClean="0"/>
              <a:t>这样的回归方程也会影响到预测的</a:t>
            </a:r>
            <a:r>
              <a:rPr lang="zh-CN" altLang="en-US" sz="2400" dirty="0" smtClean="0"/>
              <a:t>精度</a:t>
            </a:r>
            <a:r>
              <a:rPr lang="zh-CN" altLang="en-US" sz="2400" dirty="0" smtClean="0"/>
              <a:t>。</a:t>
            </a:r>
            <a:endParaRPr lang="en-US" altLang="zh-CN" sz="2400" dirty="0" smtClean="0"/>
          </a:p>
          <a:p>
            <a:r>
              <a:rPr lang="zh-CN" altLang="en-US" sz="2400" smtClean="0"/>
              <a:t>因此，选择</a:t>
            </a:r>
            <a:r>
              <a:rPr lang="zh-CN" altLang="en-US" sz="2400" dirty="0" smtClean="0"/>
              <a:t>适当的自变量用于建立最优的回归方程是十分重要</a:t>
            </a:r>
            <a:r>
              <a:rPr lang="zh-CN" altLang="en-US" sz="2400" dirty="0" smtClean="0"/>
              <a:t>的</a:t>
            </a:r>
            <a:r>
              <a:rPr lang="zh-CN" altLang="en-US" sz="2400" dirty="0"/>
              <a:t>。</a:t>
            </a:r>
            <a:endParaRPr lang="en-US" altLang="zh-CN" sz="2400" dirty="0" smtClean="0"/>
          </a:p>
          <a:p>
            <a:endParaRPr lang="zh-CN" altLang="en-US" sz="2400" dirty="0" smtClean="0"/>
          </a:p>
        </p:txBody>
      </p:sp>
    </p:spTree>
    <p:extLst>
      <p:ext uri="{BB962C8B-B14F-4D97-AF65-F5344CB8AC3E}">
        <p14:creationId xmlns:p14="http://schemas.microsoft.com/office/powerpoint/2010/main" val="389244344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标题 1"/>
          <p:cNvSpPr>
            <a:spLocks noGrp="1"/>
          </p:cNvSpPr>
          <p:nvPr>
            <p:ph type="title"/>
          </p:nvPr>
        </p:nvSpPr>
        <p:spPr/>
        <p:txBody>
          <a:bodyPr/>
          <a:lstStyle/>
          <a:p>
            <a:r>
              <a:rPr lang="zh-CN" altLang="en-US" smtClean="0"/>
              <a:t>多元线性回归</a:t>
            </a:r>
          </a:p>
        </p:txBody>
      </p:sp>
      <p:sp>
        <p:nvSpPr>
          <p:cNvPr id="130051" name="内容占位符 2"/>
          <p:cNvSpPr>
            <a:spLocks noGrp="1"/>
          </p:cNvSpPr>
          <p:nvPr>
            <p:ph idx="1"/>
          </p:nvPr>
        </p:nvSpPr>
        <p:spPr>
          <a:xfrm>
            <a:off x="107950" y="1268413"/>
            <a:ext cx="8928100" cy="4608512"/>
          </a:xfrm>
        </p:spPr>
        <p:txBody>
          <a:bodyPr/>
          <a:lstStyle/>
          <a:p>
            <a:r>
              <a:rPr lang="zh-CN" altLang="en-US" sz="2400" dirty="0" smtClean="0"/>
              <a:t>自变量的选择问题</a:t>
            </a:r>
            <a:endParaRPr lang="en-US" altLang="zh-CN" sz="2400" dirty="0" smtClean="0"/>
          </a:p>
          <a:p>
            <a:pPr lvl="1"/>
            <a:r>
              <a:rPr lang="zh-CN" altLang="en-US" sz="2000" dirty="0" smtClean="0"/>
              <a:t>适当</a:t>
            </a:r>
            <a:r>
              <a:rPr lang="zh-CN" altLang="en-US" sz="2000" dirty="0" smtClean="0"/>
              <a:t>选择变量用于建立一个“最优”的回归方程是一个十分重要的</a:t>
            </a:r>
            <a:r>
              <a:rPr lang="zh-CN" altLang="en-US" sz="2000" dirty="0" smtClean="0"/>
              <a:t>问题</a:t>
            </a:r>
            <a:r>
              <a:rPr lang="zh-CN" altLang="en-US" sz="2000" dirty="0" smtClean="0"/>
              <a:t>。</a:t>
            </a:r>
            <a:endParaRPr lang="en-US" altLang="zh-CN" sz="2000" dirty="0" smtClean="0"/>
          </a:p>
          <a:p>
            <a:pPr lvl="1"/>
            <a:r>
              <a:rPr lang="zh-CN" altLang="en-US" sz="2000" dirty="0" smtClean="0"/>
              <a:t>“最优”</a:t>
            </a:r>
            <a:r>
              <a:rPr lang="zh-CN" altLang="en-US" sz="2000" dirty="0" smtClean="0"/>
              <a:t>回归方程：直观考虑应该是方程中包括的所有变量对因变量的影响都是显著</a:t>
            </a:r>
            <a:r>
              <a:rPr lang="zh-CN" altLang="en-US" sz="2000" dirty="0" smtClean="0"/>
              <a:t>的</a:t>
            </a:r>
            <a:r>
              <a:rPr lang="zh-CN" altLang="en-US" sz="2000" dirty="0"/>
              <a:t>；</a:t>
            </a:r>
            <a:r>
              <a:rPr lang="zh-CN" altLang="en-US" sz="2000" dirty="0" smtClean="0"/>
              <a:t>而</a:t>
            </a:r>
            <a:r>
              <a:rPr lang="zh-CN" altLang="en-US" sz="2000" dirty="0" smtClean="0"/>
              <a:t>不包括在方程中的变量对因变量的影响是不显著的</a:t>
            </a:r>
            <a:r>
              <a:rPr lang="en-US" altLang="zh-CN" sz="2000" dirty="0" smtClean="0"/>
              <a:t>(</a:t>
            </a:r>
            <a:r>
              <a:rPr lang="zh-CN" altLang="en-US" sz="2000" dirty="0" smtClean="0"/>
              <a:t>可忽略</a:t>
            </a:r>
            <a:r>
              <a:rPr lang="en-US" altLang="zh-CN" sz="2000" dirty="0" smtClean="0"/>
              <a:t>)</a:t>
            </a:r>
            <a:r>
              <a:rPr lang="zh-CN" altLang="en-US" sz="2000" dirty="0" smtClean="0"/>
              <a:t>。也就是</a:t>
            </a:r>
            <a:r>
              <a:rPr lang="zh-CN" altLang="en-US" sz="2000" dirty="0" smtClean="0"/>
              <a:t>从自变量集中选出适当的子集使得建立因变量 </a:t>
            </a:r>
            <a:r>
              <a:rPr lang="en-US" altLang="zh-CN" sz="2000" dirty="0" smtClean="0"/>
              <a:t>y </a:t>
            </a:r>
            <a:r>
              <a:rPr lang="zh-CN" altLang="en-US" sz="2000" dirty="0" smtClean="0"/>
              <a:t>与子集的回归方程就是“最优”</a:t>
            </a:r>
            <a:r>
              <a:rPr lang="zh-CN" altLang="en-US" sz="2000" smtClean="0"/>
              <a:t>的</a:t>
            </a:r>
            <a:r>
              <a:rPr lang="zh-CN" altLang="en-US" sz="2000" smtClean="0"/>
              <a:t>回归方程，这</a:t>
            </a:r>
            <a:r>
              <a:rPr lang="zh-CN" altLang="en-US" sz="2000" dirty="0" smtClean="0"/>
              <a:t>就是回归变量的选择问题</a:t>
            </a:r>
            <a:r>
              <a:rPr lang="zh-CN" altLang="en-US" sz="2000" dirty="0" smtClean="0"/>
              <a:t>。</a:t>
            </a:r>
            <a:endParaRPr lang="en-US" altLang="zh-CN" sz="2000" dirty="0" smtClean="0"/>
          </a:p>
          <a:p>
            <a:pPr lvl="1"/>
            <a:r>
              <a:rPr lang="zh-CN" altLang="en-US" sz="2000" dirty="0" smtClean="0"/>
              <a:t>回归</a:t>
            </a:r>
            <a:r>
              <a:rPr lang="zh-CN" altLang="en-US" sz="2000" dirty="0" smtClean="0"/>
              <a:t>变量的选择问题在实用上和理论上都是十分重要</a:t>
            </a:r>
            <a:r>
              <a:rPr lang="zh-CN" altLang="en-US" sz="2000" dirty="0" smtClean="0"/>
              <a:t>的。这个</a:t>
            </a:r>
            <a:r>
              <a:rPr lang="zh-CN" altLang="en-US" sz="2000" dirty="0" smtClean="0"/>
              <a:t>问题最大的困难就是如何比较不同选择</a:t>
            </a:r>
            <a:r>
              <a:rPr lang="en-US" altLang="zh-CN" sz="2000" dirty="0" smtClean="0"/>
              <a:t>(</a:t>
            </a:r>
            <a:r>
              <a:rPr lang="zh-CN" altLang="en-US" sz="2000" dirty="0" smtClean="0"/>
              <a:t>即不同子集</a:t>
            </a:r>
            <a:r>
              <a:rPr lang="en-US" altLang="zh-CN" sz="2000" dirty="0" smtClean="0"/>
              <a:t>)</a:t>
            </a:r>
            <a:r>
              <a:rPr lang="zh-CN" altLang="en-US" sz="2000" smtClean="0"/>
              <a:t>的</a:t>
            </a:r>
            <a:r>
              <a:rPr lang="zh-CN" altLang="en-US" sz="2000" smtClean="0"/>
              <a:t>优劣</a:t>
            </a:r>
            <a:r>
              <a:rPr lang="zh-CN" altLang="en-US" sz="2000" smtClean="0"/>
              <a:t>，</a:t>
            </a:r>
            <a:r>
              <a:rPr lang="zh-CN" altLang="en-US" sz="2000" smtClean="0"/>
              <a:t>即</a:t>
            </a:r>
            <a:r>
              <a:rPr lang="zh-CN" altLang="en-US" sz="2000" dirty="0" smtClean="0"/>
              <a:t>最优选择的</a:t>
            </a:r>
            <a:r>
              <a:rPr lang="zh-CN" altLang="en-US" sz="2000" dirty="0" smtClean="0"/>
              <a:t>标准</a:t>
            </a:r>
            <a:r>
              <a:rPr lang="zh-CN" altLang="en-US" sz="2000" dirty="0" smtClean="0"/>
              <a:t>。</a:t>
            </a:r>
            <a:endParaRPr lang="en-US" altLang="zh-CN" sz="2000" dirty="0" smtClean="0"/>
          </a:p>
          <a:p>
            <a:pPr lvl="1"/>
            <a:r>
              <a:rPr lang="zh-CN" altLang="en-US" sz="2000" dirty="0" smtClean="0"/>
              <a:t>从</a:t>
            </a:r>
            <a:r>
              <a:rPr lang="zh-CN" altLang="en-US" sz="2000" dirty="0" smtClean="0"/>
              <a:t>不同的</a:t>
            </a:r>
            <a:r>
              <a:rPr lang="zh-CN" altLang="en-US" sz="2000" smtClean="0"/>
              <a:t>角度</a:t>
            </a:r>
            <a:r>
              <a:rPr lang="zh-CN" altLang="en-US" sz="2000" smtClean="0"/>
              <a:t>出发</a:t>
            </a:r>
            <a:r>
              <a:rPr lang="zh-CN" altLang="en-US" sz="2000" smtClean="0"/>
              <a:t>，</a:t>
            </a:r>
            <a:r>
              <a:rPr lang="zh-CN" altLang="en-US" sz="2000" smtClean="0"/>
              <a:t>可以</a:t>
            </a:r>
            <a:r>
              <a:rPr lang="zh-CN" altLang="en-US" sz="2000" dirty="0" smtClean="0"/>
              <a:t>有不同的</a:t>
            </a:r>
            <a:r>
              <a:rPr lang="zh-CN" altLang="en-US" sz="2000" smtClean="0"/>
              <a:t>比较</a:t>
            </a:r>
            <a:r>
              <a:rPr lang="zh-CN" altLang="en-US" sz="2000" smtClean="0"/>
              <a:t>准则，在</a:t>
            </a:r>
            <a:r>
              <a:rPr lang="zh-CN" altLang="en-US" sz="2000" dirty="0" smtClean="0"/>
              <a:t>不同的</a:t>
            </a:r>
            <a:r>
              <a:rPr lang="zh-CN" altLang="en-US" sz="2000" smtClean="0"/>
              <a:t>准则</a:t>
            </a:r>
            <a:r>
              <a:rPr lang="zh-CN" altLang="en-US" sz="2000" smtClean="0"/>
              <a:t>下</a:t>
            </a:r>
            <a:r>
              <a:rPr lang="zh-CN" altLang="en-US" sz="2000" smtClean="0"/>
              <a:t>，</a:t>
            </a:r>
            <a:r>
              <a:rPr lang="en-US" altLang="zh-CN" sz="2000" smtClean="0"/>
              <a:t>“</a:t>
            </a:r>
            <a:r>
              <a:rPr lang="zh-CN" altLang="en-US" sz="2000" dirty="0" smtClean="0"/>
              <a:t>最优”回归方程也可能不同。</a:t>
            </a:r>
          </a:p>
          <a:p>
            <a:pPr lvl="1"/>
            <a:endParaRPr lang="en-US" altLang="zh-CN" sz="2000" dirty="0" smtClean="0"/>
          </a:p>
          <a:p>
            <a:pPr lvl="1"/>
            <a:endParaRPr lang="en-US" altLang="zh-CN" sz="2000" dirty="0" smtClean="0"/>
          </a:p>
          <a:p>
            <a:pPr lvl="1"/>
            <a:endParaRPr lang="zh-CN" altLang="en-US" sz="2000" dirty="0" smtClean="0"/>
          </a:p>
        </p:txBody>
      </p:sp>
    </p:spTree>
    <p:extLst>
      <p:ext uri="{BB962C8B-B14F-4D97-AF65-F5344CB8AC3E}">
        <p14:creationId xmlns:p14="http://schemas.microsoft.com/office/powerpoint/2010/main" val="48510506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
          <p:cNvSpPr>
            <a:spLocks noGrp="1"/>
          </p:cNvSpPr>
          <p:nvPr>
            <p:ph type="title"/>
          </p:nvPr>
        </p:nvSpPr>
        <p:spPr/>
        <p:txBody>
          <a:bodyPr/>
          <a:lstStyle/>
          <a:p>
            <a:r>
              <a:rPr lang="zh-CN" altLang="en-US" smtClean="0"/>
              <a:t>多元线性回归</a:t>
            </a:r>
          </a:p>
        </p:txBody>
      </p:sp>
      <p:sp>
        <p:nvSpPr>
          <p:cNvPr id="131075" name="内容占位符 2"/>
          <p:cNvSpPr>
            <a:spLocks noGrp="1"/>
          </p:cNvSpPr>
          <p:nvPr>
            <p:ph idx="1"/>
          </p:nvPr>
        </p:nvSpPr>
        <p:spPr>
          <a:xfrm>
            <a:off x="250825" y="1341438"/>
            <a:ext cx="8713788" cy="4608512"/>
          </a:xfrm>
        </p:spPr>
        <p:txBody>
          <a:bodyPr/>
          <a:lstStyle/>
          <a:p>
            <a:r>
              <a:rPr lang="zh-CN" altLang="en-US" sz="2400" dirty="0" smtClean="0"/>
              <a:t>最优选择的标准</a:t>
            </a:r>
            <a:endParaRPr lang="en-US" altLang="zh-CN" sz="2400" dirty="0" smtClean="0"/>
          </a:p>
          <a:p>
            <a:pPr lvl="1"/>
            <a:r>
              <a:rPr lang="zh-CN" altLang="en-US" sz="2000" dirty="0" smtClean="0"/>
              <a:t>比较不同子集优劣的标准常见的有以下几种</a:t>
            </a:r>
            <a:r>
              <a:rPr lang="en-US" altLang="zh-CN" sz="2000" dirty="0" smtClean="0"/>
              <a:t>(</a:t>
            </a:r>
            <a:r>
              <a:rPr lang="zh-CN" altLang="en-US" sz="2000" dirty="0" smtClean="0"/>
              <a:t>记</a:t>
            </a:r>
            <a:r>
              <a:rPr lang="en-US" altLang="zh-CN" sz="2000" dirty="0" smtClean="0"/>
              <a:t>n</a:t>
            </a:r>
            <a:r>
              <a:rPr lang="zh-CN" altLang="en-US" sz="2000" dirty="0" smtClean="0"/>
              <a:t>为</a:t>
            </a:r>
            <a:r>
              <a:rPr lang="zh-CN" altLang="en-US" sz="2000" smtClean="0"/>
              <a:t>观测</a:t>
            </a:r>
            <a:r>
              <a:rPr lang="zh-CN" altLang="en-US" sz="2000" smtClean="0"/>
              <a:t>个数</a:t>
            </a:r>
            <a:r>
              <a:rPr lang="en-US" altLang="zh-CN" sz="2000" smtClean="0"/>
              <a:t>, </a:t>
            </a:r>
            <a:r>
              <a:rPr lang="en-US" altLang="zh-CN" sz="2000" dirty="0" smtClean="0"/>
              <a:t>l</a:t>
            </a:r>
            <a:r>
              <a:rPr lang="zh-CN" altLang="en-US" sz="2000" dirty="0" smtClean="0"/>
              <a:t>为子集模型中自变量的个数</a:t>
            </a:r>
            <a:r>
              <a:rPr lang="en-US" altLang="zh-CN" sz="2000" dirty="0" smtClean="0"/>
              <a:t>)</a:t>
            </a:r>
            <a:endParaRPr lang="zh-CN" altLang="en-US" sz="2000" dirty="0" smtClean="0"/>
          </a:p>
          <a:p>
            <a:pPr lvl="1"/>
            <a:endParaRPr lang="en-US" altLang="zh-CN" sz="2000" dirty="0" smtClean="0"/>
          </a:p>
          <a:p>
            <a:pPr lvl="1"/>
            <a:r>
              <a:rPr lang="zh-CN" altLang="en-US" sz="2000" dirty="0" smtClean="0"/>
              <a:t>均方误差</a:t>
            </a:r>
            <a:r>
              <a:rPr lang="en-US" altLang="zh-CN" sz="2000" dirty="0" smtClean="0"/>
              <a:t>S</a:t>
            </a:r>
            <a:r>
              <a:rPr lang="en-US" altLang="zh-CN" sz="2000" baseline="30000" dirty="0" smtClean="0"/>
              <a:t>2</a:t>
            </a:r>
            <a:r>
              <a:rPr lang="zh-CN" altLang="en-US" sz="2000" dirty="0" smtClean="0"/>
              <a:t>最小</a:t>
            </a:r>
          </a:p>
          <a:p>
            <a:pPr lvl="1"/>
            <a:endParaRPr lang="en-US" altLang="zh-CN" sz="2000" dirty="0" smtClean="0"/>
          </a:p>
          <a:p>
            <a:pPr lvl="1"/>
            <a:r>
              <a:rPr lang="zh-CN" altLang="en-US" sz="2000" dirty="0" smtClean="0"/>
              <a:t>预测均方误差最小</a:t>
            </a:r>
          </a:p>
          <a:p>
            <a:pPr lvl="1"/>
            <a:endParaRPr lang="en-US" altLang="zh-CN" sz="2000" dirty="0" smtClean="0"/>
          </a:p>
          <a:p>
            <a:pPr lvl="1"/>
            <a:r>
              <a:rPr lang="en-US" altLang="zh-CN" sz="2000" dirty="0" err="1" smtClean="0"/>
              <a:t>C</a:t>
            </a:r>
            <a:r>
              <a:rPr lang="en-US" altLang="zh-CN" sz="2000" baseline="-25000" dirty="0" err="1" smtClean="0"/>
              <a:t>p</a:t>
            </a:r>
            <a:r>
              <a:rPr lang="en-US" altLang="zh-CN" sz="2000" dirty="0" smtClean="0"/>
              <a:t> </a:t>
            </a:r>
            <a:r>
              <a:rPr lang="zh-CN" altLang="en-US" sz="2000" dirty="0" smtClean="0"/>
              <a:t>统计量最小准则</a:t>
            </a:r>
          </a:p>
          <a:p>
            <a:pPr lvl="1"/>
            <a:endParaRPr lang="en-US" altLang="zh-CN" sz="2000" dirty="0" smtClean="0"/>
          </a:p>
          <a:p>
            <a:pPr lvl="1"/>
            <a:r>
              <a:rPr lang="en-US" altLang="zh-CN" sz="2000" dirty="0" smtClean="0"/>
              <a:t>AIC</a:t>
            </a:r>
            <a:r>
              <a:rPr lang="zh-CN" altLang="en-US" sz="2000" dirty="0" smtClean="0"/>
              <a:t>或</a:t>
            </a:r>
            <a:r>
              <a:rPr lang="en-US" altLang="zh-CN" sz="2000" dirty="0" smtClean="0"/>
              <a:t>BIC</a:t>
            </a:r>
            <a:r>
              <a:rPr lang="zh-CN" altLang="en-US" sz="2000" dirty="0" smtClean="0"/>
              <a:t>最小准则</a:t>
            </a:r>
          </a:p>
          <a:p>
            <a:pPr lvl="1"/>
            <a:endParaRPr lang="en-US" altLang="zh-CN" sz="2000" dirty="0" smtClean="0"/>
          </a:p>
          <a:p>
            <a:pPr lvl="1"/>
            <a:r>
              <a:rPr lang="zh-CN" altLang="en-US" sz="2000" dirty="0" smtClean="0"/>
              <a:t>修正的</a:t>
            </a:r>
            <a:r>
              <a:rPr lang="en-US" altLang="zh-CN" sz="2000" dirty="0" smtClean="0"/>
              <a:t>R</a:t>
            </a:r>
            <a:r>
              <a:rPr lang="en-US" altLang="zh-CN" sz="2000" baseline="30000" dirty="0" smtClean="0"/>
              <a:t>2</a:t>
            </a:r>
            <a:r>
              <a:rPr lang="zh-CN" altLang="en-US" sz="2000" dirty="0" smtClean="0"/>
              <a:t>最大准则</a:t>
            </a:r>
          </a:p>
          <a:p>
            <a:pPr lvl="1"/>
            <a:endParaRPr lang="zh-CN" altLang="en-US" sz="2000" dirty="0" smtClean="0"/>
          </a:p>
        </p:txBody>
      </p:sp>
      <p:graphicFrame>
        <p:nvGraphicFramePr>
          <p:cNvPr id="4" name="Object 8"/>
          <p:cNvGraphicFramePr>
            <a:graphicFrameLocks noChangeAspect="1"/>
          </p:cNvGraphicFramePr>
          <p:nvPr/>
        </p:nvGraphicFramePr>
        <p:xfrm>
          <a:off x="4344988" y="4206875"/>
          <a:ext cx="2087562" cy="447675"/>
        </p:xfrm>
        <a:graphic>
          <a:graphicData uri="http://schemas.openxmlformats.org/presentationml/2006/ole">
            <mc:AlternateContent xmlns:mc="http://schemas.openxmlformats.org/markup-compatibility/2006">
              <mc:Choice xmlns:v="urn:schemas-microsoft-com:vml" Requires="v">
                <p:oleObj spid="_x0000_s144746" name="公式" r:id="rId3" imgW="3647899" imgH="724047" progId="Equation.3">
                  <p:embed/>
                </p:oleObj>
              </mc:Choice>
              <mc:Fallback>
                <p:oleObj name="公式" r:id="rId3" imgW="3647899" imgH="724047" progId="Equation.3">
                  <p:embed/>
                  <p:pic>
                    <p:nvPicPr>
                      <p:cNvPr id="4"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4988" y="4206875"/>
                        <a:ext cx="2087562" cy="44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Object 12"/>
          <p:cNvGraphicFramePr>
            <a:graphicFrameLocks noChangeAspect="1"/>
          </p:cNvGraphicFramePr>
          <p:nvPr/>
        </p:nvGraphicFramePr>
        <p:xfrm>
          <a:off x="4356100" y="2854325"/>
          <a:ext cx="2303463" cy="287338"/>
        </p:xfrm>
        <a:graphic>
          <a:graphicData uri="http://schemas.openxmlformats.org/presentationml/2006/ole">
            <mc:AlternateContent xmlns:mc="http://schemas.openxmlformats.org/markup-compatibility/2006">
              <mc:Choice xmlns:v="urn:schemas-microsoft-com:vml" Requires="v">
                <p:oleObj spid="_x0000_s144747" name="公式" r:id="rId5" imgW="3286091" imgH="352492" progId="Equation.3">
                  <p:embed/>
                </p:oleObj>
              </mc:Choice>
              <mc:Fallback>
                <p:oleObj name="公式" r:id="rId5" imgW="3286091" imgH="352492" progId="Equation.3">
                  <p:embed/>
                  <p:pic>
                    <p:nvPicPr>
                      <p:cNvPr id="5"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6100" y="2854325"/>
                        <a:ext cx="2303463"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Object 22"/>
          <p:cNvGraphicFramePr>
            <a:graphicFrameLocks noChangeAspect="1"/>
          </p:cNvGraphicFramePr>
          <p:nvPr/>
        </p:nvGraphicFramePr>
        <p:xfrm>
          <a:off x="4300538" y="3500438"/>
          <a:ext cx="2016125" cy="503237"/>
        </p:xfrm>
        <a:graphic>
          <a:graphicData uri="http://schemas.openxmlformats.org/presentationml/2006/ole">
            <mc:AlternateContent xmlns:mc="http://schemas.openxmlformats.org/markup-compatibility/2006">
              <mc:Choice xmlns:v="urn:schemas-microsoft-com:vml" Requires="v">
                <p:oleObj spid="_x0000_s144748" name="公式" r:id="rId7" imgW="2867156" imgH="657145" progId="Equation.3">
                  <p:embed/>
                </p:oleObj>
              </mc:Choice>
              <mc:Fallback>
                <p:oleObj name="公式" r:id="rId7" imgW="2867156" imgH="657145" progId="Equation.3">
                  <p:embed/>
                  <p:pic>
                    <p:nvPicPr>
                      <p:cNvPr id="6"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00538" y="3500438"/>
                        <a:ext cx="20161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31079" name="文本框 6"/>
          <p:cNvSpPr txBox="1">
            <a:spLocks noChangeArrowheads="1"/>
          </p:cNvSpPr>
          <p:nvPr/>
        </p:nvSpPr>
        <p:spPr bwMode="auto">
          <a:xfrm>
            <a:off x="4300538" y="4860925"/>
            <a:ext cx="37274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i="1">
                <a:latin typeface="Times New Roman" panose="02020603050405020304" pitchFamily="18" charset="0"/>
                <a:ea typeface="隶书" panose="02010509060101010101" pitchFamily="49" charset="-122"/>
              </a:rPr>
              <a:t>AIC</a:t>
            </a:r>
            <a:r>
              <a:rPr lang="en-US" altLang="zh-CN">
                <a:latin typeface="Times New Roman" panose="02020603050405020304" pitchFamily="18" charset="0"/>
                <a:ea typeface="隶书" panose="02010509060101010101" pitchFamily="49" charset="-122"/>
              </a:rPr>
              <a:t>(</a:t>
            </a:r>
            <a:r>
              <a:rPr lang="en-US" altLang="zh-CN" i="1">
                <a:latin typeface="Times New Roman" panose="02020603050405020304" pitchFamily="18" charset="0"/>
                <a:ea typeface="隶书" panose="02010509060101010101" pitchFamily="49" charset="-122"/>
              </a:rPr>
              <a:t>A</a:t>
            </a:r>
            <a:r>
              <a:rPr lang="en-US" altLang="zh-CN">
                <a:latin typeface="Times New Roman" panose="02020603050405020304" pitchFamily="18" charset="0"/>
                <a:ea typeface="隶书" panose="02010509060101010101" pitchFamily="49" charset="-122"/>
              </a:rPr>
              <a:t>)=ln[</a:t>
            </a:r>
            <a:r>
              <a:rPr lang="en-US" altLang="zh-CN" i="1">
                <a:latin typeface="Times New Roman" panose="02020603050405020304" pitchFamily="18" charset="0"/>
                <a:ea typeface="隶书" panose="02010509060101010101" pitchFamily="49" charset="-122"/>
              </a:rPr>
              <a:t>SSE</a:t>
            </a:r>
            <a:r>
              <a:rPr lang="en-US" altLang="zh-CN">
                <a:latin typeface="Times New Roman" panose="02020603050405020304" pitchFamily="18" charset="0"/>
                <a:ea typeface="隶书" panose="02010509060101010101" pitchFamily="49" charset="-122"/>
              </a:rPr>
              <a:t>(</a:t>
            </a:r>
            <a:r>
              <a:rPr lang="en-US" altLang="zh-CN" i="1">
                <a:latin typeface="Times New Roman" panose="02020603050405020304" pitchFamily="18" charset="0"/>
                <a:ea typeface="隶书" panose="02010509060101010101" pitchFamily="49" charset="-122"/>
              </a:rPr>
              <a:t>A</a:t>
            </a:r>
            <a:r>
              <a:rPr lang="en-US" altLang="zh-CN">
                <a:latin typeface="Times New Roman" panose="02020603050405020304" pitchFamily="18" charset="0"/>
                <a:ea typeface="隶书" panose="02010509060101010101" pitchFamily="49" charset="-122"/>
              </a:rPr>
              <a:t>)]+2</a:t>
            </a:r>
            <a:r>
              <a:rPr lang="en-US" altLang="zh-CN" i="1">
                <a:latin typeface="Times New Roman" panose="02020603050405020304" pitchFamily="18" charset="0"/>
                <a:ea typeface="隶书" panose="02010509060101010101" pitchFamily="49" charset="-122"/>
              </a:rPr>
              <a:t>l lnn/n</a:t>
            </a:r>
          </a:p>
          <a:p>
            <a:r>
              <a:rPr lang="en-US" altLang="zh-CN" i="1">
                <a:latin typeface="Times New Roman" panose="02020603050405020304" pitchFamily="18" charset="0"/>
                <a:ea typeface="隶书" panose="02010509060101010101" pitchFamily="49" charset="-122"/>
              </a:rPr>
              <a:t>BIC</a:t>
            </a:r>
            <a:r>
              <a:rPr lang="en-US" altLang="zh-CN">
                <a:latin typeface="Times New Roman" panose="02020603050405020304" pitchFamily="18" charset="0"/>
                <a:ea typeface="隶书" panose="02010509060101010101" pitchFamily="49" charset="-122"/>
              </a:rPr>
              <a:t>(</a:t>
            </a:r>
            <a:r>
              <a:rPr lang="en-US" altLang="zh-CN" i="1">
                <a:latin typeface="Times New Roman" panose="02020603050405020304" pitchFamily="18" charset="0"/>
                <a:ea typeface="隶书" panose="02010509060101010101" pitchFamily="49" charset="-122"/>
              </a:rPr>
              <a:t>A</a:t>
            </a:r>
            <a:r>
              <a:rPr lang="en-US" altLang="zh-CN">
                <a:latin typeface="Times New Roman" panose="02020603050405020304" pitchFamily="18" charset="0"/>
                <a:ea typeface="隶书" panose="02010509060101010101" pitchFamily="49" charset="-122"/>
              </a:rPr>
              <a:t>)=ln[</a:t>
            </a:r>
            <a:r>
              <a:rPr lang="en-US" altLang="zh-CN" i="1">
                <a:latin typeface="Times New Roman" panose="02020603050405020304" pitchFamily="18" charset="0"/>
                <a:ea typeface="隶书" panose="02010509060101010101" pitchFamily="49" charset="-122"/>
              </a:rPr>
              <a:t>SSE</a:t>
            </a:r>
            <a:r>
              <a:rPr lang="en-US" altLang="zh-CN">
                <a:latin typeface="Times New Roman" panose="02020603050405020304" pitchFamily="18" charset="0"/>
                <a:ea typeface="隶书" panose="02010509060101010101" pitchFamily="49" charset="-122"/>
              </a:rPr>
              <a:t>(</a:t>
            </a:r>
            <a:r>
              <a:rPr lang="en-US" altLang="zh-CN" i="1">
                <a:latin typeface="Times New Roman" panose="02020603050405020304" pitchFamily="18" charset="0"/>
                <a:ea typeface="隶书" panose="02010509060101010101" pitchFamily="49" charset="-122"/>
              </a:rPr>
              <a:t>A</a:t>
            </a:r>
            <a:r>
              <a:rPr lang="en-US" altLang="zh-CN">
                <a:latin typeface="Times New Roman" panose="02020603050405020304" pitchFamily="18" charset="0"/>
                <a:ea typeface="隶书" panose="02010509060101010101" pitchFamily="49" charset="-122"/>
              </a:rPr>
              <a:t>)]+</a:t>
            </a:r>
            <a:r>
              <a:rPr lang="en-US" altLang="zh-CN" i="1">
                <a:latin typeface="Times New Roman" panose="02020603050405020304" pitchFamily="18" charset="0"/>
                <a:ea typeface="隶书" panose="02010509060101010101" pitchFamily="49" charset="-122"/>
              </a:rPr>
              <a:t>l lnn/n</a:t>
            </a:r>
            <a:endParaRPr lang="zh-CN" altLang="en-US"/>
          </a:p>
        </p:txBody>
      </p:sp>
    </p:spTree>
    <p:extLst>
      <p:ext uri="{BB962C8B-B14F-4D97-AF65-F5344CB8AC3E}">
        <p14:creationId xmlns:p14="http://schemas.microsoft.com/office/powerpoint/2010/main" val="1447373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nodeType="afterGroup">
                            <p:stCondLst>
                              <p:cond delay="500"/>
                            </p:stCondLst>
                            <p:childTnLst>
                              <p:par>
                                <p:cTn id="9" presetID="5" presetClass="entr" presetSubtype="1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checkerboard(across)">
                                      <p:cBhvr>
                                        <p:cTn id="11" dur="500"/>
                                        <p:tgtEl>
                                          <p:spTgt spid="5"/>
                                        </p:tgtEl>
                                      </p:cBhvr>
                                    </p:animEffect>
                                  </p:childTnLst>
                                </p:cTn>
                              </p:par>
                            </p:childTnLst>
                          </p:cTn>
                        </p:par>
                        <p:par>
                          <p:cTn id="12" fill="hold" nodeType="afterGroup">
                            <p:stCondLst>
                              <p:cond delay="1000"/>
                            </p:stCondLst>
                            <p:childTnLst>
                              <p:par>
                                <p:cTn id="13" presetID="5" presetClass="entr" presetSubtype="10"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checkerboard(across)">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smtClean="0"/>
              <a:t>显著性检验的基本步骤</a:t>
            </a:r>
          </a:p>
        </p:txBody>
      </p:sp>
      <p:sp>
        <p:nvSpPr>
          <p:cNvPr id="60419" name="内容占位符 2"/>
          <p:cNvSpPr>
            <a:spLocks noGrp="1"/>
          </p:cNvSpPr>
          <p:nvPr>
            <p:ph idx="1"/>
          </p:nvPr>
        </p:nvSpPr>
        <p:spPr/>
        <p:txBody>
          <a:bodyPr/>
          <a:lstStyle/>
          <a:p>
            <a:r>
              <a:rPr lang="en-US" altLang="zh-CN" dirty="0" smtClean="0"/>
              <a:t>(1)</a:t>
            </a:r>
            <a:r>
              <a:rPr lang="zh-CN" altLang="en-US" dirty="0" smtClean="0"/>
              <a:t>首先对试验样本所在的总体作假设</a:t>
            </a:r>
          </a:p>
          <a:p>
            <a:pPr lvl="1"/>
            <a:r>
              <a:rPr lang="en-US" altLang="zh-CN" dirty="0" smtClean="0"/>
              <a:t>I</a:t>
            </a:r>
            <a:r>
              <a:rPr lang="zh-CN" altLang="en-US" dirty="0" smtClean="0"/>
              <a:t>、无效假设</a:t>
            </a:r>
            <a:r>
              <a:rPr lang="en-US" altLang="zh-CN" dirty="0" smtClean="0"/>
              <a:t>(H0)</a:t>
            </a:r>
            <a:r>
              <a:rPr lang="zh-CN" altLang="en-US" dirty="0" smtClean="0"/>
              <a:t>：假设总体平均数与某一指定值相等或假设两个总体</a:t>
            </a:r>
            <a:r>
              <a:rPr lang="zh-CN" altLang="en-US" smtClean="0"/>
              <a:t>参数</a:t>
            </a:r>
            <a:r>
              <a:rPr lang="zh-CN" altLang="en-US" smtClean="0"/>
              <a:t>相等，这种</a:t>
            </a:r>
            <a:r>
              <a:rPr lang="zh-CN" altLang="en-US" dirty="0" smtClean="0"/>
              <a:t>假设</a:t>
            </a:r>
            <a:r>
              <a:rPr lang="zh-CN" altLang="en-US" smtClean="0"/>
              <a:t>称为</a:t>
            </a:r>
            <a:r>
              <a:rPr lang="zh-CN" altLang="en-US" smtClean="0"/>
              <a:t>无效假设</a:t>
            </a:r>
            <a:r>
              <a:rPr lang="en-US" altLang="zh-CN" smtClean="0"/>
              <a:t>, </a:t>
            </a:r>
            <a:r>
              <a:rPr lang="zh-CN" altLang="en-US" dirty="0" smtClean="0"/>
              <a:t>表示处理</a:t>
            </a:r>
            <a:r>
              <a:rPr lang="zh-CN" altLang="en-US" smtClean="0"/>
              <a:t>效应</a:t>
            </a:r>
            <a:r>
              <a:rPr lang="zh-CN" altLang="en-US" smtClean="0"/>
              <a:t>无效，是</a:t>
            </a:r>
            <a:r>
              <a:rPr lang="zh-CN" altLang="en-US" dirty="0" smtClean="0"/>
              <a:t>由误差造成的。</a:t>
            </a:r>
            <a:endParaRPr lang="en-US" altLang="zh-CN" dirty="0" smtClean="0"/>
          </a:p>
          <a:p>
            <a:endParaRPr lang="zh-CN" altLang="en-US" dirty="0" smtClean="0"/>
          </a:p>
          <a:p>
            <a:pPr lvl="1"/>
            <a:endParaRPr lang="en-US" altLang="zh-CN" dirty="0" smtClean="0"/>
          </a:p>
          <a:p>
            <a:pPr lvl="1"/>
            <a:r>
              <a:rPr lang="en-US" altLang="zh-CN" dirty="0" smtClean="0"/>
              <a:t>II</a:t>
            </a:r>
            <a:r>
              <a:rPr lang="zh-CN" altLang="en-US" dirty="0" smtClean="0"/>
              <a:t>、备择假设</a:t>
            </a:r>
            <a:r>
              <a:rPr lang="en-US" altLang="zh-CN" dirty="0" smtClean="0"/>
              <a:t>(HA)</a:t>
            </a:r>
            <a:r>
              <a:rPr lang="zh-CN" altLang="en-US" dirty="0" smtClean="0"/>
              <a:t>：备择假设是在无效假设被否定时准备接受</a:t>
            </a:r>
            <a:r>
              <a:rPr lang="zh-CN" altLang="en-US" smtClean="0"/>
              <a:t>的</a:t>
            </a:r>
            <a:r>
              <a:rPr lang="zh-CN" altLang="en-US" smtClean="0"/>
              <a:t>假设，与</a:t>
            </a:r>
            <a:r>
              <a:rPr lang="zh-CN" altLang="en-US" dirty="0" smtClean="0"/>
              <a:t>无效假设一起构成完全事件。</a:t>
            </a:r>
          </a:p>
          <a:p>
            <a:endParaRPr lang="zh-CN" altLang="en-US" dirty="0" smtClean="0"/>
          </a:p>
        </p:txBody>
      </p:sp>
      <p:graphicFrame>
        <p:nvGraphicFramePr>
          <p:cNvPr id="60420" name="对象 3"/>
          <p:cNvGraphicFramePr>
            <a:graphicFrameLocks noChangeAspect="1"/>
          </p:cNvGraphicFramePr>
          <p:nvPr/>
        </p:nvGraphicFramePr>
        <p:xfrm>
          <a:off x="2422525" y="3284538"/>
          <a:ext cx="2138363" cy="566737"/>
        </p:xfrm>
        <a:graphic>
          <a:graphicData uri="http://schemas.openxmlformats.org/presentationml/2006/ole">
            <mc:AlternateContent xmlns:mc="http://schemas.openxmlformats.org/markup-compatibility/2006">
              <mc:Choice xmlns:v="urn:schemas-microsoft-com:vml" Requires="v">
                <p:oleObj spid="_x0000_s60696" name="公式" r:id="rId3" imgW="914400" imgH="228600" progId="Equation.3">
                  <p:embed/>
                </p:oleObj>
              </mc:Choice>
              <mc:Fallback>
                <p:oleObj name="公式" r:id="rId3" imgW="914400" imgH="228600" progId="Equation.3">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22525" y="3284538"/>
                        <a:ext cx="2138363"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0421" name="对象 4"/>
          <p:cNvGraphicFramePr>
            <a:graphicFrameLocks noChangeAspect="1"/>
          </p:cNvGraphicFramePr>
          <p:nvPr/>
        </p:nvGraphicFramePr>
        <p:xfrm>
          <a:off x="2555875" y="5157788"/>
          <a:ext cx="1944688" cy="565150"/>
        </p:xfrm>
        <a:graphic>
          <a:graphicData uri="http://schemas.openxmlformats.org/presentationml/2006/ole">
            <mc:AlternateContent xmlns:mc="http://schemas.openxmlformats.org/markup-compatibility/2006">
              <mc:Choice xmlns:v="urn:schemas-microsoft-com:vml" Requires="v">
                <p:oleObj spid="_x0000_s60697" name="公式" r:id="rId5" imgW="825142" imgH="215806" progId="Equation.3">
                  <p:embed/>
                </p:oleObj>
              </mc:Choice>
              <mc:Fallback>
                <p:oleObj name="公式" r:id="rId5" imgW="825142" imgH="215806" progId="Equation.3">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75" y="5157788"/>
                        <a:ext cx="1944688"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zh-CN" altLang="en-US" smtClean="0"/>
              <a:t>多元线性回归</a:t>
            </a:r>
          </a:p>
        </p:txBody>
      </p:sp>
      <p:sp>
        <p:nvSpPr>
          <p:cNvPr id="132099" name="内容占位符 2"/>
          <p:cNvSpPr>
            <a:spLocks noGrp="1"/>
          </p:cNvSpPr>
          <p:nvPr>
            <p:ph idx="1"/>
          </p:nvPr>
        </p:nvSpPr>
        <p:spPr>
          <a:xfrm>
            <a:off x="250825" y="1341438"/>
            <a:ext cx="8713788" cy="4608512"/>
          </a:xfrm>
        </p:spPr>
        <p:txBody>
          <a:bodyPr/>
          <a:lstStyle/>
          <a:p>
            <a:r>
              <a:rPr lang="zh-CN" altLang="en-US" sz="2400" dirty="0" smtClean="0"/>
              <a:t>选择“最优”子集回归的方法</a:t>
            </a:r>
            <a:endParaRPr lang="en-US" altLang="zh-CN" sz="2400" dirty="0" smtClean="0"/>
          </a:p>
          <a:p>
            <a:pPr lvl="1"/>
            <a:r>
              <a:rPr lang="zh-CN" altLang="en-US" sz="2000" dirty="0" smtClean="0"/>
              <a:t>前向选择法</a:t>
            </a:r>
            <a:r>
              <a:rPr lang="en-US" altLang="zh-CN" sz="2000" dirty="0" smtClean="0"/>
              <a:t>(FORWARD)</a:t>
            </a:r>
            <a:r>
              <a:rPr lang="zh-CN" altLang="en-US" sz="2000" dirty="0" smtClean="0"/>
              <a:t>：将符合所定显著水平的自变量一次一个地加入模型。</a:t>
            </a:r>
            <a:endParaRPr lang="en-US" altLang="zh-CN" sz="2000" dirty="0" smtClean="0"/>
          </a:p>
          <a:p>
            <a:pPr lvl="1"/>
            <a:endParaRPr lang="zh-CN" altLang="en-US" sz="2000" dirty="0" smtClean="0"/>
          </a:p>
          <a:p>
            <a:pPr lvl="1"/>
            <a:r>
              <a:rPr lang="zh-CN" altLang="en-US" sz="2000" dirty="0" smtClean="0"/>
              <a:t>后向选择法</a:t>
            </a:r>
            <a:r>
              <a:rPr lang="en-US" altLang="zh-CN" sz="2000" dirty="0" smtClean="0"/>
              <a:t>(BACKWARD)</a:t>
            </a:r>
            <a:r>
              <a:rPr lang="zh-CN" altLang="en-US" sz="2000" dirty="0" smtClean="0"/>
              <a:t>：在模型包括所有候选变量的</a:t>
            </a:r>
            <a:r>
              <a:rPr lang="zh-CN" altLang="en-US" sz="2000" smtClean="0"/>
              <a:t>基础</a:t>
            </a:r>
            <a:r>
              <a:rPr lang="zh-CN" altLang="en-US" sz="2000" smtClean="0"/>
              <a:t>上，将</a:t>
            </a:r>
            <a:r>
              <a:rPr lang="zh-CN" altLang="en-US" sz="2000" dirty="0" smtClean="0"/>
              <a:t>不符合保留要求显著水平的自变量一次一个地删除。</a:t>
            </a:r>
            <a:endParaRPr lang="en-US" altLang="zh-CN" sz="2000" dirty="0" smtClean="0"/>
          </a:p>
          <a:p>
            <a:pPr lvl="1"/>
            <a:endParaRPr lang="zh-CN" altLang="en-US" sz="2000" dirty="0" smtClean="0"/>
          </a:p>
          <a:p>
            <a:pPr lvl="1"/>
            <a:r>
              <a:rPr lang="zh-CN" altLang="en-US" sz="2000" dirty="0" smtClean="0"/>
              <a:t>逐步回归法</a:t>
            </a:r>
            <a:r>
              <a:rPr lang="en-US" altLang="zh-CN" sz="2000" dirty="0" smtClean="0"/>
              <a:t>(STEPWISE)</a:t>
            </a:r>
            <a:r>
              <a:rPr lang="zh-CN" altLang="en-US" sz="2000" dirty="0" smtClean="0"/>
              <a:t>：逐个引入自变量。每次引入对Ｙ影响最显著</a:t>
            </a:r>
            <a:r>
              <a:rPr lang="zh-CN" altLang="en-US" sz="2000" smtClean="0"/>
              <a:t>的</a:t>
            </a:r>
            <a:r>
              <a:rPr lang="zh-CN" altLang="en-US" sz="2000" smtClean="0"/>
              <a:t>自变量，并</a:t>
            </a:r>
            <a:r>
              <a:rPr lang="zh-CN" altLang="en-US" sz="2000" dirty="0" smtClean="0"/>
              <a:t>对方程中的老变量逐个</a:t>
            </a:r>
            <a:r>
              <a:rPr lang="zh-CN" altLang="en-US" sz="2000" smtClean="0"/>
              <a:t>进行</a:t>
            </a:r>
            <a:r>
              <a:rPr lang="zh-CN" altLang="en-US" sz="2000" smtClean="0"/>
              <a:t>检验，把</a:t>
            </a:r>
            <a:r>
              <a:rPr lang="zh-CN" altLang="en-US" sz="2000" dirty="0" smtClean="0"/>
              <a:t>变为不显著的变量逐个从方程中</a:t>
            </a:r>
            <a:r>
              <a:rPr lang="zh-CN" altLang="en-US" sz="2000" smtClean="0"/>
              <a:t>剔除</a:t>
            </a:r>
            <a:r>
              <a:rPr lang="zh-CN" altLang="en-US" sz="2000" smtClean="0"/>
              <a:t>掉，最终</a:t>
            </a:r>
            <a:r>
              <a:rPr lang="zh-CN" altLang="en-US" sz="2000" dirty="0" smtClean="0"/>
              <a:t>得到的方程中既不漏掉对Ｙ影响显著</a:t>
            </a:r>
            <a:r>
              <a:rPr lang="zh-CN" altLang="en-US" sz="2000" smtClean="0"/>
              <a:t>的</a:t>
            </a:r>
            <a:r>
              <a:rPr lang="zh-CN" altLang="en-US" sz="2000" smtClean="0"/>
              <a:t>变量，又</a:t>
            </a:r>
            <a:r>
              <a:rPr lang="zh-CN" altLang="en-US" sz="2000" dirty="0" smtClean="0"/>
              <a:t>不包含对Ｙ影响不显著的变量。（最广泛）</a:t>
            </a:r>
          </a:p>
          <a:p>
            <a:pPr lvl="1"/>
            <a:endParaRPr lang="zh-CN" altLang="en-US" sz="2000" dirty="0" smtClean="0"/>
          </a:p>
        </p:txBody>
      </p:sp>
    </p:spTree>
    <p:extLst>
      <p:ext uri="{BB962C8B-B14F-4D97-AF65-F5344CB8AC3E}">
        <p14:creationId xmlns:p14="http://schemas.microsoft.com/office/powerpoint/2010/main" val="2330066424"/>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标题 1"/>
          <p:cNvSpPr>
            <a:spLocks noGrp="1"/>
          </p:cNvSpPr>
          <p:nvPr>
            <p:ph type="title"/>
          </p:nvPr>
        </p:nvSpPr>
        <p:spPr/>
        <p:txBody>
          <a:bodyPr/>
          <a:lstStyle/>
          <a:p>
            <a:r>
              <a:rPr lang="zh-CN" altLang="en-US" smtClean="0"/>
              <a:t>多元线性回归</a:t>
            </a:r>
          </a:p>
        </p:txBody>
      </p:sp>
      <p:sp>
        <p:nvSpPr>
          <p:cNvPr id="133123" name="内容占位符 2"/>
          <p:cNvSpPr>
            <a:spLocks noGrp="1"/>
          </p:cNvSpPr>
          <p:nvPr>
            <p:ph idx="1"/>
          </p:nvPr>
        </p:nvSpPr>
        <p:spPr>
          <a:xfrm>
            <a:off x="539750" y="1346200"/>
            <a:ext cx="3816350" cy="4535488"/>
          </a:xfrm>
        </p:spPr>
        <p:txBody>
          <a:bodyPr/>
          <a:lstStyle/>
          <a:p>
            <a:r>
              <a:rPr lang="en-US" altLang="zh-CN" sz="2400" dirty="0" smtClean="0"/>
              <a:t>27</a:t>
            </a:r>
            <a:r>
              <a:rPr lang="zh-CN" altLang="en-US" sz="2400" dirty="0" smtClean="0"/>
              <a:t>名糖尿病人的血清总胆固醇</a:t>
            </a:r>
            <a:r>
              <a:rPr lang="en-US" altLang="zh-CN" sz="2400" dirty="0" smtClean="0"/>
              <a:t>(X1)</a:t>
            </a:r>
            <a:r>
              <a:rPr lang="zh-CN" altLang="en-US" sz="2400" dirty="0" smtClean="0"/>
              <a:t>、甘油三酯</a:t>
            </a:r>
            <a:r>
              <a:rPr lang="en-US" altLang="zh-CN" sz="2400" dirty="0" smtClean="0"/>
              <a:t>(X2)</a:t>
            </a:r>
            <a:r>
              <a:rPr lang="zh-CN" altLang="en-US" sz="2400" dirty="0" smtClean="0"/>
              <a:t>、空腹胰岛素</a:t>
            </a:r>
            <a:r>
              <a:rPr lang="en-US" altLang="zh-CN" sz="2400" dirty="0" smtClean="0"/>
              <a:t>(X3)</a:t>
            </a:r>
            <a:r>
              <a:rPr lang="zh-CN" altLang="en-US" sz="2400" dirty="0" smtClean="0"/>
              <a:t>、糖化血红蛋白</a:t>
            </a:r>
            <a:r>
              <a:rPr lang="en-US" altLang="zh-CN" sz="2400" dirty="0" smtClean="0"/>
              <a:t>(X4)</a:t>
            </a:r>
            <a:r>
              <a:rPr lang="zh-CN" altLang="en-US" sz="2400" dirty="0" smtClean="0"/>
              <a:t>、空腹血糖</a:t>
            </a:r>
            <a:r>
              <a:rPr lang="en-US" altLang="zh-CN" sz="2400" dirty="0" smtClean="0"/>
              <a:t>(Y )</a:t>
            </a:r>
            <a:r>
              <a:rPr lang="zh-CN" altLang="en-US" sz="2400" dirty="0" smtClean="0"/>
              <a:t>的测量值列于</a:t>
            </a:r>
            <a:r>
              <a:rPr lang="zh-CN" altLang="en-US" sz="2400" smtClean="0"/>
              <a:t>表</a:t>
            </a:r>
            <a:r>
              <a:rPr lang="en-US" altLang="zh-CN" sz="2400" smtClean="0"/>
              <a:t>9.5</a:t>
            </a:r>
            <a:r>
              <a:rPr lang="zh-CN" altLang="en-US" sz="2400" smtClean="0"/>
              <a:t>中</a:t>
            </a:r>
            <a:r>
              <a:rPr lang="en-US" altLang="zh-CN" sz="2400" smtClean="0"/>
              <a:t>, </a:t>
            </a:r>
            <a:r>
              <a:rPr lang="zh-CN" altLang="en-US" sz="2400" dirty="0" smtClean="0"/>
              <a:t>试建立血糖与其它指标的多元</a:t>
            </a:r>
            <a:r>
              <a:rPr lang="zh-CN" altLang="en-US" sz="2400" smtClean="0"/>
              <a:t>线性回归</a:t>
            </a:r>
            <a:r>
              <a:rPr lang="zh-CN" altLang="en-US" sz="2400" smtClean="0"/>
              <a:t>方程</a:t>
            </a:r>
            <a:r>
              <a:rPr lang="en-US" altLang="zh-CN" sz="2400" smtClean="0"/>
              <a:t>, </a:t>
            </a:r>
            <a:r>
              <a:rPr lang="zh-CN" altLang="en-US" sz="2400" dirty="0" smtClean="0"/>
              <a:t>并作</a:t>
            </a:r>
            <a:r>
              <a:rPr lang="zh-CN" altLang="en-US" sz="2400" smtClean="0"/>
              <a:t>进一步</a:t>
            </a:r>
            <a:r>
              <a:rPr lang="zh-CN" altLang="en-US" sz="2400" smtClean="0"/>
              <a:t>分析</a:t>
            </a:r>
            <a:r>
              <a:rPr lang="en-US" altLang="zh-CN" sz="2400" smtClean="0"/>
              <a:t>.</a:t>
            </a:r>
            <a:endParaRPr lang="zh-CN" altLang="en-US" sz="2400" dirty="0" smtClean="0"/>
          </a:p>
        </p:txBody>
      </p:sp>
      <p:pic>
        <p:nvPicPr>
          <p:cNvPr id="13312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59338" y="1341438"/>
            <a:ext cx="3043237" cy="469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4533170"/>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p:cNvSpPr>
          <p:nvPr>
            <p:ph type="title"/>
          </p:nvPr>
        </p:nvSpPr>
        <p:spPr/>
        <p:txBody>
          <a:bodyPr/>
          <a:lstStyle/>
          <a:p>
            <a:r>
              <a:rPr lang="zh-CN" altLang="en-US" smtClean="0"/>
              <a:t>多元线性回归</a:t>
            </a:r>
          </a:p>
        </p:txBody>
      </p:sp>
      <p:sp>
        <p:nvSpPr>
          <p:cNvPr id="43011" name="内容占位符 2"/>
          <p:cNvSpPr>
            <a:spLocks noGrp="1"/>
          </p:cNvSpPr>
          <p:nvPr>
            <p:ph idx="1"/>
          </p:nvPr>
        </p:nvSpPr>
        <p:spPr>
          <a:xfrm>
            <a:off x="250825" y="1341438"/>
            <a:ext cx="8713788" cy="4608512"/>
          </a:xfrm>
        </p:spPr>
        <p:txBody>
          <a:bodyPr/>
          <a:lstStyle/>
          <a:p>
            <a:pPr>
              <a:defRPr/>
            </a:pPr>
            <a:r>
              <a:rPr lang="en-US" altLang="zh-CN" sz="1800" dirty="0" smtClean="0"/>
              <a:t>R</a:t>
            </a:r>
            <a:r>
              <a:rPr lang="zh-CN" altLang="en-US" sz="1800" dirty="0" smtClean="0"/>
              <a:t>语言求解</a:t>
            </a:r>
            <a:endParaRPr lang="en-US" altLang="zh-CN" sz="1800" dirty="0" smtClean="0"/>
          </a:p>
          <a:p>
            <a:pPr marL="0" indent="0">
              <a:buFont typeface="Wingdings" panose="05000000000000000000" pitchFamily="2" charset="2"/>
              <a:buNone/>
              <a:defRPr/>
            </a:pPr>
            <a:r>
              <a:rPr lang="es-ES" altLang="zh-CN" sz="1800" dirty="0" smtClean="0"/>
              <a:t>y</a:t>
            </a:r>
            <a:r>
              <a:rPr lang="es-ES" altLang="zh-CN" sz="1800" smtClean="0"/>
              <a:t>&lt;-</a:t>
            </a:r>
            <a:r>
              <a:rPr lang="es-ES" altLang="zh-CN" sz="1800" smtClean="0"/>
              <a:t>c(11.2, 8.8, 12.3, 11.6, 13.4, 18.3, 11.1, 12.1, 9.6, 8.4, 9.3, 10.6, 8.4, 9.6, 10.9, 10.1,14.8, 9.1, 10.8, 10.2, 13.6, 14.9, 16.0, 13.2,20.0, 13.3, 10.4</a:t>
            </a:r>
            <a:r>
              <a:rPr lang="es-ES" altLang="zh-CN" sz="1800" dirty="0" smtClean="0"/>
              <a:t>)</a:t>
            </a:r>
          </a:p>
          <a:p>
            <a:pPr marL="0" indent="0">
              <a:buFont typeface="Wingdings" panose="05000000000000000000" pitchFamily="2" charset="2"/>
              <a:buNone/>
              <a:defRPr/>
            </a:pPr>
            <a:r>
              <a:rPr lang="es-ES" altLang="zh-CN" sz="1800" dirty="0" smtClean="0"/>
              <a:t>x1</a:t>
            </a:r>
            <a:r>
              <a:rPr lang="es-ES" altLang="zh-CN" sz="1800" smtClean="0"/>
              <a:t>&lt;-</a:t>
            </a:r>
            <a:r>
              <a:rPr lang="es-ES" altLang="zh-CN" sz="1800" smtClean="0"/>
              <a:t>c(5.68, 3.79, 6.02, 4.85, 4.60, 6.05, 4.90, 7.08, 3.85,4.65, 4.59, 4.29, 7.97, 6.19, 6.13, 5.71, 6.40,6.06, 5.09, 6.13, 5.78, 5.43, 6.50, 7.98,11.54,5.84, 3.84</a:t>
            </a:r>
            <a:r>
              <a:rPr lang="es-ES" altLang="zh-CN" sz="1800" dirty="0" smtClean="0"/>
              <a:t>)</a:t>
            </a:r>
          </a:p>
          <a:p>
            <a:pPr marL="0" indent="0">
              <a:buFont typeface="Wingdings" panose="05000000000000000000" pitchFamily="2" charset="2"/>
              <a:buNone/>
              <a:defRPr/>
            </a:pPr>
            <a:r>
              <a:rPr lang="es-ES" altLang="zh-CN" sz="1800" dirty="0" smtClean="0"/>
              <a:t>x2</a:t>
            </a:r>
            <a:r>
              <a:rPr lang="es-ES" altLang="zh-CN" sz="1800" smtClean="0"/>
              <a:t>&lt;-</a:t>
            </a:r>
            <a:r>
              <a:rPr lang="es-ES" altLang="zh-CN" sz="1800" smtClean="0"/>
              <a:t>c(1.90, 1.64, 3.56, 1.07, 2.32, 0.64, 8.50, 3.00, 2.11, 0.63, 1.97, 1.97, 1.93, 1.18, 2.06, 1.78, 2.40, 3.67, 1.03, 1.71, 3.36, 1.13, 6.21, 7.92,10.89, 0.92, 1.20</a:t>
            </a:r>
            <a:r>
              <a:rPr lang="es-ES" altLang="zh-CN" sz="1800" dirty="0" smtClean="0"/>
              <a:t>)</a:t>
            </a:r>
          </a:p>
          <a:p>
            <a:pPr marL="0" indent="0">
              <a:buFont typeface="Wingdings" panose="05000000000000000000" pitchFamily="2" charset="2"/>
              <a:buNone/>
              <a:defRPr/>
            </a:pPr>
            <a:r>
              <a:rPr lang="es-ES" altLang="zh-CN" sz="1800" dirty="0" smtClean="0"/>
              <a:t>x3</a:t>
            </a:r>
            <a:r>
              <a:rPr lang="es-ES" altLang="zh-CN" sz="1800" smtClean="0"/>
              <a:t>&lt;-</a:t>
            </a:r>
            <a:r>
              <a:rPr lang="es-ES" altLang="zh-CN" sz="1800" smtClean="0"/>
              <a:t>c(4.53, 7.32, 6.95, 5.88, 4.05, 1.42, 12.60, 6.75, 16.28, 6.59, 3.61, 6.61, 7.57, 1.42, 10.35, 8.53, 4.53,12.79, 2.53, 5.28, 2.96, 4.31, 3.47, 3.37,1.20, 8.61, 6.45</a:t>
            </a:r>
            <a:r>
              <a:rPr lang="es-ES" altLang="zh-CN" sz="1800" dirty="0" smtClean="0"/>
              <a:t>)</a:t>
            </a:r>
          </a:p>
          <a:p>
            <a:pPr marL="0" indent="0">
              <a:buFont typeface="Wingdings" panose="05000000000000000000" pitchFamily="2" charset="2"/>
              <a:buNone/>
              <a:defRPr/>
            </a:pPr>
            <a:r>
              <a:rPr lang="es-ES" altLang="zh-CN" sz="1800" dirty="0" smtClean="0"/>
              <a:t>x4</a:t>
            </a:r>
            <a:r>
              <a:rPr lang="es-ES" altLang="zh-CN" sz="1800" smtClean="0"/>
              <a:t>&lt;-</a:t>
            </a:r>
            <a:r>
              <a:rPr lang="es-ES" altLang="zh-CN" sz="1800" smtClean="0"/>
              <a:t>c(8.2, 6.9, 10.8, 8.3, 7.5, 13.6, 8.5, 11.5, 7.9, 7.1, 8.7, 7.8, 9.9, 6.9, 10.5, 8.0, 10.3, 7.1, 8.9, 9.9, 8.0, 11.3, 12.3, 9.8,10.5, 6.4, 9.6</a:t>
            </a:r>
            <a:r>
              <a:rPr lang="es-ES" altLang="zh-CN" sz="1800" dirty="0" smtClean="0"/>
              <a:t>)</a:t>
            </a:r>
          </a:p>
          <a:p>
            <a:pPr marL="0" indent="0">
              <a:buFont typeface="Wingdings" panose="05000000000000000000" pitchFamily="2" charset="2"/>
              <a:buNone/>
              <a:defRPr/>
            </a:pPr>
            <a:r>
              <a:rPr lang="es-ES" altLang="zh-CN" sz="1800" dirty="0" smtClean="0"/>
              <a:t>blood</a:t>
            </a:r>
            <a:r>
              <a:rPr lang="es-ES" altLang="zh-CN" sz="1800" smtClean="0"/>
              <a:t>&lt;-</a:t>
            </a:r>
            <a:r>
              <a:rPr lang="es-ES" altLang="zh-CN" sz="1800" smtClean="0"/>
              <a:t>data.frame(y, x1, x2, x3, </a:t>
            </a:r>
            <a:r>
              <a:rPr lang="es-ES" altLang="zh-CN" sz="1800" dirty="0" smtClean="0"/>
              <a:t>x4)</a:t>
            </a:r>
          </a:p>
          <a:p>
            <a:pPr marL="0" indent="0">
              <a:buFont typeface="Wingdings" panose="05000000000000000000" pitchFamily="2" charset="2"/>
              <a:buNone/>
              <a:defRPr/>
            </a:pPr>
            <a:endParaRPr lang="zh-CN" altLang="en-US" sz="1800" dirty="0" smtClean="0"/>
          </a:p>
        </p:txBody>
      </p:sp>
    </p:spTree>
    <p:extLst>
      <p:ext uri="{BB962C8B-B14F-4D97-AF65-F5344CB8AC3E}">
        <p14:creationId xmlns:p14="http://schemas.microsoft.com/office/powerpoint/2010/main" val="331719440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p:cNvSpPr>
            <a:spLocks noGrp="1"/>
          </p:cNvSpPr>
          <p:nvPr>
            <p:ph type="title"/>
          </p:nvPr>
        </p:nvSpPr>
        <p:spPr/>
        <p:txBody>
          <a:bodyPr/>
          <a:lstStyle/>
          <a:p>
            <a:r>
              <a:rPr lang="zh-CN" altLang="en-US" smtClean="0"/>
              <a:t>多元线性回归</a:t>
            </a:r>
          </a:p>
        </p:txBody>
      </p:sp>
      <p:sp>
        <p:nvSpPr>
          <p:cNvPr id="135171" name="内容占位符 2"/>
          <p:cNvSpPr>
            <a:spLocks noGrp="1"/>
          </p:cNvSpPr>
          <p:nvPr>
            <p:ph idx="1"/>
          </p:nvPr>
        </p:nvSpPr>
        <p:spPr>
          <a:xfrm>
            <a:off x="250825" y="1341438"/>
            <a:ext cx="8713788" cy="4608512"/>
          </a:xfrm>
        </p:spPr>
        <p:txBody>
          <a:bodyPr/>
          <a:lstStyle/>
          <a:p>
            <a:pPr marL="0" indent="0">
              <a:buFont typeface="Wingdings" panose="05000000000000000000" pitchFamily="2" charset="2"/>
              <a:buNone/>
            </a:pPr>
            <a:r>
              <a:rPr lang="en-US" altLang="zh-CN" sz="2400" smtClean="0"/>
              <a:t>lm.reg</a:t>
            </a:r>
            <a:r>
              <a:rPr lang="en-US" altLang="zh-CN" sz="2400" smtClean="0"/>
              <a:t>&lt;-</a:t>
            </a:r>
            <a:r>
              <a:rPr lang="en-US" altLang="zh-CN" sz="2400" smtClean="0"/>
              <a:t>lm(y~x1+x2+x3+x4, </a:t>
            </a:r>
            <a:r>
              <a:rPr lang="en-US" altLang="zh-CN" sz="2400" dirty="0" smtClean="0"/>
              <a:t>data=blood)</a:t>
            </a:r>
          </a:p>
          <a:p>
            <a:pPr marL="0" indent="0">
              <a:buFont typeface="Wingdings" panose="05000000000000000000" pitchFamily="2" charset="2"/>
              <a:buNone/>
            </a:pPr>
            <a:r>
              <a:rPr lang="en-US" altLang="zh-CN" sz="2400" smtClean="0"/>
              <a:t>summary(lm.reg</a:t>
            </a:r>
            <a:r>
              <a:rPr lang="en-US" altLang="zh-CN" sz="2400" dirty="0" smtClean="0"/>
              <a:t>)</a:t>
            </a:r>
          </a:p>
          <a:p>
            <a:pPr marL="0" indent="0">
              <a:buFont typeface="Wingdings" panose="05000000000000000000" pitchFamily="2" charset="2"/>
              <a:buNone/>
            </a:pPr>
            <a:endParaRPr lang="zh-CN" altLang="en-US" sz="2400" dirty="0" smtClean="0"/>
          </a:p>
        </p:txBody>
      </p:sp>
      <p:pic>
        <p:nvPicPr>
          <p:cNvPr id="13517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42988" y="2349500"/>
            <a:ext cx="5689600" cy="3773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5173" name="文本框 2"/>
          <p:cNvSpPr txBox="1">
            <a:spLocks noChangeArrowheads="1"/>
          </p:cNvSpPr>
          <p:nvPr/>
        </p:nvSpPr>
        <p:spPr bwMode="auto">
          <a:xfrm>
            <a:off x="6516688" y="2349500"/>
            <a:ext cx="2519362"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回归方程的系数的显著性</a:t>
            </a:r>
            <a:r>
              <a:rPr lang="zh-CN" altLang="en-US"/>
              <a:t>不</a:t>
            </a:r>
            <a:r>
              <a:rPr lang="zh-CN" altLang="en-US" smtClean="0"/>
              <a:t>高</a:t>
            </a:r>
            <a:r>
              <a:rPr lang="en-US" altLang="zh-CN" smtClean="0"/>
              <a:t>, </a:t>
            </a:r>
            <a:r>
              <a:rPr lang="zh-CN" altLang="en-US" dirty="0"/>
              <a:t>有的甚至没有通过检验</a:t>
            </a:r>
            <a:r>
              <a:rPr lang="en-US" altLang="zh-CN" dirty="0"/>
              <a:t>(X1</a:t>
            </a:r>
            <a:r>
              <a:rPr lang="zh-CN" altLang="en-US" dirty="0"/>
              <a:t>与</a:t>
            </a:r>
            <a:r>
              <a:rPr lang="en-US" altLang="zh-CN"/>
              <a:t>X2</a:t>
            </a:r>
            <a:r>
              <a:rPr lang="en-US" altLang="zh-CN" smtClean="0"/>
              <a:t>),</a:t>
            </a:r>
            <a:r>
              <a:rPr lang="zh-CN" altLang="en-US" smtClean="0"/>
              <a:t>这</a:t>
            </a:r>
            <a:r>
              <a:rPr lang="zh-CN" altLang="en-US" dirty="0"/>
              <a:t>说明如果选择全部变量</a:t>
            </a:r>
            <a:r>
              <a:rPr lang="zh-CN" altLang="en-US"/>
              <a:t>构造</a:t>
            </a:r>
            <a:r>
              <a:rPr lang="zh-CN" altLang="en-US" smtClean="0"/>
              <a:t>方程</a:t>
            </a:r>
            <a:r>
              <a:rPr lang="en-US" altLang="zh-CN" smtClean="0"/>
              <a:t>, </a:t>
            </a:r>
            <a:r>
              <a:rPr lang="zh-CN" altLang="en-US" dirty="0"/>
              <a:t>效果</a:t>
            </a:r>
            <a:r>
              <a:rPr lang="zh-CN" altLang="en-US"/>
              <a:t>并不</a:t>
            </a:r>
            <a:r>
              <a:rPr lang="zh-CN" altLang="en-US" smtClean="0"/>
              <a:t>好</a:t>
            </a:r>
            <a:r>
              <a:rPr lang="en-US" altLang="zh-CN" smtClean="0"/>
              <a:t>. </a:t>
            </a:r>
            <a:r>
              <a:rPr lang="zh-CN" altLang="en-US" dirty="0"/>
              <a:t>这就涉及到变量选择的</a:t>
            </a:r>
          </a:p>
          <a:p>
            <a:r>
              <a:rPr lang="zh-CN" altLang="en-US" smtClean="0"/>
              <a:t>问题</a:t>
            </a:r>
            <a:r>
              <a:rPr lang="en-US" altLang="zh-CN" smtClean="0"/>
              <a:t>, </a:t>
            </a:r>
            <a:r>
              <a:rPr lang="zh-CN" altLang="en-US" dirty="0"/>
              <a:t>以建立“最优”</a:t>
            </a:r>
            <a:r>
              <a:rPr lang="zh-CN" altLang="en-US"/>
              <a:t>的</a:t>
            </a:r>
            <a:r>
              <a:rPr lang="zh-CN" altLang="en-US" smtClean="0"/>
              <a:t>回归方程</a:t>
            </a:r>
            <a:r>
              <a:rPr lang="en-US" altLang="zh-CN" smtClean="0"/>
              <a:t>.</a:t>
            </a:r>
            <a:endParaRPr lang="zh-CN" altLang="en-US" dirty="0"/>
          </a:p>
        </p:txBody>
      </p:sp>
    </p:spTree>
    <p:extLst>
      <p:ext uri="{BB962C8B-B14F-4D97-AF65-F5344CB8AC3E}">
        <p14:creationId xmlns:p14="http://schemas.microsoft.com/office/powerpoint/2010/main" val="283940357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
          <p:cNvSpPr>
            <a:spLocks noGrp="1"/>
          </p:cNvSpPr>
          <p:nvPr>
            <p:ph type="title"/>
          </p:nvPr>
        </p:nvSpPr>
        <p:spPr/>
        <p:txBody>
          <a:bodyPr/>
          <a:lstStyle/>
          <a:p>
            <a:r>
              <a:rPr lang="zh-CN" altLang="en-US" smtClean="0"/>
              <a:t>多元线性回归</a:t>
            </a:r>
          </a:p>
        </p:txBody>
      </p:sp>
      <p:sp>
        <p:nvSpPr>
          <p:cNvPr id="136195" name="内容占位符 2"/>
          <p:cNvSpPr>
            <a:spLocks noGrp="1"/>
          </p:cNvSpPr>
          <p:nvPr>
            <p:ph idx="1"/>
          </p:nvPr>
        </p:nvSpPr>
        <p:spPr>
          <a:xfrm>
            <a:off x="250825" y="1341438"/>
            <a:ext cx="8713788" cy="4608512"/>
          </a:xfrm>
        </p:spPr>
        <p:txBody>
          <a:bodyPr/>
          <a:lstStyle/>
          <a:p>
            <a:pPr marL="0" indent="0">
              <a:buFont typeface="Wingdings" panose="05000000000000000000" pitchFamily="2" charset="2"/>
              <a:buNone/>
            </a:pPr>
            <a:r>
              <a:rPr lang="en-US" altLang="zh-CN" sz="2400" smtClean="0"/>
              <a:t>lm.step </a:t>
            </a:r>
            <a:r>
              <a:rPr lang="en-US" altLang="zh-CN" sz="2400" smtClean="0"/>
              <a:t>&lt;- </a:t>
            </a:r>
            <a:r>
              <a:rPr lang="en-US" altLang="zh-CN" sz="2400" smtClean="0"/>
              <a:t>step(lm.reg</a:t>
            </a:r>
            <a:r>
              <a:rPr lang="en-US" altLang="zh-CN" sz="2400" dirty="0" smtClean="0"/>
              <a:t>)</a:t>
            </a:r>
          </a:p>
          <a:p>
            <a:pPr marL="0" indent="0">
              <a:buFont typeface="Wingdings" panose="05000000000000000000" pitchFamily="2" charset="2"/>
              <a:buNone/>
            </a:pPr>
            <a:endParaRPr lang="zh-CN" altLang="en-US" sz="2400" dirty="0" smtClean="0"/>
          </a:p>
        </p:txBody>
      </p:sp>
      <p:pic>
        <p:nvPicPr>
          <p:cNvPr id="13619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750" y="2060575"/>
            <a:ext cx="4319588" cy="419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197" name="文本框 3"/>
          <p:cNvSpPr txBox="1">
            <a:spLocks noChangeArrowheads="1"/>
          </p:cNvSpPr>
          <p:nvPr/>
        </p:nvSpPr>
        <p:spPr bwMode="auto">
          <a:xfrm>
            <a:off x="5364163" y="2205038"/>
            <a:ext cx="3311525"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用全部变量作</a:t>
            </a:r>
            <a:r>
              <a:rPr lang="zh-CN" altLang="en-US"/>
              <a:t>回归方程</a:t>
            </a:r>
            <a:r>
              <a:rPr lang="zh-CN" altLang="en-US" smtClean="0"/>
              <a:t>时</a:t>
            </a:r>
            <a:r>
              <a:rPr lang="en-US" altLang="zh-CN" smtClean="0"/>
              <a:t>, </a:t>
            </a:r>
            <a:r>
              <a:rPr lang="en-US" altLang="zh-CN" dirty="0"/>
              <a:t>AIC</a:t>
            </a:r>
            <a:r>
              <a:rPr lang="zh-CN" altLang="en-US" dirty="0"/>
              <a:t>统计量的值</a:t>
            </a:r>
            <a:r>
              <a:rPr lang="zh-CN" altLang="en-US"/>
              <a:t>为</a:t>
            </a:r>
            <a:r>
              <a:rPr lang="en-US" altLang="zh-CN" smtClean="0"/>
              <a:t>42.16, </a:t>
            </a:r>
            <a:r>
              <a:rPr lang="zh-CN" altLang="en-US" dirty="0"/>
              <a:t>如果去掉</a:t>
            </a:r>
            <a:r>
              <a:rPr lang="zh-CN" altLang="en-US"/>
              <a:t>变量</a:t>
            </a:r>
            <a:r>
              <a:rPr lang="en-US" altLang="zh-CN" smtClean="0"/>
              <a:t>X1</a:t>
            </a:r>
            <a:r>
              <a:rPr lang="zh-CN" altLang="en-US" smtClean="0"/>
              <a:t>，</a:t>
            </a:r>
            <a:r>
              <a:rPr lang="en-US" altLang="zh-CN" smtClean="0"/>
              <a:t>AIC</a:t>
            </a:r>
            <a:r>
              <a:rPr lang="zh-CN" altLang="en-US" dirty="0"/>
              <a:t>统计量的值</a:t>
            </a:r>
            <a:r>
              <a:rPr lang="zh-CN" altLang="en-US"/>
              <a:t>为</a:t>
            </a:r>
            <a:r>
              <a:rPr lang="en-US" altLang="zh-CN" smtClean="0"/>
              <a:t>40.34</a:t>
            </a:r>
            <a:r>
              <a:rPr lang="zh-CN" altLang="en-US" dirty="0" smtClean="0"/>
              <a:t>；</a:t>
            </a:r>
            <a:r>
              <a:rPr lang="en-US" altLang="zh-CN" dirty="0" smtClean="0"/>
              <a:t> </a:t>
            </a:r>
            <a:r>
              <a:rPr lang="zh-CN" altLang="en-US" dirty="0"/>
              <a:t>如果去掉</a:t>
            </a:r>
            <a:r>
              <a:rPr lang="zh-CN" altLang="en-US"/>
              <a:t>变量</a:t>
            </a:r>
            <a:r>
              <a:rPr lang="en-US" altLang="zh-CN" smtClean="0"/>
              <a:t>X2</a:t>
            </a:r>
            <a:r>
              <a:rPr lang="zh-CN" altLang="en-US" smtClean="0"/>
              <a:t>，</a:t>
            </a:r>
            <a:r>
              <a:rPr lang="en-US" altLang="zh-CN" smtClean="0"/>
              <a:t> </a:t>
            </a:r>
            <a:r>
              <a:rPr lang="en-US" altLang="zh-CN" dirty="0"/>
              <a:t>AIC</a:t>
            </a:r>
            <a:r>
              <a:rPr lang="zh-CN" altLang="en-US" dirty="0"/>
              <a:t>统计量的值</a:t>
            </a:r>
            <a:r>
              <a:rPr lang="zh-CN" altLang="en-US"/>
              <a:t>为</a:t>
            </a:r>
            <a:r>
              <a:rPr lang="en-US" altLang="zh-CN" smtClean="0"/>
              <a:t>43.568</a:t>
            </a:r>
            <a:r>
              <a:rPr lang="zh-CN" altLang="en-US" smtClean="0"/>
              <a:t>，</a:t>
            </a:r>
            <a:r>
              <a:rPr lang="zh-CN" altLang="en-US" smtClean="0"/>
              <a:t>依次</a:t>
            </a:r>
            <a:r>
              <a:rPr lang="zh-CN" altLang="en-US" dirty="0" smtClean="0"/>
              <a:t>类推。</a:t>
            </a:r>
            <a:r>
              <a:rPr lang="en-US" altLang="zh-CN" dirty="0" smtClean="0"/>
              <a:t> </a:t>
            </a:r>
            <a:r>
              <a:rPr lang="zh-CN" altLang="en-US" dirty="0"/>
              <a:t>由于去掉</a:t>
            </a:r>
            <a:r>
              <a:rPr lang="en-US" altLang="zh-CN" dirty="0"/>
              <a:t>X1</a:t>
            </a:r>
            <a:r>
              <a:rPr lang="zh-CN" altLang="en-US" dirty="0"/>
              <a:t>使</a:t>
            </a:r>
            <a:r>
              <a:rPr lang="en-US" altLang="zh-CN" dirty="0"/>
              <a:t>AIC</a:t>
            </a:r>
            <a:r>
              <a:rPr lang="zh-CN" altLang="en-US" dirty="0"/>
              <a:t>统计量</a:t>
            </a:r>
            <a:r>
              <a:rPr lang="zh-CN" altLang="en-US"/>
              <a:t>达到</a:t>
            </a:r>
            <a:r>
              <a:rPr lang="zh-CN" altLang="en-US" smtClean="0"/>
              <a:t>最小</a:t>
            </a:r>
            <a:r>
              <a:rPr lang="zh-CN" altLang="en-US" smtClean="0"/>
              <a:t>，</a:t>
            </a:r>
            <a:r>
              <a:rPr lang="zh-CN" altLang="en-US" smtClean="0"/>
              <a:t>因此</a:t>
            </a:r>
            <a:r>
              <a:rPr lang="en-US" altLang="zh-CN" dirty="0"/>
              <a:t>R</a:t>
            </a:r>
            <a:r>
              <a:rPr lang="zh-CN" altLang="en-US" dirty="0"/>
              <a:t>软件会自动去掉</a:t>
            </a:r>
            <a:r>
              <a:rPr lang="zh-CN" altLang="en-US"/>
              <a:t>变量</a:t>
            </a:r>
            <a:r>
              <a:rPr lang="en-US" altLang="zh-CN" smtClean="0"/>
              <a:t>X1</a:t>
            </a:r>
            <a:r>
              <a:rPr lang="zh-CN" altLang="en-US" smtClean="0"/>
              <a:t>，</a:t>
            </a:r>
            <a:r>
              <a:rPr lang="zh-CN" altLang="en-US" smtClean="0"/>
              <a:t>进入</a:t>
            </a:r>
            <a:r>
              <a:rPr lang="zh-CN" altLang="en-US" dirty="0"/>
              <a:t>下一轮</a:t>
            </a:r>
            <a:r>
              <a:rPr lang="zh-CN" altLang="en-US" dirty="0" smtClean="0"/>
              <a:t>计算。</a:t>
            </a:r>
            <a:r>
              <a:rPr lang="en-US" altLang="zh-CN" dirty="0" smtClean="0"/>
              <a:t> </a:t>
            </a:r>
            <a:r>
              <a:rPr lang="zh-CN" altLang="en-US" dirty="0"/>
              <a:t>在下一</a:t>
            </a:r>
            <a:r>
              <a:rPr lang="zh-CN" altLang="en-US"/>
              <a:t>轮</a:t>
            </a:r>
            <a:r>
              <a:rPr lang="zh-CN" altLang="en-US" smtClean="0"/>
              <a:t>中</a:t>
            </a:r>
            <a:r>
              <a:rPr lang="en-US" altLang="zh-CN" smtClean="0"/>
              <a:t>, </a:t>
            </a:r>
            <a:r>
              <a:rPr lang="zh-CN" altLang="en-US" dirty="0"/>
              <a:t>无论去掉哪一</a:t>
            </a:r>
            <a:r>
              <a:rPr lang="zh-CN" altLang="en-US"/>
              <a:t>个</a:t>
            </a:r>
            <a:r>
              <a:rPr lang="zh-CN" altLang="en-US" smtClean="0"/>
              <a:t>变量</a:t>
            </a:r>
            <a:r>
              <a:rPr lang="zh-CN" altLang="en-US" smtClean="0"/>
              <a:t>，</a:t>
            </a:r>
            <a:r>
              <a:rPr lang="en-US" altLang="zh-CN" smtClean="0"/>
              <a:t>AIC</a:t>
            </a:r>
            <a:r>
              <a:rPr lang="zh-CN" altLang="en-US" dirty="0"/>
              <a:t>统计量的值均</a:t>
            </a:r>
            <a:r>
              <a:rPr lang="zh-CN" altLang="en-US"/>
              <a:t>会</a:t>
            </a:r>
            <a:r>
              <a:rPr lang="zh-CN" altLang="en-US" smtClean="0"/>
              <a:t>升高，</a:t>
            </a:r>
            <a:r>
              <a:rPr lang="en-US" altLang="zh-CN" smtClean="0"/>
              <a:t> </a:t>
            </a:r>
            <a:r>
              <a:rPr lang="zh-CN" altLang="en-US" dirty="0"/>
              <a:t>因此</a:t>
            </a:r>
            <a:r>
              <a:rPr lang="en-US" altLang="zh-CN" dirty="0"/>
              <a:t>R</a:t>
            </a:r>
            <a:r>
              <a:rPr lang="zh-CN" altLang="en-US" dirty="0"/>
              <a:t>软件自动</a:t>
            </a:r>
            <a:r>
              <a:rPr lang="zh-CN" altLang="en-US"/>
              <a:t>终止</a:t>
            </a:r>
            <a:r>
              <a:rPr lang="zh-CN" altLang="en-US" smtClean="0"/>
              <a:t>计算，得到</a:t>
            </a:r>
            <a:r>
              <a:rPr lang="zh-CN" altLang="en-US" dirty="0"/>
              <a:t>“最优”</a:t>
            </a:r>
            <a:r>
              <a:rPr lang="zh-CN" altLang="en-US" dirty="0" smtClean="0"/>
              <a:t>回归方程</a:t>
            </a:r>
            <a:r>
              <a:rPr lang="zh-CN" altLang="en-US" dirty="0"/>
              <a:t>。</a:t>
            </a:r>
            <a:endParaRPr lang="zh-CN" altLang="en-US" dirty="0"/>
          </a:p>
        </p:txBody>
      </p:sp>
    </p:spTree>
    <p:extLst>
      <p:ext uri="{BB962C8B-B14F-4D97-AF65-F5344CB8AC3E}">
        <p14:creationId xmlns:p14="http://schemas.microsoft.com/office/powerpoint/2010/main" val="711584292"/>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1"/>
          <p:cNvSpPr>
            <a:spLocks noGrp="1"/>
          </p:cNvSpPr>
          <p:nvPr>
            <p:ph type="title"/>
          </p:nvPr>
        </p:nvSpPr>
        <p:spPr/>
        <p:txBody>
          <a:bodyPr/>
          <a:lstStyle/>
          <a:p>
            <a:r>
              <a:rPr lang="zh-CN" altLang="en-US" smtClean="0"/>
              <a:t>多元线性回归</a:t>
            </a:r>
          </a:p>
        </p:txBody>
      </p:sp>
      <p:sp>
        <p:nvSpPr>
          <p:cNvPr id="137219" name="内容占位符 2"/>
          <p:cNvSpPr>
            <a:spLocks noGrp="1"/>
          </p:cNvSpPr>
          <p:nvPr>
            <p:ph idx="1"/>
          </p:nvPr>
        </p:nvSpPr>
        <p:spPr>
          <a:xfrm>
            <a:off x="250825" y="1341438"/>
            <a:ext cx="8713788" cy="4608512"/>
          </a:xfrm>
        </p:spPr>
        <p:txBody>
          <a:bodyPr/>
          <a:lstStyle/>
          <a:p>
            <a:pPr marL="0" indent="0">
              <a:buFont typeface="Wingdings" panose="05000000000000000000" pitchFamily="2" charset="2"/>
              <a:buNone/>
            </a:pPr>
            <a:r>
              <a:rPr lang="en-US" altLang="zh-CN" sz="2400" smtClean="0"/>
              <a:t>summary(lm.step</a:t>
            </a:r>
            <a:r>
              <a:rPr lang="en-US" altLang="zh-CN" sz="2400" dirty="0" smtClean="0"/>
              <a:t>)</a:t>
            </a:r>
          </a:p>
          <a:p>
            <a:pPr marL="0" indent="0">
              <a:buFont typeface="Wingdings" panose="05000000000000000000" pitchFamily="2" charset="2"/>
              <a:buNone/>
            </a:pPr>
            <a:endParaRPr lang="zh-CN" altLang="en-US" sz="2400" dirty="0" smtClean="0"/>
          </a:p>
        </p:txBody>
      </p:sp>
      <p:pic>
        <p:nvPicPr>
          <p:cNvPr id="13722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1844675"/>
            <a:ext cx="5616575" cy="357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7221"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547813" y="5543550"/>
            <a:ext cx="451802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474782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
          <p:cNvSpPr>
            <a:spLocks noGrp="1"/>
          </p:cNvSpPr>
          <p:nvPr>
            <p:ph type="title"/>
          </p:nvPr>
        </p:nvSpPr>
        <p:spPr/>
        <p:txBody>
          <a:bodyPr/>
          <a:lstStyle/>
          <a:p>
            <a:r>
              <a:rPr lang="zh-CN" altLang="en-US" smtClean="0"/>
              <a:t>多元线性回归</a:t>
            </a:r>
          </a:p>
        </p:txBody>
      </p:sp>
      <p:sp>
        <p:nvSpPr>
          <p:cNvPr id="43011" name="内容占位符 2"/>
          <p:cNvSpPr>
            <a:spLocks noGrp="1"/>
          </p:cNvSpPr>
          <p:nvPr>
            <p:ph idx="1"/>
          </p:nvPr>
        </p:nvSpPr>
        <p:spPr>
          <a:xfrm>
            <a:off x="250825" y="1341438"/>
            <a:ext cx="8713788" cy="4608512"/>
          </a:xfrm>
        </p:spPr>
        <p:txBody>
          <a:bodyPr/>
          <a:lstStyle/>
          <a:p>
            <a:pPr>
              <a:defRPr/>
            </a:pPr>
            <a:r>
              <a:rPr lang="en-US" altLang="zh-CN" sz="2000" dirty="0" smtClean="0"/>
              <a:t>R</a:t>
            </a:r>
            <a:r>
              <a:rPr lang="zh-CN" altLang="en-US" sz="2000" dirty="0" smtClean="0"/>
              <a:t>语言中“逐步回归法”的计算函数</a:t>
            </a:r>
            <a:r>
              <a:rPr lang="en-US" altLang="zh-CN" sz="2000" dirty="0" smtClean="0"/>
              <a:t>step</a:t>
            </a:r>
            <a:r>
              <a:rPr lang="en-US" altLang="zh-CN" sz="2000" smtClean="0"/>
              <a:t>( </a:t>
            </a:r>
            <a:r>
              <a:rPr lang="en-US" altLang="zh-CN" sz="2000" smtClean="0"/>
              <a:t>), </a:t>
            </a:r>
            <a:r>
              <a:rPr lang="zh-CN" altLang="en-US" sz="2000" dirty="0" smtClean="0"/>
              <a:t>以</a:t>
            </a:r>
            <a:r>
              <a:rPr lang="en-US" altLang="zh-CN" sz="2000" dirty="0" err="1" smtClean="0"/>
              <a:t>Akaike</a:t>
            </a:r>
            <a:r>
              <a:rPr lang="zh-CN" altLang="en-US" sz="2000" dirty="0" smtClean="0"/>
              <a:t>信息统计量为准则</a:t>
            </a:r>
            <a:r>
              <a:rPr lang="en-US" altLang="zh-CN" sz="2000" dirty="0" smtClean="0"/>
              <a:t>(</a:t>
            </a:r>
            <a:r>
              <a:rPr lang="zh-CN" altLang="en-US" sz="2000" dirty="0" smtClean="0"/>
              <a:t>简称</a:t>
            </a:r>
            <a:r>
              <a:rPr lang="en-US" altLang="zh-CN" sz="2000" dirty="0" smtClean="0"/>
              <a:t>AIC</a:t>
            </a:r>
            <a:r>
              <a:rPr lang="zh-CN" altLang="en-US" sz="2000" smtClean="0"/>
              <a:t>准则</a:t>
            </a:r>
            <a:r>
              <a:rPr lang="en-US" altLang="zh-CN" sz="2000" smtClean="0"/>
              <a:t>), </a:t>
            </a:r>
            <a:r>
              <a:rPr lang="zh-CN" altLang="en-US" sz="2000" dirty="0" smtClean="0"/>
              <a:t>通过选择最小的</a:t>
            </a:r>
            <a:r>
              <a:rPr lang="en-US" altLang="zh-CN" sz="2000" dirty="0" smtClean="0"/>
              <a:t>AIC</a:t>
            </a:r>
            <a:r>
              <a:rPr lang="zh-CN" altLang="en-US" sz="2000" smtClean="0"/>
              <a:t>信息统计</a:t>
            </a:r>
            <a:r>
              <a:rPr lang="zh-CN" altLang="en-US" sz="2000" smtClean="0"/>
              <a:t>量</a:t>
            </a:r>
            <a:r>
              <a:rPr lang="en-US" altLang="zh-CN" sz="2000" smtClean="0"/>
              <a:t>, </a:t>
            </a:r>
            <a:r>
              <a:rPr lang="zh-CN" altLang="en-US" sz="2000" dirty="0" smtClean="0"/>
              <a:t>来达到删除或增加变量</a:t>
            </a:r>
            <a:r>
              <a:rPr lang="zh-CN" altLang="en-US" sz="2000" smtClean="0"/>
              <a:t>的</a:t>
            </a:r>
            <a:r>
              <a:rPr lang="zh-CN" altLang="en-US" sz="2000" smtClean="0"/>
              <a:t>目的</a:t>
            </a:r>
            <a:r>
              <a:rPr lang="en-US" altLang="zh-CN" sz="2000" smtClean="0"/>
              <a:t>.</a:t>
            </a:r>
            <a:endParaRPr lang="en-US" altLang="zh-CN" sz="2000" dirty="0" smtClean="0"/>
          </a:p>
          <a:p>
            <a:pPr marL="0" indent="0">
              <a:buFont typeface="Wingdings" panose="05000000000000000000" pitchFamily="2" charset="2"/>
              <a:buNone/>
              <a:defRPr/>
            </a:pPr>
            <a:r>
              <a:rPr lang="en-US" altLang="zh-CN" sz="2000" smtClean="0"/>
              <a:t>step(object, scope, </a:t>
            </a:r>
            <a:r>
              <a:rPr lang="en-US" altLang="zh-CN" sz="2000" dirty="0" smtClean="0"/>
              <a:t>scale </a:t>
            </a:r>
            <a:r>
              <a:rPr lang="en-US" altLang="zh-CN" sz="2000" smtClean="0"/>
              <a:t>= </a:t>
            </a:r>
            <a:r>
              <a:rPr lang="en-US" altLang="zh-CN" sz="2000" smtClean="0"/>
              <a:t>0,</a:t>
            </a:r>
            <a:endParaRPr lang="en-US" altLang="zh-CN" sz="2000" dirty="0" smtClean="0"/>
          </a:p>
          <a:p>
            <a:pPr marL="0" indent="0">
              <a:buFont typeface="Wingdings" panose="05000000000000000000" pitchFamily="2" charset="2"/>
              <a:buNone/>
              <a:defRPr/>
            </a:pPr>
            <a:r>
              <a:rPr lang="en-US" altLang="zh-CN" sz="2000" dirty="0" smtClean="0"/>
              <a:t>     direction = c("</a:t>
            </a:r>
            <a:r>
              <a:rPr lang="en-US" altLang="zh-CN" sz="2000" smtClean="0"/>
              <a:t>both</a:t>
            </a:r>
            <a:r>
              <a:rPr lang="en-US" altLang="zh-CN" sz="2000" smtClean="0"/>
              <a:t>", </a:t>
            </a:r>
            <a:r>
              <a:rPr lang="en-US" altLang="zh-CN" sz="2000" dirty="0" smtClean="0"/>
              <a:t>"</a:t>
            </a:r>
            <a:r>
              <a:rPr lang="en-US" altLang="zh-CN" sz="2000" smtClean="0"/>
              <a:t>backward</a:t>
            </a:r>
            <a:r>
              <a:rPr lang="en-US" altLang="zh-CN" sz="2000" smtClean="0"/>
              <a:t>", </a:t>
            </a:r>
            <a:r>
              <a:rPr lang="en-US" altLang="zh-CN" sz="2000" dirty="0" smtClean="0"/>
              <a:t>"</a:t>
            </a:r>
            <a:r>
              <a:rPr lang="en-US" altLang="zh-CN" sz="2000" smtClean="0"/>
              <a:t>forward</a:t>
            </a:r>
            <a:r>
              <a:rPr lang="en-US" altLang="zh-CN" sz="2000" smtClean="0"/>
              <a:t>"),</a:t>
            </a:r>
            <a:endParaRPr lang="en-US" altLang="zh-CN" sz="2000" dirty="0" smtClean="0"/>
          </a:p>
          <a:p>
            <a:pPr marL="0" indent="0">
              <a:buFont typeface="Wingdings" panose="05000000000000000000" pitchFamily="2" charset="2"/>
              <a:buNone/>
              <a:defRPr/>
            </a:pPr>
            <a:r>
              <a:rPr lang="en-US" altLang="zh-CN" sz="2000" dirty="0" smtClean="0"/>
              <a:t>     trace </a:t>
            </a:r>
            <a:r>
              <a:rPr lang="en-US" altLang="zh-CN" sz="2000" smtClean="0"/>
              <a:t>= </a:t>
            </a:r>
            <a:r>
              <a:rPr lang="en-US" altLang="zh-CN" sz="2000" smtClean="0"/>
              <a:t>1, </a:t>
            </a:r>
            <a:r>
              <a:rPr lang="en-US" altLang="zh-CN" sz="2000" dirty="0" smtClean="0"/>
              <a:t>keep </a:t>
            </a:r>
            <a:r>
              <a:rPr lang="en-US" altLang="zh-CN" sz="2000" smtClean="0"/>
              <a:t>= </a:t>
            </a:r>
            <a:r>
              <a:rPr lang="en-US" altLang="zh-CN" sz="2000" smtClean="0"/>
              <a:t>NULL, </a:t>
            </a:r>
            <a:r>
              <a:rPr lang="en-US" altLang="zh-CN" sz="2000" dirty="0" smtClean="0"/>
              <a:t>steps </a:t>
            </a:r>
            <a:r>
              <a:rPr lang="en-US" altLang="zh-CN" sz="2000" smtClean="0"/>
              <a:t>= </a:t>
            </a:r>
            <a:r>
              <a:rPr lang="en-US" altLang="zh-CN" sz="2000" smtClean="0"/>
              <a:t>1000, </a:t>
            </a:r>
            <a:r>
              <a:rPr lang="en-US" altLang="zh-CN" sz="2000" dirty="0" smtClean="0"/>
              <a:t>k </a:t>
            </a:r>
            <a:r>
              <a:rPr lang="en-US" altLang="zh-CN" sz="2000" smtClean="0"/>
              <a:t>= </a:t>
            </a:r>
            <a:r>
              <a:rPr lang="en-US" altLang="zh-CN" sz="2000" smtClean="0"/>
              <a:t>2, ...)</a:t>
            </a:r>
            <a:endParaRPr lang="en-US" altLang="zh-CN" sz="2000" dirty="0" smtClean="0"/>
          </a:p>
          <a:p>
            <a:pPr marL="0" indent="0">
              <a:buFont typeface="Wingdings" panose="05000000000000000000" pitchFamily="2" charset="2"/>
              <a:buNone/>
              <a:defRPr/>
            </a:pPr>
            <a:endParaRPr lang="en-US" altLang="zh-CN" sz="2000" dirty="0"/>
          </a:p>
          <a:p>
            <a:pPr marL="0" indent="0">
              <a:buFont typeface="Wingdings" panose="05000000000000000000" pitchFamily="2" charset="2"/>
              <a:buNone/>
              <a:defRPr/>
            </a:pPr>
            <a:r>
              <a:rPr lang="en-US" altLang="zh-CN" sz="2000" dirty="0" smtClean="0"/>
              <a:t>object</a:t>
            </a:r>
            <a:r>
              <a:rPr lang="zh-CN" altLang="en-US" sz="2000" dirty="0" smtClean="0"/>
              <a:t>是线性模型或广义线性模型分析</a:t>
            </a:r>
            <a:r>
              <a:rPr lang="zh-CN" altLang="en-US" sz="2000" smtClean="0"/>
              <a:t>的</a:t>
            </a:r>
            <a:r>
              <a:rPr lang="zh-CN" altLang="en-US" sz="2000" smtClean="0"/>
              <a:t>结果，</a:t>
            </a:r>
            <a:r>
              <a:rPr lang="en-US" altLang="zh-CN" sz="2000" smtClean="0"/>
              <a:t>direction</a:t>
            </a:r>
            <a:r>
              <a:rPr lang="zh-CN" altLang="en-US" sz="2000" dirty="0" smtClean="0"/>
              <a:t>确定逐步搜索的方向</a:t>
            </a:r>
            <a:r>
              <a:rPr lang="en-US" altLang="zh-CN" sz="2000" dirty="0" smtClean="0"/>
              <a:t>: “both”</a:t>
            </a:r>
            <a:r>
              <a:rPr lang="zh-CN" altLang="en-US" sz="2000" dirty="0" smtClean="0"/>
              <a:t>是“一切子集回归</a:t>
            </a:r>
            <a:r>
              <a:rPr lang="zh-CN" altLang="en-US" sz="2000" smtClean="0"/>
              <a:t>法</a:t>
            </a:r>
            <a:r>
              <a:rPr lang="zh-CN" altLang="en-US" sz="2000" smtClean="0"/>
              <a:t>”</a:t>
            </a:r>
            <a:r>
              <a:rPr lang="en-US" altLang="zh-CN" sz="2000" smtClean="0"/>
              <a:t>,“</a:t>
            </a:r>
            <a:r>
              <a:rPr lang="en-US" altLang="zh-CN" sz="2000" dirty="0" smtClean="0"/>
              <a:t>backward”</a:t>
            </a:r>
            <a:r>
              <a:rPr lang="zh-CN" altLang="en-US" sz="2000" smtClean="0"/>
              <a:t>是</a:t>
            </a:r>
            <a:r>
              <a:rPr lang="zh-CN" altLang="en-US" sz="2000" smtClean="0"/>
              <a:t>“向后法”</a:t>
            </a:r>
            <a:r>
              <a:rPr lang="en-US" altLang="zh-CN" sz="2000" smtClean="0"/>
              <a:t>,“</a:t>
            </a:r>
            <a:r>
              <a:rPr lang="en-US" altLang="zh-CN" sz="2000" dirty="0" smtClean="0"/>
              <a:t>forward”</a:t>
            </a:r>
            <a:r>
              <a:rPr lang="zh-CN" altLang="en-US" sz="2000" dirty="0" smtClean="0"/>
              <a:t>是</a:t>
            </a:r>
            <a:r>
              <a:rPr lang="zh-CN" altLang="en-US" sz="2000" smtClean="0"/>
              <a:t>向前</a:t>
            </a:r>
            <a:r>
              <a:rPr lang="zh-CN" altLang="en-US" sz="2000" smtClean="0"/>
              <a:t>法</a:t>
            </a:r>
            <a:r>
              <a:rPr lang="en-US" altLang="zh-CN" sz="2000" smtClean="0"/>
              <a:t>, </a:t>
            </a:r>
            <a:r>
              <a:rPr lang="zh-CN" altLang="en-US" sz="2000" dirty="0" smtClean="0"/>
              <a:t>默认值</a:t>
            </a:r>
            <a:r>
              <a:rPr lang="zh-CN" altLang="en-US" sz="2000" smtClean="0"/>
              <a:t>为</a:t>
            </a:r>
            <a:r>
              <a:rPr lang="en-US" altLang="zh-CN" sz="2000" smtClean="0"/>
              <a:t>both.</a:t>
            </a:r>
            <a:endParaRPr lang="en-US" altLang="zh-CN" sz="2000" dirty="0" smtClean="0"/>
          </a:p>
          <a:p>
            <a:pPr>
              <a:defRPr/>
            </a:pPr>
            <a:endParaRPr lang="zh-CN" altLang="en-US" sz="2000" dirty="0" smtClean="0"/>
          </a:p>
        </p:txBody>
      </p:sp>
    </p:spTree>
    <p:extLst>
      <p:ext uri="{BB962C8B-B14F-4D97-AF65-F5344CB8AC3E}">
        <p14:creationId xmlns:p14="http://schemas.microsoft.com/office/powerpoint/2010/main" val="220893976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有交互项的多元线性回归</a:t>
            </a:r>
          </a:p>
        </p:txBody>
      </p:sp>
      <p:sp>
        <p:nvSpPr>
          <p:cNvPr id="3" name="内容占位符 2"/>
          <p:cNvSpPr>
            <a:spLocks noGrp="1"/>
          </p:cNvSpPr>
          <p:nvPr>
            <p:ph idx="1"/>
          </p:nvPr>
        </p:nvSpPr>
        <p:spPr>
          <a:xfrm>
            <a:off x="395536" y="1412776"/>
            <a:ext cx="8496944" cy="4608512"/>
          </a:xfrm>
        </p:spPr>
        <p:txBody>
          <a:bodyPr/>
          <a:lstStyle/>
          <a:p>
            <a:r>
              <a:rPr lang="zh-CN" altLang="en-US" sz="2400" dirty="0"/>
              <a:t>两个预测变量的交互</a:t>
            </a:r>
            <a:r>
              <a:rPr lang="zh-CN" altLang="en-US" sz="2400"/>
              <a:t>项</a:t>
            </a:r>
            <a:r>
              <a:rPr lang="zh-CN" altLang="en-US" sz="2400" smtClean="0"/>
              <a:t>显著，说明</a:t>
            </a:r>
            <a:r>
              <a:rPr lang="zh-CN" altLang="en-US" sz="2400" dirty="0"/>
              <a:t>响应变量与其中一个预测变量的关系依赖于另外一个预测变量的水平</a:t>
            </a:r>
            <a:r>
              <a:rPr lang="zh-CN" altLang="en-US" sz="2400" dirty="0" smtClean="0"/>
              <a:t>。</a:t>
            </a:r>
            <a:endParaRPr lang="en-US" altLang="zh-CN" sz="2400" dirty="0" smtClean="0"/>
          </a:p>
          <a:p>
            <a:r>
              <a:rPr lang="zh-CN" altLang="en-US" sz="2400" dirty="0" smtClean="0"/>
              <a:t>以</a:t>
            </a:r>
            <a:r>
              <a:rPr lang="en-US" altLang="zh-CN" sz="2400" dirty="0" err="1" smtClean="0"/>
              <a:t>mtcars</a:t>
            </a:r>
            <a:r>
              <a:rPr lang="zh-CN" altLang="en-US" sz="2400" dirty="0" smtClean="0"/>
              <a:t>数据集</a:t>
            </a:r>
            <a:r>
              <a:rPr lang="zh-CN" altLang="en-US" sz="2400" smtClean="0"/>
              <a:t>为</a:t>
            </a:r>
            <a:r>
              <a:rPr lang="zh-CN" altLang="en-US" sz="2400" smtClean="0"/>
              <a:t>例，研究</a:t>
            </a:r>
            <a:r>
              <a:rPr lang="zh-CN" altLang="en-US" sz="2400" dirty="0" smtClean="0"/>
              <a:t>每加仑汽油行驶里程数</a:t>
            </a:r>
            <a:r>
              <a:rPr lang="en-US" altLang="zh-CN" sz="2400" dirty="0" smtClean="0"/>
              <a:t>mpg</a:t>
            </a:r>
            <a:r>
              <a:rPr lang="zh-CN" altLang="en-US" sz="2400" dirty="0" smtClean="0"/>
              <a:t>和（汽车马力、汽车重量）的关系。</a:t>
            </a:r>
            <a:endParaRPr lang="en-US" altLang="zh-CN" sz="2400" dirty="0" smtClean="0"/>
          </a:p>
          <a:p>
            <a:r>
              <a:rPr lang="en-US" altLang="zh-CN" sz="2400" dirty="0"/>
              <a:t>fit &lt;- lm(mpg~ </a:t>
            </a:r>
            <a:r>
              <a:rPr lang="en-US" altLang="zh-CN" sz="2400" dirty="0" err="1"/>
              <a:t>hp</a:t>
            </a:r>
            <a:r>
              <a:rPr lang="en-US" altLang="zh-CN" sz="2400" dirty="0"/>
              <a:t> + </a:t>
            </a:r>
            <a:r>
              <a:rPr lang="en-US" altLang="zh-CN" sz="2400" dirty="0" err="1"/>
              <a:t>wt</a:t>
            </a:r>
            <a:r>
              <a:rPr lang="en-US" altLang="zh-CN" sz="2400" dirty="0"/>
              <a:t> </a:t>
            </a:r>
            <a:r>
              <a:rPr lang="en-US" altLang="zh-CN" sz="2400"/>
              <a:t>+ </a:t>
            </a:r>
            <a:r>
              <a:rPr lang="en-US" altLang="zh-CN" sz="2400" smtClean="0"/>
              <a:t>hp:wt, </a:t>
            </a:r>
            <a:r>
              <a:rPr lang="en-US" altLang="zh-CN" sz="2400" dirty="0"/>
              <a:t>data=</a:t>
            </a:r>
            <a:r>
              <a:rPr lang="en-US" altLang="zh-CN" sz="2400" dirty="0" err="1"/>
              <a:t>mtcars</a:t>
            </a:r>
            <a:r>
              <a:rPr lang="en-US" altLang="zh-CN" sz="2400" dirty="0"/>
              <a:t>)</a:t>
            </a:r>
          </a:p>
          <a:p>
            <a:r>
              <a:rPr lang="en-US" altLang="zh-CN" sz="2400" dirty="0" smtClean="0"/>
              <a:t>summary(fit</a:t>
            </a:r>
            <a:r>
              <a:rPr lang="en-US" altLang="zh-CN" sz="2400" dirty="0"/>
              <a:t>)</a:t>
            </a:r>
            <a:endParaRPr lang="zh-CN" altLang="en-US" sz="2400" dirty="0"/>
          </a:p>
        </p:txBody>
      </p:sp>
      <p:pic>
        <p:nvPicPr>
          <p:cNvPr id="4" name="图片 3"/>
          <p:cNvPicPr>
            <a:picLocks noChangeAspect="1"/>
          </p:cNvPicPr>
          <p:nvPr/>
        </p:nvPicPr>
        <p:blipFill>
          <a:blip r:embed="rId3"/>
          <a:stretch>
            <a:fillRect/>
          </a:stretch>
        </p:blipFill>
        <p:spPr>
          <a:xfrm>
            <a:off x="3635896" y="3699620"/>
            <a:ext cx="4248472" cy="2988120"/>
          </a:xfrm>
          <a:prstGeom prst="rect">
            <a:avLst/>
          </a:prstGeom>
        </p:spPr>
      </p:pic>
      <p:sp>
        <p:nvSpPr>
          <p:cNvPr id="5" name="文本框 4"/>
          <p:cNvSpPr txBox="1"/>
          <p:nvPr/>
        </p:nvSpPr>
        <p:spPr>
          <a:xfrm>
            <a:off x="395536" y="4077072"/>
            <a:ext cx="2448272" cy="923330"/>
          </a:xfrm>
          <a:prstGeom prst="rect">
            <a:avLst/>
          </a:prstGeom>
          <a:noFill/>
        </p:spPr>
        <p:txBody>
          <a:bodyPr wrap="square" rtlCol="0">
            <a:spAutoFit/>
          </a:bodyPr>
          <a:lstStyle/>
          <a:p>
            <a:r>
              <a:rPr lang="zh-CN" altLang="en-US" b="1" dirty="0"/>
              <a:t>每加仑汽油行驶英里数与汽车马力的关系依车重不同而不同。</a:t>
            </a:r>
          </a:p>
        </p:txBody>
      </p:sp>
      <p:sp>
        <p:nvSpPr>
          <p:cNvPr id="6" name="文本框 5"/>
          <p:cNvSpPr txBox="1"/>
          <p:nvPr/>
        </p:nvSpPr>
        <p:spPr>
          <a:xfrm>
            <a:off x="143508" y="5374957"/>
            <a:ext cx="3096344" cy="646331"/>
          </a:xfrm>
          <a:prstGeom prst="rect">
            <a:avLst/>
          </a:prstGeom>
          <a:noFill/>
        </p:spPr>
        <p:txBody>
          <a:bodyPr wrap="square" rtlCol="0">
            <a:spAutoFit/>
          </a:bodyPr>
          <a:lstStyle/>
          <a:p>
            <a:r>
              <a:rPr lang="en-US" altLang="zh-CN" dirty="0"/>
              <a:t>mpg</a:t>
            </a:r>
            <a:r>
              <a:rPr lang="en-US" altLang="zh-CN"/>
              <a:t>= </a:t>
            </a:r>
            <a:r>
              <a:rPr lang="en-US" altLang="zh-CN" smtClean="0"/>
              <a:t>49.81-0.12×hp-8.22×wt </a:t>
            </a:r>
            <a:r>
              <a:rPr lang="en-US" altLang="zh-CN"/>
              <a:t>+ </a:t>
            </a:r>
            <a:r>
              <a:rPr lang="en-US" altLang="zh-CN" smtClean="0"/>
              <a:t>0.03×hp×wt</a:t>
            </a:r>
            <a:endParaRPr lang="zh-CN" altLang="en-US" dirty="0"/>
          </a:p>
        </p:txBody>
      </p:sp>
    </p:spTree>
    <p:extLst>
      <p:ext uri="{BB962C8B-B14F-4D97-AF65-F5344CB8AC3E}">
        <p14:creationId xmlns:p14="http://schemas.microsoft.com/office/powerpoint/2010/main" val="112479952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有交互项的多元线性回归</a:t>
            </a:r>
          </a:p>
        </p:txBody>
      </p:sp>
      <p:sp>
        <p:nvSpPr>
          <p:cNvPr id="3" name="内容占位符 2"/>
          <p:cNvSpPr>
            <a:spLocks noGrp="1"/>
          </p:cNvSpPr>
          <p:nvPr>
            <p:ph idx="1"/>
          </p:nvPr>
        </p:nvSpPr>
        <p:spPr>
          <a:xfrm>
            <a:off x="460137" y="1412776"/>
            <a:ext cx="8142287" cy="4392612"/>
          </a:xfrm>
        </p:spPr>
        <p:txBody>
          <a:bodyPr/>
          <a:lstStyle/>
          <a:p>
            <a:r>
              <a:rPr lang="en-US" altLang="zh-CN" sz="2400" smtClean="0"/>
              <a:t>install.packages</a:t>
            </a:r>
            <a:r>
              <a:rPr lang="en-US" altLang="zh-CN" sz="2400" dirty="0"/>
              <a:t>("effects")</a:t>
            </a:r>
          </a:p>
          <a:p>
            <a:r>
              <a:rPr lang="en-US" altLang="zh-CN" sz="2400" dirty="0"/>
              <a:t>library(effects)</a:t>
            </a:r>
          </a:p>
          <a:p>
            <a:r>
              <a:rPr lang="en-US" altLang="zh-CN" sz="2400" dirty="0"/>
              <a:t>plot(effect("</a:t>
            </a:r>
            <a:r>
              <a:rPr lang="en-US" altLang="zh-CN" sz="2400" err="1"/>
              <a:t>hp:wt</a:t>
            </a:r>
            <a:r>
              <a:rPr lang="en-US" altLang="zh-CN" sz="2400" smtClean="0"/>
              <a:t>",fit,xlevel=list(wt=c(2.2,3.2,4.2))),multiline=TRUE</a:t>
            </a:r>
            <a:r>
              <a:rPr lang="en-US" altLang="zh-CN" sz="2400" dirty="0"/>
              <a:t>)</a:t>
            </a:r>
            <a:endParaRPr lang="zh-CN" altLang="en-US" sz="2400" dirty="0"/>
          </a:p>
        </p:txBody>
      </p:sp>
      <p:pic>
        <p:nvPicPr>
          <p:cNvPr id="4" name="图片 3"/>
          <p:cNvPicPr>
            <a:picLocks noChangeAspect="1"/>
          </p:cNvPicPr>
          <p:nvPr/>
        </p:nvPicPr>
        <p:blipFill>
          <a:blip r:embed="rId2"/>
          <a:stretch>
            <a:fillRect/>
          </a:stretch>
        </p:blipFill>
        <p:spPr>
          <a:xfrm>
            <a:off x="4551442" y="2924944"/>
            <a:ext cx="3758356" cy="3751086"/>
          </a:xfrm>
          <a:prstGeom prst="rect">
            <a:avLst/>
          </a:prstGeom>
        </p:spPr>
      </p:pic>
    </p:spTree>
    <p:extLst>
      <p:ext uri="{BB962C8B-B14F-4D97-AF65-F5344CB8AC3E}">
        <p14:creationId xmlns:p14="http://schemas.microsoft.com/office/powerpoint/2010/main" val="363013653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副标题 4"/>
          <p:cNvSpPr>
            <a:spLocks noGrp="1"/>
          </p:cNvSpPr>
          <p:nvPr>
            <p:ph type="subTitle" idx="1"/>
          </p:nvPr>
        </p:nvSpPr>
        <p:spPr/>
        <p:txBody>
          <a:bodyPr/>
          <a:lstStyle/>
          <a:p>
            <a:endParaRPr lang="zh-CN" altLang="en-US" smtClean="0"/>
          </a:p>
        </p:txBody>
      </p:sp>
      <p:sp>
        <p:nvSpPr>
          <p:cNvPr id="139267" name="标题 3"/>
          <p:cNvSpPr>
            <a:spLocks noGrp="1"/>
          </p:cNvSpPr>
          <p:nvPr>
            <p:ph type="ctrTitle"/>
          </p:nvPr>
        </p:nvSpPr>
        <p:spPr/>
        <p:txBody>
          <a:bodyPr/>
          <a:lstStyle/>
          <a:p>
            <a:r>
              <a:rPr lang="zh-CN" altLang="en-US" smtClean="0"/>
              <a:t>曲线回归</a:t>
            </a:r>
          </a:p>
        </p:txBody>
      </p:sp>
    </p:spTree>
    <p:extLst>
      <p:ext uri="{BB962C8B-B14F-4D97-AF65-F5344CB8AC3E}">
        <p14:creationId xmlns:p14="http://schemas.microsoft.com/office/powerpoint/2010/main" val="29601983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zh-CN" altLang="en-US" smtClean="0"/>
              <a:t>显著性检验的基本步骤</a:t>
            </a:r>
          </a:p>
        </p:txBody>
      </p:sp>
      <p:sp>
        <p:nvSpPr>
          <p:cNvPr id="3" name="内容占位符 2"/>
          <p:cNvSpPr>
            <a:spLocks noGrp="1"/>
          </p:cNvSpPr>
          <p:nvPr>
            <p:ph idx="1"/>
          </p:nvPr>
        </p:nvSpPr>
        <p:spPr/>
        <p:txBody>
          <a:bodyPr/>
          <a:lstStyle/>
          <a:p>
            <a:pPr>
              <a:defRPr/>
            </a:pPr>
            <a:r>
              <a:rPr lang="zh-CN" altLang="en-US" smtClean="0"/>
              <a:t>例如，设     </a:t>
            </a:r>
            <a:r>
              <a:rPr lang="zh-CN" altLang="en-US" dirty="0"/>
              <a:t>为总体均值     的某一确定值。</a:t>
            </a:r>
          </a:p>
          <a:p>
            <a:pPr marL="0" indent="0">
              <a:buFont typeface="Wingdings" panose="05000000000000000000" pitchFamily="2" charset="2"/>
              <a:buNone/>
              <a:defRPr/>
            </a:pPr>
            <a:r>
              <a:rPr lang="zh-CN" altLang="en-US" dirty="0" smtClean="0"/>
              <a:t>对于</a:t>
            </a:r>
            <a:r>
              <a:rPr lang="zh-CN" altLang="en-US" dirty="0"/>
              <a:t>总体均值是否等于某一确定值的原假设可以表示为：    </a:t>
            </a:r>
          </a:p>
          <a:p>
            <a:pPr marL="0" indent="0">
              <a:buFont typeface="Wingdings" panose="05000000000000000000" pitchFamily="2" charset="2"/>
              <a:buNone/>
              <a:defRPr/>
            </a:pPr>
            <a:r>
              <a:rPr lang="zh-CN" altLang="en-US" dirty="0"/>
              <a:t>            </a:t>
            </a:r>
            <a:r>
              <a:rPr lang="en-US" altLang="zh-CN" dirty="0"/>
              <a:t>H0</a:t>
            </a:r>
            <a:r>
              <a:rPr lang="zh-CN" altLang="en-US" dirty="0"/>
              <a:t>：               （如</a:t>
            </a:r>
            <a:r>
              <a:rPr lang="en-US" altLang="zh-CN" dirty="0"/>
              <a:t>H0</a:t>
            </a:r>
            <a:r>
              <a:rPr lang="zh-CN" altLang="en-US" dirty="0"/>
              <a:t>：  </a:t>
            </a:r>
            <a:r>
              <a:rPr lang="en-US" altLang="zh-CN" dirty="0" smtClean="0"/>
              <a:t>=</a:t>
            </a:r>
            <a:r>
              <a:rPr lang="zh-CN" altLang="en-US" dirty="0" smtClean="0"/>
              <a:t> </a:t>
            </a:r>
            <a:r>
              <a:rPr lang="en-US" altLang="zh-CN" dirty="0"/>
              <a:t>3190</a:t>
            </a:r>
            <a:r>
              <a:rPr lang="zh-CN" altLang="en-US" dirty="0"/>
              <a:t>克） </a:t>
            </a:r>
          </a:p>
          <a:p>
            <a:pPr marL="0" indent="0">
              <a:buFont typeface="Wingdings" panose="05000000000000000000" pitchFamily="2" charset="2"/>
              <a:buNone/>
              <a:defRPr/>
            </a:pPr>
            <a:r>
              <a:rPr lang="zh-CN" altLang="en-US" dirty="0"/>
              <a:t>    其对应的备择假设则表示为：</a:t>
            </a:r>
          </a:p>
          <a:p>
            <a:pPr marL="0" indent="0">
              <a:buFont typeface="Wingdings" panose="05000000000000000000" pitchFamily="2" charset="2"/>
              <a:buNone/>
              <a:defRPr/>
            </a:pPr>
            <a:r>
              <a:rPr lang="zh-CN" altLang="en-US" dirty="0"/>
              <a:t>            </a:t>
            </a:r>
            <a:r>
              <a:rPr lang="en-US" altLang="zh-CN" dirty="0"/>
              <a:t>H1</a:t>
            </a:r>
            <a:r>
              <a:rPr lang="zh-CN" altLang="en-US" dirty="0"/>
              <a:t>：               （如</a:t>
            </a:r>
            <a:r>
              <a:rPr lang="en-US" altLang="zh-CN" dirty="0"/>
              <a:t>H1</a:t>
            </a:r>
            <a:r>
              <a:rPr lang="zh-CN" altLang="en-US" dirty="0"/>
              <a:t>：   ≠</a:t>
            </a:r>
            <a:r>
              <a:rPr lang="en-US" altLang="zh-CN" dirty="0"/>
              <a:t>3190</a:t>
            </a:r>
            <a:r>
              <a:rPr lang="zh-CN" altLang="en-US" dirty="0"/>
              <a:t>克</a:t>
            </a:r>
            <a:r>
              <a:rPr lang="en-US" altLang="zh-CN" dirty="0"/>
              <a:t>)</a:t>
            </a:r>
          </a:p>
          <a:p>
            <a:pPr>
              <a:defRPr/>
            </a:pPr>
            <a:endParaRPr lang="zh-CN" altLang="en-US" dirty="0"/>
          </a:p>
        </p:txBody>
      </p:sp>
      <p:graphicFrame>
        <p:nvGraphicFramePr>
          <p:cNvPr id="61444" name="Object 4"/>
          <p:cNvGraphicFramePr>
            <a:graphicFrameLocks noChangeAspect="1"/>
          </p:cNvGraphicFramePr>
          <p:nvPr/>
        </p:nvGraphicFramePr>
        <p:xfrm>
          <a:off x="2484438" y="1484313"/>
          <a:ext cx="431800" cy="576262"/>
        </p:xfrm>
        <a:graphic>
          <a:graphicData uri="http://schemas.openxmlformats.org/presentationml/2006/ole">
            <mc:AlternateContent xmlns:mc="http://schemas.openxmlformats.org/markup-compatibility/2006">
              <mc:Choice xmlns:v="urn:schemas-microsoft-com:vml" Requires="v">
                <p:oleObj spid="_x0000_s62272" name="公式" r:id="rId3" imgW="215713" imgH="241091" progId="Equation.3">
                  <p:embed/>
                </p:oleObj>
              </mc:Choice>
              <mc:Fallback>
                <p:oleObj name="公式" r:id="rId3" imgW="215713" imgH="241091"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1484313"/>
                        <a:ext cx="4318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5" name="Object 6"/>
          <p:cNvGraphicFramePr>
            <a:graphicFrameLocks noChangeAspect="1"/>
          </p:cNvGraphicFramePr>
          <p:nvPr/>
        </p:nvGraphicFramePr>
        <p:xfrm>
          <a:off x="4787900" y="1592263"/>
          <a:ext cx="479425" cy="360362"/>
        </p:xfrm>
        <a:graphic>
          <a:graphicData uri="http://schemas.openxmlformats.org/presentationml/2006/ole">
            <mc:AlternateContent xmlns:mc="http://schemas.openxmlformats.org/markup-compatibility/2006">
              <mc:Choice xmlns:v="urn:schemas-microsoft-com:vml" Requires="v">
                <p:oleObj spid="_x0000_s62273" name="公式" r:id="rId5" imgW="177646" imgH="190335" progId="Equation.3">
                  <p:embed/>
                </p:oleObj>
              </mc:Choice>
              <mc:Fallback>
                <p:oleObj name="公式" r:id="rId5" imgW="177646" imgH="190335"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7900" y="1592263"/>
                        <a:ext cx="4794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6" name="Object 14"/>
          <p:cNvGraphicFramePr>
            <a:graphicFrameLocks noChangeAspect="1"/>
          </p:cNvGraphicFramePr>
          <p:nvPr/>
        </p:nvGraphicFramePr>
        <p:xfrm>
          <a:off x="2941638" y="2997200"/>
          <a:ext cx="1296987" cy="458788"/>
        </p:xfrm>
        <a:graphic>
          <a:graphicData uri="http://schemas.openxmlformats.org/presentationml/2006/ole">
            <mc:AlternateContent xmlns:mc="http://schemas.openxmlformats.org/markup-compatibility/2006">
              <mc:Choice xmlns:v="urn:schemas-microsoft-com:vml" Requires="v">
                <p:oleObj spid="_x0000_s62274" name="公式" r:id="rId7" imgW="520474" imgH="241195" progId="Equation.3">
                  <p:embed/>
                </p:oleObj>
              </mc:Choice>
              <mc:Fallback>
                <p:oleObj name="公式" r:id="rId7" imgW="520474" imgH="241195" progId="Equation.3">
                  <p:embed/>
                  <p:pic>
                    <p:nvPicPr>
                      <p:cNvPr id="0" name="Object 1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41638" y="2997200"/>
                        <a:ext cx="1296987"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7" name="Object 20"/>
          <p:cNvGraphicFramePr>
            <a:graphicFrameLocks noChangeAspect="1"/>
          </p:cNvGraphicFramePr>
          <p:nvPr/>
        </p:nvGraphicFramePr>
        <p:xfrm>
          <a:off x="2971800" y="3925888"/>
          <a:ext cx="1296988" cy="588962"/>
        </p:xfrm>
        <a:graphic>
          <a:graphicData uri="http://schemas.openxmlformats.org/presentationml/2006/ole">
            <mc:AlternateContent xmlns:mc="http://schemas.openxmlformats.org/markup-compatibility/2006">
              <mc:Choice xmlns:v="urn:schemas-microsoft-com:vml" Requires="v">
                <p:oleObj spid="_x0000_s62275" name="公式" r:id="rId9" imgW="520474" imgH="241195" progId="Equation.3">
                  <p:embed/>
                </p:oleObj>
              </mc:Choice>
              <mc:Fallback>
                <p:oleObj name="公式" r:id="rId9" imgW="520474" imgH="241195" progId="Equation.3">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71800" y="3925888"/>
                        <a:ext cx="1296988" cy="588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8" name="Object 18"/>
          <p:cNvGraphicFramePr>
            <a:graphicFrameLocks noChangeAspect="1"/>
          </p:cNvGraphicFramePr>
          <p:nvPr/>
        </p:nvGraphicFramePr>
        <p:xfrm>
          <a:off x="5387975" y="2997200"/>
          <a:ext cx="409575" cy="431800"/>
        </p:xfrm>
        <a:graphic>
          <a:graphicData uri="http://schemas.openxmlformats.org/presentationml/2006/ole">
            <mc:AlternateContent xmlns:mc="http://schemas.openxmlformats.org/markup-compatibility/2006">
              <mc:Choice xmlns:v="urn:schemas-microsoft-com:vml" Requires="v">
                <p:oleObj spid="_x0000_s62276" name="公式" r:id="rId11" imgW="177646" imgH="190335" progId="Equation.3">
                  <p:embed/>
                </p:oleObj>
              </mc:Choice>
              <mc:Fallback>
                <p:oleObj name="公式" r:id="rId11" imgW="177646" imgH="190335"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87975" y="2997200"/>
                        <a:ext cx="4095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1449" name="Object 18"/>
          <p:cNvGraphicFramePr>
            <a:graphicFrameLocks noChangeAspect="1"/>
          </p:cNvGraphicFramePr>
          <p:nvPr/>
        </p:nvGraphicFramePr>
        <p:xfrm>
          <a:off x="5395913" y="4005263"/>
          <a:ext cx="409575" cy="431800"/>
        </p:xfrm>
        <a:graphic>
          <a:graphicData uri="http://schemas.openxmlformats.org/presentationml/2006/ole">
            <mc:AlternateContent xmlns:mc="http://schemas.openxmlformats.org/markup-compatibility/2006">
              <mc:Choice xmlns:v="urn:schemas-microsoft-com:vml" Requires="v">
                <p:oleObj spid="_x0000_s62277" name="公式" r:id="rId13" imgW="177646" imgH="190335" progId="Equation.3">
                  <p:embed/>
                </p:oleObj>
              </mc:Choice>
              <mc:Fallback>
                <p:oleObj name="公式" r:id="rId13" imgW="177646" imgH="190335"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95913" y="4005263"/>
                        <a:ext cx="4095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p:cNvSpPr>
            <a:spLocks noGrp="1"/>
          </p:cNvSpPr>
          <p:nvPr>
            <p:ph type="title"/>
          </p:nvPr>
        </p:nvSpPr>
        <p:spPr/>
        <p:txBody>
          <a:bodyPr/>
          <a:lstStyle/>
          <a:p>
            <a:r>
              <a:rPr lang="zh-CN" altLang="en-US" smtClean="0"/>
              <a:t>曲线回归</a:t>
            </a:r>
          </a:p>
        </p:txBody>
      </p:sp>
      <p:sp>
        <p:nvSpPr>
          <p:cNvPr id="140291" name="内容占位符 2"/>
          <p:cNvSpPr>
            <a:spLocks noGrp="1"/>
          </p:cNvSpPr>
          <p:nvPr>
            <p:ph idx="1"/>
          </p:nvPr>
        </p:nvSpPr>
        <p:spPr>
          <a:xfrm>
            <a:off x="179388" y="1341438"/>
            <a:ext cx="8713787" cy="4608512"/>
          </a:xfrm>
        </p:spPr>
        <p:txBody>
          <a:bodyPr/>
          <a:lstStyle/>
          <a:p>
            <a:r>
              <a:rPr lang="zh-CN" altLang="en-US" sz="2400" dirty="0" smtClean="0"/>
              <a:t>在许多实际</a:t>
            </a:r>
            <a:r>
              <a:rPr lang="zh-CN" altLang="en-US" sz="2400" smtClean="0"/>
              <a:t>问题</a:t>
            </a:r>
            <a:r>
              <a:rPr lang="zh-CN" altLang="en-US" sz="2400" smtClean="0"/>
              <a:t>中</a:t>
            </a:r>
            <a:r>
              <a:rPr lang="en-US" altLang="zh-CN" sz="2400" smtClean="0"/>
              <a:t>,</a:t>
            </a:r>
            <a:r>
              <a:rPr lang="zh-CN" altLang="en-US" sz="2400" smtClean="0"/>
              <a:t>因变量</a:t>
            </a:r>
            <a:r>
              <a:rPr lang="zh-CN" altLang="en-US" sz="2400" dirty="0" smtClean="0"/>
              <a:t>与自变量的关系不一定都</a:t>
            </a:r>
            <a:r>
              <a:rPr lang="zh-CN" altLang="en-US" sz="2400" smtClean="0"/>
              <a:t>是</a:t>
            </a:r>
            <a:r>
              <a:rPr lang="zh-CN" altLang="en-US" sz="2400" smtClean="0"/>
              <a:t>线性的</a:t>
            </a:r>
            <a:r>
              <a:rPr lang="en-US" altLang="zh-CN" sz="2400" smtClean="0"/>
              <a:t>,</a:t>
            </a:r>
            <a:r>
              <a:rPr lang="zh-CN" altLang="en-US" sz="2400" smtClean="0"/>
              <a:t>它们</a:t>
            </a:r>
            <a:r>
              <a:rPr lang="zh-CN" altLang="en-US" sz="2400" dirty="0" smtClean="0"/>
              <a:t>之间可能存在某种复杂的</a:t>
            </a:r>
            <a:r>
              <a:rPr lang="zh-CN" altLang="en-US" sz="2400" smtClean="0"/>
              <a:t>非线性</a:t>
            </a:r>
            <a:r>
              <a:rPr lang="zh-CN" altLang="en-US" sz="2400" smtClean="0"/>
              <a:t>关系</a:t>
            </a:r>
            <a:r>
              <a:rPr lang="en-US" altLang="zh-CN" sz="2400" smtClean="0"/>
              <a:t>,</a:t>
            </a:r>
            <a:r>
              <a:rPr lang="zh-CN" altLang="en-US" sz="2400" smtClean="0"/>
              <a:t>表现</a:t>
            </a:r>
            <a:r>
              <a:rPr lang="zh-CN" altLang="en-US" sz="2400" dirty="0" smtClean="0"/>
              <a:t>为散点图上的点围绕某条</a:t>
            </a:r>
            <a:r>
              <a:rPr lang="zh-CN" altLang="en-US" sz="2400" smtClean="0"/>
              <a:t>曲线</a:t>
            </a:r>
            <a:r>
              <a:rPr lang="zh-CN" altLang="en-US" sz="2400" smtClean="0"/>
              <a:t>波动</a:t>
            </a:r>
            <a:r>
              <a:rPr lang="en-US" altLang="zh-CN" sz="2400" smtClean="0"/>
              <a:t>,</a:t>
            </a:r>
            <a:r>
              <a:rPr lang="zh-CN" altLang="en-US" sz="2400" smtClean="0"/>
              <a:t>常见</a:t>
            </a:r>
            <a:r>
              <a:rPr lang="zh-CN" altLang="en-US" sz="2400" dirty="0" smtClean="0"/>
              <a:t>的非线性函数有</a:t>
            </a:r>
            <a:r>
              <a:rPr lang="en-US" altLang="zh-CN" sz="2400" dirty="0" smtClean="0"/>
              <a:t>:</a:t>
            </a:r>
          </a:p>
          <a:p>
            <a:endParaRPr lang="en-US" altLang="zh-CN" sz="2400" dirty="0" smtClean="0"/>
          </a:p>
          <a:p>
            <a:r>
              <a:rPr lang="zh-CN" altLang="en-US" sz="2400" dirty="0" smtClean="0"/>
              <a:t>双曲函数    </a:t>
            </a:r>
            <a:r>
              <a:rPr lang="en-US" altLang="zh-CN" sz="2400" dirty="0" smtClean="0"/>
              <a:t>1/y=</a:t>
            </a:r>
            <a:r>
              <a:rPr lang="en-US" altLang="zh-CN" sz="2400" dirty="0" err="1" smtClean="0"/>
              <a:t>a+b</a:t>
            </a:r>
            <a:r>
              <a:rPr lang="en-US" altLang="zh-CN" sz="2400" dirty="0" smtClean="0"/>
              <a:t>/x</a:t>
            </a:r>
          </a:p>
          <a:p>
            <a:r>
              <a:rPr lang="zh-CN" altLang="en-US" sz="2400" dirty="0" smtClean="0"/>
              <a:t>对数曲线函数   </a:t>
            </a:r>
            <a:r>
              <a:rPr lang="en-US" altLang="zh-CN" sz="2400" dirty="0" smtClean="0"/>
              <a:t>y=</a:t>
            </a:r>
            <a:r>
              <a:rPr lang="en-US" altLang="zh-CN" sz="2400" dirty="0" err="1" smtClean="0"/>
              <a:t>a+blnx</a:t>
            </a:r>
            <a:endParaRPr lang="en-US" altLang="zh-CN" sz="2400" dirty="0" smtClean="0"/>
          </a:p>
          <a:p>
            <a:r>
              <a:rPr lang="zh-CN" altLang="en-US" sz="2400" dirty="0" smtClean="0"/>
              <a:t>幂函数       </a:t>
            </a:r>
            <a:r>
              <a:rPr lang="en-US" altLang="zh-CN" sz="2400" dirty="0" smtClean="0"/>
              <a:t>y=</a:t>
            </a:r>
            <a:r>
              <a:rPr lang="en-US" altLang="zh-CN" sz="2400" dirty="0" err="1" smtClean="0"/>
              <a:t>ax</a:t>
            </a:r>
            <a:r>
              <a:rPr lang="en-US" altLang="zh-CN" sz="2400" baseline="30000" dirty="0" err="1" smtClean="0"/>
              <a:t>b</a:t>
            </a:r>
            <a:r>
              <a:rPr lang="en-US" altLang="zh-CN" sz="2400" dirty="0" smtClean="0"/>
              <a:t>  ( </a:t>
            </a:r>
            <a:r>
              <a:rPr lang="en-US" altLang="zh-CN" sz="2400" smtClean="0"/>
              <a:t>a&gt;0 </a:t>
            </a:r>
            <a:r>
              <a:rPr lang="en-US" altLang="zh-CN" sz="2400" smtClean="0"/>
              <a:t>, </a:t>
            </a:r>
            <a:r>
              <a:rPr lang="en-US" altLang="zh-CN" sz="2400" dirty="0" smtClean="0"/>
              <a:t>x&gt;0)</a:t>
            </a:r>
          </a:p>
          <a:p>
            <a:r>
              <a:rPr lang="en-US" altLang="zh-CN" sz="2400" dirty="0" smtClean="0"/>
              <a:t>S</a:t>
            </a:r>
            <a:r>
              <a:rPr lang="zh-CN" altLang="en-US" sz="2400" dirty="0" smtClean="0"/>
              <a:t>形曲线函数     </a:t>
            </a:r>
            <a:r>
              <a:rPr lang="en-US" altLang="zh-CN" sz="2400" dirty="0" smtClean="0"/>
              <a:t>y=1/(</a:t>
            </a:r>
            <a:r>
              <a:rPr lang="en-US" altLang="zh-CN" sz="2400" dirty="0" err="1" smtClean="0"/>
              <a:t>a+be</a:t>
            </a:r>
            <a:r>
              <a:rPr lang="en-US" altLang="zh-CN" sz="2400" baseline="30000" dirty="0" err="1" smtClean="0"/>
              <a:t>-x</a:t>
            </a:r>
            <a:r>
              <a:rPr lang="en-US" altLang="zh-CN" sz="2400" dirty="0" smtClean="0"/>
              <a:t>) </a:t>
            </a:r>
          </a:p>
          <a:p>
            <a:r>
              <a:rPr lang="zh-CN" altLang="en-US" sz="2400" dirty="0" smtClean="0"/>
              <a:t>负指数函数   </a:t>
            </a:r>
            <a:r>
              <a:rPr lang="en-US" altLang="zh-CN" sz="2400" dirty="0" smtClean="0"/>
              <a:t>y=ae</a:t>
            </a:r>
            <a:r>
              <a:rPr lang="en-US" altLang="zh-CN" sz="2400" baseline="30000" dirty="0" smtClean="0"/>
              <a:t>-b/x</a:t>
            </a:r>
            <a:r>
              <a:rPr lang="en-US" altLang="zh-CN" sz="2400" dirty="0" smtClean="0"/>
              <a:t> </a:t>
            </a:r>
            <a:endParaRPr lang="zh-CN" altLang="en-US" sz="2400" dirty="0" smtClean="0"/>
          </a:p>
        </p:txBody>
      </p:sp>
    </p:spTree>
    <p:extLst>
      <p:ext uri="{BB962C8B-B14F-4D97-AF65-F5344CB8AC3E}">
        <p14:creationId xmlns:p14="http://schemas.microsoft.com/office/powerpoint/2010/main" val="220396304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p:cNvSpPr>
            <a:spLocks noGrp="1"/>
          </p:cNvSpPr>
          <p:nvPr>
            <p:ph type="title"/>
          </p:nvPr>
        </p:nvSpPr>
        <p:spPr/>
        <p:txBody>
          <a:bodyPr/>
          <a:lstStyle/>
          <a:p>
            <a:r>
              <a:rPr lang="zh-CN" altLang="en-US" smtClean="0"/>
              <a:t>曲线回归</a:t>
            </a:r>
          </a:p>
        </p:txBody>
      </p:sp>
      <p:sp>
        <p:nvSpPr>
          <p:cNvPr id="141315" name="内容占位符 2"/>
          <p:cNvSpPr>
            <a:spLocks noGrp="1"/>
          </p:cNvSpPr>
          <p:nvPr>
            <p:ph idx="1"/>
          </p:nvPr>
        </p:nvSpPr>
        <p:spPr>
          <a:xfrm>
            <a:off x="107950" y="1341438"/>
            <a:ext cx="8856663" cy="4679950"/>
          </a:xfrm>
        </p:spPr>
        <p:txBody>
          <a:bodyPr/>
          <a:lstStyle/>
          <a:p>
            <a:r>
              <a:rPr lang="zh-CN" altLang="en-US" sz="2400" dirty="0" smtClean="0"/>
              <a:t>曲线回归的选择准则</a:t>
            </a:r>
            <a:endParaRPr lang="en-US" altLang="zh-CN" sz="2400" dirty="0" smtClean="0"/>
          </a:p>
          <a:p>
            <a:pPr lvl="1"/>
            <a:r>
              <a:rPr lang="zh-CN" altLang="en-US" sz="2000" dirty="0" smtClean="0"/>
              <a:t>对回归方程选择一种合适的</a:t>
            </a:r>
            <a:r>
              <a:rPr lang="zh-CN" altLang="en-US" sz="2000" smtClean="0"/>
              <a:t>函数</a:t>
            </a:r>
            <a:r>
              <a:rPr lang="zh-CN" altLang="en-US" sz="2000" smtClean="0"/>
              <a:t>形式</a:t>
            </a:r>
            <a:r>
              <a:rPr lang="en-US" altLang="zh-CN" sz="2000" smtClean="0"/>
              <a:t>,</a:t>
            </a:r>
            <a:r>
              <a:rPr lang="zh-CN" altLang="en-US" sz="2000" smtClean="0"/>
              <a:t>必须</a:t>
            </a:r>
            <a:r>
              <a:rPr lang="zh-CN" altLang="en-US" sz="2000" dirty="0" smtClean="0"/>
              <a:t>对散点图进行认真</a:t>
            </a:r>
            <a:r>
              <a:rPr lang="zh-CN" altLang="en-US" sz="2000" smtClean="0"/>
              <a:t>的</a:t>
            </a:r>
            <a:r>
              <a:rPr lang="zh-CN" altLang="en-US" sz="2000" smtClean="0"/>
              <a:t>分析</a:t>
            </a:r>
            <a:r>
              <a:rPr lang="en-US" altLang="zh-CN" sz="2000" smtClean="0"/>
              <a:t>.</a:t>
            </a:r>
            <a:r>
              <a:rPr lang="zh-CN" altLang="en-US" sz="2000" smtClean="0"/>
              <a:t>有时</a:t>
            </a:r>
            <a:r>
              <a:rPr lang="en-US" altLang="zh-CN" sz="2000" smtClean="0"/>
              <a:t>,</a:t>
            </a:r>
            <a:r>
              <a:rPr lang="zh-CN" altLang="en-US" sz="2000" smtClean="0"/>
              <a:t>对</a:t>
            </a:r>
            <a:r>
              <a:rPr lang="zh-CN" altLang="en-US" sz="2000" dirty="0" smtClean="0"/>
              <a:t>同一种散点图所呈现的因变量与自变量</a:t>
            </a:r>
            <a:r>
              <a:rPr lang="zh-CN" altLang="en-US" sz="2000" smtClean="0"/>
              <a:t>的</a:t>
            </a:r>
            <a:r>
              <a:rPr lang="zh-CN" altLang="en-US" sz="2000" smtClean="0"/>
              <a:t>关系</a:t>
            </a:r>
            <a:r>
              <a:rPr lang="en-US" altLang="zh-CN" sz="2000" smtClean="0"/>
              <a:t>,</a:t>
            </a:r>
            <a:r>
              <a:rPr lang="zh-CN" altLang="en-US" sz="2000" smtClean="0"/>
              <a:t>可以</a:t>
            </a:r>
            <a:r>
              <a:rPr lang="zh-CN" altLang="en-US" sz="2000" dirty="0" smtClean="0"/>
              <a:t>选择不同的函数形式来</a:t>
            </a:r>
            <a:r>
              <a:rPr lang="zh-CN" altLang="en-US" sz="2000" smtClean="0"/>
              <a:t>描述</a:t>
            </a:r>
            <a:r>
              <a:rPr lang="zh-CN" altLang="en-US" sz="2000" smtClean="0"/>
              <a:t>回归方程</a:t>
            </a:r>
            <a:r>
              <a:rPr lang="en-US" altLang="zh-CN" sz="2000" smtClean="0"/>
              <a:t>,</a:t>
            </a:r>
            <a:r>
              <a:rPr lang="zh-CN" altLang="en-US" sz="2000" smtClean="0"/>
              <a:t>那么</a:t>
            </a:r>
            <a:r>
              <a:rPr lang="zh-CN" altLang="en-US" sz="2000" dirty="0" smtClean="0"/>
              <a:t>如何判断并比较不同回归方程的拟合优度呢</a:t>
            </a:r>
            <a:r>
              <a:rPr lang="en-US" altLang="zh-CN" sz="2000" dirty="0" smtClean="0"/>
              <a:t>?</a:t>
            </a:r>
            <a:r>
              <a:rPr lang="zh-CN" altLang="en-US" sz="2000" dirty="0" smtClean="0"/>
              <a:t>通常使用的</a:t>
            </a:r>
            <a:r>
              <a:rPr lang="zh-CN" altLang="en-US" sz="2000" smtClean="0"/>
              <a:t>比较</a:t>
            </a:r>
            <a:r>
              <a:rPr lang="zh-CN" altLang="en-US" sz="2000" smtClean="0"/>
              <a:t>准则</a:t>
            </a:r>
            <a:r>
              <a:rPr lang="en-US" altLang="zh-CN" sz="2000" smtClean="0"/>
              <a:t>.</a:t>
            </a:r>
            <a:r>
              <a:rPr lang="zh-CN" altLang="en-US" sz="2000" smtClean="0"/>
              <a:t>有</a:t>
            </a:r>
            <a:r>
              <a:rPr lang="zh-CN" altLang="en-US" sz="2000" dirty="0" smtClean="0"/>
              <a:t>下面两个</a:t>
            </a:r>
            <a:r>
              <a:rPr lang="en-US" altLang="zh-CN" sz="2000" dirty="0" smtClean="0"/>
              <a:t>:</a:t>
            </a:r>
          </a:p>
          <a:p>
            <a:pPr lvl="1"/>
            <a:r>
              <a:rPr lang="zh-CN" altLang="en-US" sz="2000" dirty="0" smtClean="0"/>
              <a:t>相关指数 </a:t>
            </a:r>
            <a:r>
              <a:rPr lang="en-US" altLang="zh-CN" sz="2000" dirty="0" smtClean="0"/>
              <a:t>R</a:t>
            </a:r>
            <a:r>
              <a:rPr lang="zh-CN" altLang="en-US" sz="2000" dirty="0" smtClean="0"/>
              <a:t>。作为一个</a:t>
            </a:r>
            <a:r>
              <a:rPr lang="zh-CN" altLang="en-US" sz="2000" smtClean="0"/>
              <a:t>相对</a:t>
            </a:r>
            <a:r>
              <a:rPr lang="zh-CN" altLang="en-US" sz="2000" smtClean="0"/>
              <a:t>指标</a:t>
            </a:r>
            <a:r>
              <a:rPr lang="en-US" altLang="zh-CN" sz="2000" smtClean="0"/>
              <a:t>,</a:t>
            </a:r>
            <a:r>
              <a:rPr lang="zh-CN" altLang="en-US" sz="2000" smtClean="0"/>
              <a:t>测度</a:t>
            </a:r>
            <a:r>
              <a:rPr lang="zh-CN" altLang="en-US" sz="2000" dirty="0" smtClean="0"/>
              <a:t>了拟合的回归直线所导致离差平方和占样本的总离差平方和</a:t>
            </a:r>
            <a:r>
              <a:rPr lang="zh-CN" altLang="en-US" sz="2000" smtClean="0"/>
              <a:t>的</a:t>
            </a:r>
            <a:r>
              <a:rPr lang="zh-CN" altLang="en-US" sz="2000" smtClean="0"/>
              <a:t>百分比</a:t>
            </a:r>
            <a:r>
              <a:rPr lang="en-US" altLang="zh-CN" sz="2000" smtClean="0"/>
              <a:t>,</a:t>
            </a:r>
            <a:r>
              <a:rPr lang="zh-CN" altLang="en-US" sz="2000" smtClean="0"/>
              <a:t>因此</a:t>
            </a:r>
            <a:r>
              <a:rPr lang="zh-CN" altLang="en-US" sz="2000" dirty="0" smtClean="0"/>
              <a:t>它也是对回归方程拟合优度的一</a:t>
            </a:r>
            <a:r>
              <a:rPr lang="zh-CN" altLang="en-US" sz="2000" smtClean="0"/>
              <a:t>种</a:t>
            </a:r>
            <a:r>
              <a:rPr lang="zh-CN" altLang="en-US" sz="2000" smtClean="0"/>
              <a:t>测度</a:t>
            </a:r>
            <a:r>
              <a:rPr lang="en-US" altLang="zh-CN" sz="2000" smtClean="0"/>
              <a:t>.R</a:t>
            </a:r>
            <a:r>
              <a:rPr lang="en-US" altLang="zh-CN" sz="2000" baseline="30000" smtClean="0"/>
              <a:t>2</a:t>
            </a:r>
            <a:r>
              <a:rPr lang="zh-CN" altLang="en-US" sz="2000" dirty="0" smtClean="0"/>
              <a:t>越接近</a:t>
            </a:r>
            <a:r>
              <a:rPr lang="zh-CN" altLang="en-US" sz="2000" smtClean="0"/>
              <a:t>于</a:t>
            </a:r>
            <a:r>
              <a:rPr lang="en-US" altLang="zh-CN" sz="2000" smtClean="0"/>
              <a:t>1,</a:t>
            </a:r>
            <a:r>
              <a:rPr lang="zh-CN" altLang="en-US" sz="2000" smtClean="0"/>
              <a:t>则</a:t>
            </a:r>
            <a:r>
              <a:rPr lang="zh-CN" altLang="en-US" sz="2000" dirty="0" smtClean="0"/>
              <a:t>回归方程对样本点的拟合得</a:t>
            </a:r>
            <a:r>
              <a:rPr lang="zh-CN" altLang="en-US" sz="2000" smtClean="0"/>
              <a:t>越</a:t>
            </a:r>
            <a:r>
              <a:rPr lang="zh-CN" altLang="en-US" sz="2000" smtClean="0"/>
              <a:t>好</a:t>
            </a:r>
            <a:r>
              <a:rPr lang="en-US" altLang="zh-CN" sz="2000" smtClean="0"/>
              <a:t>.</a:t>
            </a:r>
            <a:r>
              <a:rPr lang="zh-CN" altLang="en-US" sz="2000" smtClean="0"/>
              <a:t>因此</a:t>
            </a:r>
            <a:r>
              <a:rPr lang="en-US" altLang="zh-CN" sz="2000" smtClean="0"/>
              <a:t>,</a:t>
            </a:r>
            <a:r>
              <a:rPr lang="zh-CN" altLang="en-US" sz="2000" smtClean="0"/>
              <a:t>对于</a:t>
            </a:r>
            <a:r>
              <a:rPr lang="zh-CN" altLang="en-US" sz="2000" dirty="0" smtClean="0"/>
              <a:t>用不同的曲线拟合</a:t>
            </a:r>
            <a:r>
              <a:rPr lang="zh-CN" altLang="en-US" sz="2000" smtClean="0"/>
              <a:t>的</a:t>
            </a:r>
            <a:r>
              <a:rPr lang="zh-CN" altLang="en-US" sz="2000" smtClean="0"/>
              <a:t>回归方程</a:t>
            </a:r>
            <a:r>
              <a:rPr lang="en-US" altLang="zh-CN" sz="2000" smtClean="0"/>
              <a:t>,</a:t>
            </a:r>
            <a:r>
              <a:rPr lang="zh-CN" altLang="en-US" sz="2000" smtClean="0"/>
              <a:t>通常</a:t>
            </a:r>
            <a:r>
              <a:rPr lang="zh-CN" altLang="en-US" sz="2000" dirty="0" smtClean="0"/>
              <a:t>选择</a:t>
            </a:r>
            <a:r>
              <a:rPr lang="en-US" altLang="zh-CN" sz="2000" dirty="0" smtClean="0"/>
              <a:t>R</a:t>
            </a:r>
            <a:r>
              <a:rPr lang="en-US" altLang="zh-CN" sz="2000" baseline="30000" dirty="0" smtClean="0"/>
              <a:t>2</a:t>
            </a:r>
            <a:r>
              <a:rPr lang="zh-CN" altLang="en-US" sz="2000" dirty="0" smtClean="0"/>
              <a:t>较大的一个</a:t>
            </a:r>
            <a:r>
              <a:rPr lang="zh-CN" altLang="en-US" sz="2000" smtClean="0"/>
              <a:t>为</a:t>
            </a:r>
            <a:r>
              <a:rPr lang="zh-CN" altLang="en-US" sz="2000" smtClean="0"/>
              <a:t>好</a:t>
            </a:r>
            <a:r>
              <a:rPr lang="en-US" altLang="zh-CN" sz="2000" smtClean="0"/>
              <a:t>.</a:t>
            </a:r>
            <a:endParaRPr lang="en-US" altLang="zh-CN" sz="2000" dirty="0" smtClean="0"/>
          </a:p>
          <a:p>
            <a:pPr lvl="1"/>
            <a:r>
              <a:rPr lang="zh-CN" altLang="en-US" sz="2000" dirty="0" smtClean="0"/>
              <a:t>剩余标准差</a:t>
            </a:r>
            <a:r>
              <a:rPr lang="en-US" altLang="zh-CN" sz="2000" dirty="0" smtClean="0"/>
              <a:t>S</a:t>
            </a:r>
            <a:r>
              <a:rPr lang="zh-CN" altLang="en-US" sz="2000" dirty="0" smtClean="0"/>
              <a:t>。它反映了样本偏离回归曲线的</a:t>
            </a:r>
            <a:r>
              <a:rPr lang="zh-CN" altLang="en-US" sz="2000" smtClean="0"/>
              <a:t>平均</a:t>
            </a:r>
            <a:r>
              <a:rPr lang="zh-CN" altLang="en-US" sz="2000" smtClean="0"/>
              <a:t>大小</a:t>
            </a:r>
            <a:r>
              <a:rPr lang="en-US" altLang="zh-CN" sz="2000" smtClean="0"/>
              <a:t>,</a:t>
            </a:r>
            <a:r>
              <a:rPr lang="zh-CN" altLang="en-US" sz="2000" smtClean="0"/>
              <a:t>当然</a:t>
            </a:r>
            <a:r>
              <a:rPr lang="en-US" altLang="zh-CN" sz="2000" dirty="0" smtClean="0"/>
              <a:t>S</a:t>
            </a:r>
            <a:r>
              <a:rPr lang="zh-CN" altLang="en-US" sz="2000" dirty="0" smtClean="0"/>
              <a:t>越小越好。</a:t>
            </a:r>
            <a:endParaRPr lang="en-US" altLang="zh-CN" sz="2000" dirty="0" smtClean="0"/>
          </a:p>
          <a:p>
            <a:pPr lvl="1"/>
            <a:endParaRPr lang="en-US" altLang="zh-CN" sz="2000" dirty="0" smtClean="0"/>
          </a:p>
          <a:p>
            <a:pPr lvl="1"/>
            <a:endParaRPr lang="zh-CN" altLang="en-US" sz="2000" dirty="0" smtClean="0"/>
          </a:p>
        </p:txBody>
      </p:sp>
      <p:graphicFrame>
        <p:nvGraphicFramePr>
          <p:cNvPr id="4" name="Object 4"/>
          <p:cNvGraphicFramePr>
            <a:graphicFrameLocks noChangeAspect="1"/>
          </p:cNvGraphicFramePr>
          <p:nvPr/>
        </p:nvGraphicFramePr>
        <p:xfrm>
          <a:off x="2997200" y="4868863"/>
          <a:ext cx="3076575" cy="733425"/>
        </p:xfrm>
        <a:graphic>
          <a:graphicData uri="http://schemas.openxmlformats.org/presentationml/2006/ole">
            <mc:AlternateContent xmlns:mc="http://schemas.openxmlformats.org/markup-compatibility/2006">
              <mc:Choice xmlns:v="urn:schemas-microsoft-com:vml" Requires="v">
                <p:oleObj spid="_x0000_s145530" name="公式" r:id="rId3" imgW="3000454" imgH="657145" progId="Equation.3">
                  <p:embed/>
                </p:oleObj>
              </mc:Choice>
              <mc:Fallback>
                <p:oleObj name="公式" r:id="rId3" imgW="3000454" imgH="657145" progId="Equation.3">
                  <p:embed/>
                  <p:pic>
                    <p:nvPicPr>
                      <p:cNvPr id="4"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7200" y="4868863"/>
                        <a:ext cx="3076575"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407632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heckerboard(across)">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p:cNvSpPr>
            <a:spLocks noGrp="1"/>
          </p:cNvSpPr>
          <p:nvPr>
            <p:ph type="title"/>
          </p:nvPr>
        </p:nvSpPr>
        <p:spPr/>
        <p:txBody>
          <a:bodyPr/>
          <a:lstStyle/>
          <a:p>
            <a:r>
              <a:rPr lang="zh-CN" altLang="en-US" smtClean="0"/>
              <a:t>曲线回归</a:t>
            </a:r>
          </a:p>
        </p:txBody>
      </p:sp>
      <p:sp>
        <p:nvSpPr>
          <p:cNvPr id="142339" name="内容占位符 2"/>
          <p:cNvSpPr>
            <a:spLocks noGrp="1"/>
          </p:cNvSpPr>
          <p:nvPr>
            <p:ph idx="1"/>
          </p:nvPr>
        </p:nvSpPr>
        <p:spPr>
          <a:xfrm>
            <a:off x="179388" y="1341438"/>
            <a:ext cx="8713787" cy="4608512"/>
          </a:xfrm>
        </p:spPr>
        <p:txBody>
          <a:bodyPr/>
          <a:lstStyle/>
          <a:p>
            <a:r>
              <a:rPr lang="zh-CN" altLang="en-US" sz="2400" smtClean="0"/>
              <a:t>多项式回归模型</a:t>
            </a:r>
          </a:p>
          <a:p>
            <a:endParaRPr lang="zh-CN" altLang="en-US" sz="2400" smtClean="0"/>
          </a:p>
        </p:txBody>
      </p:sp>
      <p:grpSp>
        <p:nvGrpSpPr>
          <p:cNvPr id="4" name="Group 7"/>
          <p:cNvGrpSpPr>
            <a:grpSpLocks/>
          </p:cNvGrpSpPr>
          <p:nvPr/>
        </p:nvGrpSpPr>
        <p:grpSpPr bwMode="auto">
          <a:xfrm>
            <a:off x="468313" y="1916113"/>
            <a:ext cx="4586287" cy="411162"/>
            <a:chOff x="295" y="1026"/>
            <a:chExt cx="2889" cy="259"/>
          </a:xfrm>
        </p:grpSpPr>
        <p:graphicFrame>
          <p:nvGraphicFramePr>
            <p:cNvPr id="142433" name="Object 5"/>
            <p:cNvGraphicFramePr>
              <a:graphicFrameLocks noChangeAspect="1"/>
            </p:cNvGraphicFramePr>
            <p:nvPr/>
          </p:nvGraphicFramePr>
          <p:xfrm>
            <a:off x="762" y="1026"/>
            <a:ext cx="2422" cy="259"/>
          </p:xfrm>
          <a:graphic>
            <a:graphicData uri="http://schemas.openxmlformats.org/presentationml/2006/ole">
              <mc:AlternateContent xmlns:mc="http://schemas.openxmlformats.org/markup-compatibility/2006">
                <mc:Choice xmlns:v="urn:schemas-microsoft-com:vml" Requires="v">
                  <p:oleObj spid="_x0000_s147154" name="Equation" r:id="rId3" imgW="2260600" imgH="241300" progId="Equation.DSMT4">
                    <p:embed/>
                  </p:oleObj>
                </mc:Choice>
                <mc:Fallback>
                  <p:oleObj name="Equation" r:id="rId3" imgW="2260600" imgH="241300" progId="Equation.DSMT4">
                    <p:embed/>
                    <p:pic>
                      <p:nvPicPr>
                        <p:cNvPr id="142433"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 y="1026"/>
                          <a:ext cx="2422" cy="2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434" name="Rectangle 6"/>
            <p:cNvSpPr>
              <a:spLocks noChangeArrowheads="1"/>
            </p:cNvSpPr>
            <p:nvPr/>
          </p:nvSpPr>
          <p:spPr bwMode="auto">
            <a:xfrm>
              <a:off x="295" y="1026"/>
              <a:ext cx="5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accent1"/>
                </a:buClr>
                <a:buSzPct val="70000"/>
                <a:buFont typeface="Wingdings" panose="05000000000000000000" pitchFamily="2" charset="2"/>
                <a:buChar char="n"/>
                <a:defRPr sz="2800">
                  <a:solidFill>
                    <a:schemeClr val="tx1"/>
                  </a:solidFill>
                  <a:latin typeface="Arial" panose="020B0604020202020204" pitchFamily="34" charset="0"/>
                  <a:ea typeface="楷体" panose="02010609060101010101" pitchFamily="49" charset="-122"/>
                </a:defRPr>
              </a:lvl1pPr>
              <a:lvl2pPr marL="742950" indent="-285750">
                <a:spcBef>
                  <a:spcPct val="20000"/>
                </a:spcBef>
                <a:buClr>
                  <a:schemeClr val="hlink"/>
                </a:buClr>
                <a:buSzPct val="65000"/>
                <a:buFont typeface="Wingdings" panose="05000000000000000000" pitchFamily="2" charset="2"/>
                <a:buChar char="¡"/>
                <a:defRPr sz="2400">
                  <a:solidFill>
                    <a:schemeClr val="tx1"/>
                  </a:solidFill>
                  <a:latin typeface="Arial" panose="020B0604020202020204" pitchFamily="34" charset="0"/>
                  <a:ea typeface="楷体" panose="02010609060101010101" pitchFamily="49" charset="-122"/>
                </a:defRPr>
              </a:lvl2pPr>
              <a:lvl3pPr marL="11430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ea typeface="楷体" panose="02010609060101010101" pitchFamily="49"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楷体" panose="02010609060101010101" pitchFamily="49" charset="-122"/>
                </a:defRPr>
              </a:lvl4pPr>
              <a:lvl5pPr marL="2057400" indent="-228600">
                <a:spcBef>
                  <a:spcPct val="20000"/>
                </a:spcBef>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9pPr>
            </a:lstStyle>
            <a:p>
              <a:pPr eaLnBrk="1" hangingPunct="1">
                <a:spcBef>
                  <a:spcPct val="0"/>
                </a:spcBef>
                <a:buClrTx/>
                <a:buSzTx/>
                <a:buFontTx/>
                <a:buNone/>
              </a:pPr>
              <a:r>
                <a:rPr lang="zh-CN" altLang="en-US" sz="2000">
                  <a:latin typeface="Arial Rounded MT Bold" panose="020F0704030504030204" pitchFamily="34" charset="0"/>
                  <a:ea typeface="宋体" panose="02010600030101010101" pitchFamily="2" charset="-122"/>
                </a:rPr>
                <a:t>模型：</a:t>
              </a:r>
            </a:p>
          </p:txBody>
        </p:sp>
      </p:grpSp>
      <p:graphicFrame>
        <p:nvGraphicFramePr>
          <p:cNvPr id="7" name="Object 8"/>
          <p:cNvGraphicFramePr>
            <a:graphicFrameLocks noChangeAspect="1"/>
          </p:cNvGraphicFramePr>
          <p:nvPr/>
        </p:nvGraphicFramePr>
        <p:xfrm>
          <a:off x="5364163" y="1917700"/>
          <a:ext cx="1439862" cy="409575"/>
        </p:xfrm>
        <a:graphic>
          <a:graphicData uri="http://schemas.openxmlformats.org/presentationml/2006/ole">
            <mc:AlternateContent xmlns:mc="http://schemas.openxmlformats.org/markup-compatibility/2006">
              <mc:Choice xmlns:v="urn:schemas-microsoft-com:vml" Requires="v">
                <p:oleObj spid="_x0000_s147155" name="Equation" r:id="rId5" imgW="850531" imgH="241195" progId="Equation.DSMT4">
                  <p:embed/>
                </p:oleObj>
              </mc:Choice>
              <mc:Fallback>
                <p:oleObj name="Equation" r:id="rId5" imgW="850531" imgH="241195" progId="Equation.DSMT4">
                  <p:embed/>
                  <p:pic>
                    <p:nvPicPr>
                      <p:cNvPr id="7"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4163" y="1917700"/>
                        <a:ext cx="1439862" cy="409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Group 992"/>
          <p:cNvGrpSpPr>
            <a:grpSpLocks/>
          </p:cNvGrpSpPr>
          <p:nvPr/>
        </p:nvGrpSpPr>
        <p:grpSpPr bwMode="auto">
          <a:xfrm>
            <a:off x="2339975" y="1968500"/>
            <a:ext cx="298450" cy="863600"/>
            <a:chOff x="1474" y="845"/>
            <a:chExt cx="188" cy="544"/>
          </a:xfrm>
        </p:grpSpPr>
        <p:graphicFrame>
          <p:nvGraphicFramePr>
            <p:cNvPr id="142429" name="Object 9"/>
            <p:cNvGraphicFramePr>
              <a:graphicFrameLocks noChangeAspect="1"/>
            </p:cNvGraphicFramePr>
            <p:nvPr/>
          </p:nvGraphicFramePr>
          <p:xfrm>
            <a:off x="1474" y="1146"/>
            <a:ext cx="188" cy="243"/>
          </p:xfrm>
          <a:graphic>
            <a:graphicData uri="http://schemas.openxmlformats.org/presentationml/2006/ole">
              <mc:AlternateContent xmlns:mc="http://schemas.openxmlformats.org/markup-compatibility/2006">
                <mc:Choice xmlns:v="urn:schemas-microsoft-com:vml" Requires="v">
                  <p:oleObj spid="_x0000_s147156" name="Equation" r:id="rId7" imgW="177646" imgH="228402" progId="Equation.DSMT4">
                    <p:embed/>
                  </p:oleObj>
                </mc:Choice>
                <mc:Fallback>
                  <p:oleObj name="Equation" r:id="rId7" imgW="177646" imgH="228402" progId="Equation.DSMT4">
                    <p:embed/>
                    <p:pic>
                      <p:nvPicPr>
                        <p:cNvPr id="142429"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4" y="1146"/>
                          <a:ext cx="188" cy="2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2430" name="Group 17"/>
            <p:cNvGrpSpPr>
              <a:grpSpLocks/>
            </p:cNvGrpSpPr>
            <p:nvPr/>
          </p:nvGrpSpPr>
          <p:grpSpPr bwMode="auto">
            <a:xfrm>
              <a:off x="1519" y="845"/>
              <a:ext cx="136" cy="362"/>
              <a:chOff x="1519" y="845"/>
              <a:chExt cx="136" cy="362"/>
            </a:xfrm>
          </p:grpSpPr>
          <p:sp>
            <p:nvSpPr>
              <p:cNvPr id="142431" name="Rectangle 14"/>
              <p:cNvSpPr>
                <a:spLocks noChangeArrowheads="1"/>
              </p:cNvSpPr>
              <p:nvPr/>
            </p:nvSpPr>
            <p:spPr bwMode="auto">
              <a:xfrm>
                <a:off x="1519" y="845"/>
                <a:ext cx="136" cy="226"/>
              </a:xfrm>
              <a:prstGeom prst="rect">
                <a:avLst/>
              </a:prstGeom>
              <a:noFill/>
              <a:ln w="9525" algn="ctr">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70000"/>
                  <a:buFont typeface="Wingdings" panose="05000000000000000000" pitchFamily="2" charset="2"/>
                  <a:buChar char="n"/>
                  <a:defRPr sz="2800">
                    <a:solidFill>
                      <a:schemeClr val="tx1"/>
                    </a:solidFill>
                    <a:latin typeface="Arial" panose="020B0604020202020204" pitchFamily="34" charset="0"/>
                    <a:ea typeface="楷体" panose="02010609060101010101" pitchFamily="49" charset="-122"/>
                  </a:defRPr>
                </a:lvl1pPr>
                <a:lvl2pPr marL="742950" indent="-285750">
                  <a:spcBef>
                    <a:spcPct val="20000"/>
                  </a:spcBef>
                  <a:buClr>
                    <a:schemeClr val="hlink"/>
                  </a:buClr>
                  <a:buSzPct val="65000"/>
                  <a:buFont typeface="Wingdings" panose="05000000000000000000" pitchFamily="2" charset="2"/>
                  <a:buChar char="¡"/>
                  <a:defRPr sz="2400">
                    <a:solidFill>
                      <a:schemeClr val="tx1"/>
                    </a:solidFill>
                    <a:latin typeface="Arial" panose="020B0604020202020204" pitchFamily="34" charset="0"/>
                    <a:ea typeface="楷体" panose="02010609060101010101" pitchFamily="49" charset="-122"/>
                  </a:defRPr>
                </a:lvl2pPr>
                <a:lvl3pPr marL="11430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ea typeface="楷体" panose="02010609060101010101" pitchFamily="49"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楷体" panose="02010609060101010101" pitchFamily="49" charset="-122"/>
                  </a:defRPr>
                </a:lvl4pPr>
                <a:lvl5pPr marL="2057400" indent="-228600">
                  <a:spcBef>
                    <a:spcPct val="20000"/>
                  </a:spcBef>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9pPr>
              </a:lstStyle>
              <a:p>
                <a:pPr eaLnBrk="1" hangingPunct="1">
                  <a:spcBef>
                    <a:spcPct val="0"/>
                  </a:spcBef>
                  <a:buClrTx/>
                  <a:buSzTx/>
                  <a:buFontTx/>
                  <a:buNone/>
                </a:pPr>
                <a:endParaRPr lang="zh-CN" altLang="en-US" sz="2000">
                  <a:latin typeface="Arial Rounded MT Bold" panose="020F0704030504030204" pitchFamily="34" charset="0"/>
                  <a:ea typeface="宋体" panose="02010600030101010101" pitchFamily="2" charset="-122"/>
                </a:endParaRPr>
              </a:p>
            </p:txBody>
          </p:sp>
          <p:sp>
            <p:nvSpPr>
              <p:cNvPr id="142432" name="Line 15"/>
              <p:cNvSpPr>
                <a:spLocks noChangeShapeType="1"/>
              </p:cNvSpPr>
              <p:nvPr/>
            </p:nvSpPr>
            <p:spPr bwMode="auto">
              <a:xfrm>
                <a:off x="1565" y="1071"/>
                <a:ext cx="0" cy="136"/>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3" name="Group 24"/>
          <p:cNvGrpSpPr>
            <a:grpSpLocks/>
          </p:cNvGrpSpPr>
          <p:nvPr/>
        </p:nvGrpSpPr>
        <p:grpSpPr bwMode="auto">
          <a:xfrm>
            <a:off x="3059113" y="1968500"/>
            <a:ext cx="360362" cy="855663"/>
            <a:chOff x="1927" y="845"/>
            <a:chExt cx="227" cy="539"/>
          </a:xfrm>
        </p:grpSpPr>
        <p:graphicFrame>
          <p:nvGraphicFramePr>
            <p:cNvPr id="142425" name="Object 10"/>
            <p:cNvGraphicFramePr>
              <a:graphicFrameLocks noChangeAspect="1"/>
            </p:cNvGraphicFramePr>
            <p:nvPr/>
          </p:nvGraphicFramePr>
          <p:xfrm>
            <a:off x="1931" y="1117"/>
            <a:ext cx="223" cy="267"/>
          </p:xfrm>
          <a:graphic>
            <a:graphicData uri="http://schemas.openxmlformats.org/presentationml/2006/ole">
              <mc:AlternateContent xmlns:mc="http://schemas.openxmlformats.org/markup-compatibility/2006">
                <mc:Choice xmlns:v="urn:schemas-microsoft-com:vml" Requires="v">
                  <p:oleObj spid="_x0000_s147157" name="Equation" r:id="rId9" imgW="190500" imgH="228600" progId="Equation.DSMT4">
                    <p:embed/>
                  </p:oleObj>
                </mc:Choice>
                <mc:Fallback>
                  <p:oleObj name="Equation" r:id="rId9" imgW="190500" imgH="228600" progId="Equation.DSMT4">
                    <p:embed/>
                    <p:pic>
                      <p:nvPicPr>
                        <p:cNvPr id="142425"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31" y="1117"/>
                          <a:ext cx="223"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2426" name="Group 18"/>
            <p:cNvGrpSpPr>
              <a:grpSpLocks/>
            </p:cNvGrpSpPr>
            <p:nvPr/>
          </p:nvGrpSpPr>
          <p:grpSpPr bwMode="auto">
            <a:xfrm>
              <a:off x="1927" y="845"/>
              <a:ext cx="227" cy="362"/>
              <a:chOff x="1519" y="845"/>
              <a:chExt cx="136" cy="362"/>
            </a:xfrm>
          </p:grpSpPr>
          <p:sp>
            <p:nvSpPr>
              <p:cNvPr id="142427" name="Rectangle 19"/>
              <p:cNvSpPr>
                <a:spLocks noChangeArrowheads="1"/>
              </p:cNvSpPr>
              <p:nvPr/>
            </p:nvSpPr>
            <p:spPr bwMode="auto">
              <a:xfrm>
                <a:off x="1519" y="845"/>
                <a:ext cx="136" cy="226"/>
              </a:xfrm>
              <a:prstGeom prst="rect">
                <a:avLst/>
              </a:prstGeom>
              <a:noFill/>
              <a:ln w="9525" algn="ctr">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70000"/>
                  <a:buFont typeface="Wingdings" panose="05000000000000000000" pitchFamily="2" charset="2"/>
                  <a:buChar char="n"/>
                  <a:defRPr sz="2800">
                    <a:solidFill>
                      <a:schemeClr val="tx1"/>
                    </a:solidFill>
                    <a:latin typeface="Arial" panose="020B0604020202020204" pitchFamily="34" charset="0"/>
                    <a:ea typeface="楷体" panose="02010609060101010101" pitchFamily="49" charset="-122"/>
                  </a:defRPr>
                </a:lvl1pPr>
                <a:lvl2pPr marL="742950" indent="-285750">
                  <a:spcBef>
                    <a:spcPct val="20000"/>
                  </a:spcBef>
                  <a:buClr>
                    <a:schemeClr val="hlink"/>
                  </a:buClr>
                  <a:buSzPct val="65000"/>
                  <a:buFont typeface="Wingdings" panose="05000000000000000000" pitchFamily="2" charset="2"/>
                  <a:buChar char="¡"/>
                  <a:defRPr sz="2400">
                    <a:solidFill>
                      <a:schemeClr val="tx1"/>
                    </a:solidFill>
                    <a:latin typeface="Arial" panose="020B0604020202020204" pitchFamily="34" charset="0"/>
                    <a:ea typeface="楷体" panose="02010609060101010101" pitchFamily="49" charset="-122"/>
                  </a:defRPr>
                </a:lvl2pPr>
                <a:lvl3pPr marL="11430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ea typeface="楷体" panose="02010609060101010101" pitchFamily="49"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楷体" panose="02010609060101010101" pitchFamily="49" charset="-122"/>
                  </a:defRPr>
                </a:lvl4pPr>
                <a:lvl5pPr marL="2057400" indent="-228600">
                  <a:spcBef>
                    <a:spcPct val="20000"/>
                  </a:spcBef>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9pPr>
              </a:lstStyle>
              <a:p>
                <a:pPr eaLnBrk="1" hangingPunct="1">
                  <a:spcBef>
                    <a:spcPct val="0"/>
                  </a:spcBef>
                  <a:buClrTx/>
                  <a:buSzTx/>
                  <a:buFontTx/>
                  <a:buNone/>
                </a:pPr>
                <a:endParaRPr lang="zh-CN" altLang="en-US" sz="2000">
                  <a:latin typeface="Arial Rounded MT Bold" panose="020F0704030504030204" pitchFamily="34" charset="0"/>
                  <a:ea typeface="宋体" panose="02010600030101010101" pitchFamily="2" charset="-122"/>
                </a:endParaRPr>
              </a:p>
            </p:txBody>
          </p:sp>
          <p:sp>
            <p:nvSpPr>
              <p:cNvPr id="142428" name="Line 20"/>
              <p:cNvSpPr>
                <a:spLocks noChangeShapeType="1"/>
              </p:cNvSpPr>
              <p:nvPr/>
            </p:nvSpPr>
            <p:spPr bwMode="auto">
              <a:xfrm>
                <a:off x="1565" y="1071"/>
                <a:ext cx="0" cy="136"/>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18" name="Group 25"/>
          <p:cNvGrpSpPr>
            <a:grpSpLocks/>
          </p:cNvGrpSpPr>
          <p:nvPr/>
        </p:nvGrpSpPr>
        <p:grpSpPr bwMode="auto">
          <a:xfrm>
            <a:off x="4284663" y="1968500"/>
            <a:ext cx="360362" cy="855663"/>
            <a:chOff x="2699" y="845"/>
            <a:chExt cx="227" cy="539"/>
          </a:xfrm>
        </p:grpSpPr>
        <p:graphicFrame>
          <p:nvGraphicFramePr>
            <p:cNvPr id="142421" name="Object 12"/>
            <p:cNvGraphicFramePr>
              <a:graphicFrameLocks noChangeAspect="1"/>
            </p:cNvGraphicFramePr>
            <p:nvPr/>
          </p:nvGraphicFramePr>
          <p:xfrm>
            <a:off x="2702" y="1117"/>
            <a:ext cx="223" cy="267"/>
          </p:xfrm>
          <a:graphic>
            <a:graphicData uri="http://schemas.openxmlformats.org/presentationml/2006/ole">
              <mc:AlternateContent xmlns:mc="http://schemas.openxmlformats.org/markup-compatibility/2006">
                <mc:Choice xmlns:v="urn:schemas-microsoft-com:vml" Requires="v">
                  <p:oleObj spid="_x0000_s147158" name="Equation" r:id="rId11" imgW="190500" imgH="228600" progId="Equation.DSMT4">
                    <p:embed/>
                  </p:oleObj>
                </mc:Choice>
                <mc:Fallback>
                  <p:oleObj name="Equation" r:id="rId11" imgW="190500" imgH="228600" progId="Equation.DSMT4">
                    <p:embed/>
                    <p:pic>
                      <p:nvPicPr>
                        <p:cNvPr id="142421" name="Object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02" y="1117"/>
                          <a:ext cx="223" cy="2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42422" name="Group 21"/>
            <p:cNvGrpSpPr>
              <a:grpSpLocks/>
            </p:cNvGrpSpPr>
            <p:nvPr/>
          </p:nvGrpSpPr>
          <p:grpSpPr bwMode="auto">
            <a:xfrm>
              <a:off x="2699" y="845"/>
              <a:ext cx="227" cy="362"/>
              <a:chOff x="1519" y="845"/>
              <a:chExt cx="136" cy="362"/>
            </a:xfrm>
          </p:grpSpPr>
          <p:sp>
            <p:nvSpPr>
              <p:cNvPr id="142423" name="Rectangle 22"/>
              <p:cNvSpPr>
                <a:spLocks noChangeArrowheads="1"/>
              </p:cNvSpPr>
              <p:nvPr/>
            </p:nvSpPr>
            <p:spPr bwMode="auto">
              <a:xfrm>
                <a:off x="1519" y="845"/>
                <a:ext cx="136" cy="226"/>
              </a:xfrm>
              <a:prstGeom prst="rect">
                <a:avLst/>
              </a:prstGeom>
              <a:noFill/>
              <a:ln w="9525" algn="ctr">
                <a:solidFill>
                  <a:srgbClr val="0000CC"/>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accent1"/>
                  </a:buClr>
                  <a:buSzPct val="70000"/>
                  <a:buFont typeface="Wingdings" panose="05000000000000000000" pitchFamily="2" charset="2"/>
                  <a:buChar char="n"/>
                  <a:defRPr sz="2800">
                    <a:solidFill>
                      <a:schemeClr val="tx1"/>
                    </a:solidFill>
                    <a:latin typeface="Arial" panose="020B0604020202020204" pitchFamily="34" charset="0"/>
                    <a:ea typeface="楷体" panose="02010609060101010101" pitchFamily="49" charset="-122"/>
                  </a:defRPr>
                </a:lvl1pPr>
                <a:lvl2pPr marL="742950" indent="-285750">
                  <a:spcBef>
                    <a:spcPct val="20000"/>
                  </a:spcBef>
                  <a:buClr>
                    <a:schemeClr val="hlink"/>
                  </a:buClr>
                  <a:buSzPct val="65000"/>
                  <a:buFont typeface="Wingdings" panose="05000000000000000000" pitchFamily="2" charset="2"/>
                  <a:buChar char="¡"/>
                  <a:defRPr sz="2400">
                    <a:solidFill>
                      <a:schemeClr val="tx1"/>
                    </a:solidFill>
                    <a:latin typeface="Arial" panose="020B0604020202020204" pitchFamily="34" charset="0"/>
                    <a:ea typeface="楷体" panose="02010609060101010101" pitchFamily="49" charset="-122"/>
                  </a:defRPr>
                </a:lvl2pPr>
                <a:lvl3pPr marL="11430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ea typeface="楷体" panose="02010609060101010101" pitchFamily="49"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楷体" panose="02010609060101010101" pitchFamily="49" charset="-122"/>
                  </a:defRPr>
                </a:lvl4pPr>
                <a:lvl5pPr marL="2057400" indent="-228600">
                  <a:spcBef>
                    <a:spcPct val="20000"/>
                  </a:spcBef>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9pPr>
              </a:lstStyle>
              <a:p>
                <a:pPr eaLnBrk="1" hangingPunct="1">
                  <a:spcBef>
                    <a:spcPct val="0"/>
                  </a:spcBef>
                  <a:buClrTx/>
                  <a:buSzTx/>
                  <a:buFontTx/>
                  <a:buNone/>
                </a:pPr>
                <a:endParaRPr lang="zh-CN" altLang="en-US" sz="2000">
                  <a:latin typeface="Arial Rounded MT Bold" panose="020F0704030504030204" pitchFamily="34" charset="0"/>
                  <a:ea typeface="宋体" panose="02010600030101010101" pitchFamily="2" charset="-122"/>
                </a:endParaRPr>
              </a:p>
            </p:txBody>
          </p:sp>
          <p:sp>
            <p:nvSpPr>
              <p:cNvPr id="142424" name="Line 23"/>
              <p:cNvSpPr>
                <a:spLocks noChangeShapeType="1"/>
              </p:cNvSpPr>
              <p:nvPr/>
            </p:nvSpPr>
            <p:spPr bwMode="auto">
              <a:xfrm>
                <a:off x="1565" y="1071"/>
                <a:ext cx="0" cy="136"/>
              </a:xfrm>
              <a:prstGeom prst="line">
                <a:avLst/>
              </a:prstGeom>
              <a:noFill/>
              <a:ln w="9525">
                <a:solidFill>
                  <a:srgbClr val="0000CC"/>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23" name="Group 29"/>
          <p:cNvGrpSpPr>
            <a:grpSpLocks/>
          </p:cNvGrpSpPr>
          <p:nvPr/>
        </p:nvGrpSpPr>
        <p:grpSpPr bwMode="auto">
          <a:xfrm>
            <a:off x="468313" y="2852738"/>
            <a:ext cx="5140325" cy="400050"/>
            <a:chOff x="295" y="1402"/>
            <a:chExt cx="3238" cy="252"/>
          </a:xfrm>
        </p:grpSpPr>
        <p:graphicFrame>
          <p:nvGraphicFramePr>
            <p:cNvPr id="142419" name="Object 27"/>
            <p:cNvGraphicFramePr>
              <a:graphicFrameLocks noChangeAspect="1"/>
            </p:cNvGraphicFramePr>
            <p:nvPr/>
          </p:nvGraphicFramePr>
          <p:xfrm>
            <a:off x="1111" y="1408"/>
            <a:ext cx="2422" cy="246"/>
          </p:xfrm>
          <a:graphic>
            <a:graphicData uri="http://schemas.openxmlformats.org/presentationml/2006/ole">
              <mc:AlternateContent xmlns:mc="http://schemas.openxmlformats.org/markup-compatibility/2006">
                <mc:Choice xmlns:v="urn:schemas-microsoft-com:vml" Requires="v">
                  <p:oleObj spid="_x0000_s147159" name="Equation" r:id="rId13" imgW="2260600" imgH="228600" progId="Equation.DSMT4">
                    <p:embed/>
                  </p:oleObj>
                </mc:Choice>
                <mc:Fallback>
                  <p:oleObj name="Equation" r:id="rId13" imgW="2260600" imgH="228600" progId="Equation.DSMT4">
                    <p:embed/>
                    <p:pic>
                      <p:nvPicPr>
                        <p:cNvPr id="142419" name="Object 2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11" y="1408"/>
                          <a:ext cx="2422" cy="2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2420" name="Rectangle 28"/>
            <p:cNvSpPr>
              <a:spLocks noChangeArrowheads="1"/>
            </p:cNvSpPr>
            <p:nvPr/>
          </p:nvSpPr>
          <p:spPr bwMode="auto">
            <a:xfrm>
              <a:off x="295" y="1402"/>
              <a:ext cx="9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342900" indent="-342900">
                <a:spcBef>
                  <a:spcPct val="20000"/>
                </a:spcBef>
                <a:buClr>
                  <a:schemeClr val="accent1"/>
                </a:buClr>
                <a:buSzPct val="70000"/>
                <a:buFont typeface="Wingdings" panose="05000000000000000000" pitchFamily="2" charset="2"/>
                <a:buChar char="n"/>
                <a:defRPr sz="2800">
                  <a:solidFill>
                    <a:schemeClr val="tx1"/>
                  </a:solidFill>
                  <a:latin typeface="Arial" panose="020B0604020202020204" pitchFamily="34" charset="0"/>
                  <a:ea typeface="楷体" panose="02010609060101010101" pitchFamily="49" charset="-122"/>
                </a:defRPr>
              </a:lvl1pPr>
              <a:lvl2pPr marL="742950" indent="-285750">
                <a:spcBef>
                  <a:spcPct val="20000"/>
                </a:spcBef>
                <a:buClr>
                  <a:schemeClr val="hlink"/>
                </a:buClr>
                <a:buSzPct val="65000"/>
                <a:buFont typeface="Wingdings" panose="05000000000000000000" pitchFamily="2" charset="2"/>
                <a:buChar char="¡"/>
                <a:defRPr sz="2400">
                  <a:solidFill>
                    <a:schemeClr val="tx1"/>
                  </a:solidFill>
                  <a:latin typeface="Arial" panose="020B0604020202020204" pitchFamily="34" charset="0"/>
                  <a:ea typeface="楷体" panose="02010609060101010101" pitchFamily="49" charset="-122"/>
                </a:defRPr>
              </a:lvl2pPr>
              <a:lvl3pPr marL="11430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ea typeface="楷体" panose="02010609060101010101" pitchFamily="49"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楷体" panose="02010609060101010101" pitchFamily="49" charset="-122"/>
                </a:defRPr>
              </a:lvl4pPr>
              <a:lvl5pPr marL="2057400" indent="-228600">
                <a:spcBef>
                  <a:spcPct val="20000"/>
                </a:spcBef>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9pPr>
            </a:lstStyle>
            <a:p>
              <a:pPr eaLnBrk="1" hangingPunct="1">
                <a:spcBef>
                  <a:spcPct val="0"/>
                </a:spcBef>
                <a:buClrTx/>
                <a:buSzTx/>
                <a:buFontTx/>
                <a:buNone/>
              </a:pPr>
              <a:r>
                <a:rPr lang="zh-CN" altLang="en-US" sz="2000">
                  <a:latin typeface="Arial Rounded MT Bold" panose="020F0704030504030204" pitchFamily="34" charset="0"/>
                  <a:ea typeface="宋体" panose="02010600030101010101" pitchFamily="2" charset="-122"/>
                </a:rPr>
                <a:t>线性模型：</a:t>
              </a:r>
            </a:p>
          </p:txBody>
        </p:sp>
      </p:grpSp>
      <p:sp>
        <p:nvSpPr>
          <p:cNvPr id="26" name="Text Box 30"/>
          <p:cNvSpPr txBox="1">
            <a:spLocks noChangeArrowheads="1"/>
          </p:cNvSpPr>
          <p:nvPr/>
        </p:nvSpPr>
        <p:spPr bwMode="auto">
          <a:xfrm>
            <a:off x="447675" y="3481388"/>
            <a:ext cx="84455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marL="342900" indent="-342900">
              <a:spcBef>
                <a:spcPct val="20000"/>
              </a:spcBef>
              <a:buClr>
                <a:schemeClr val="accent1"/>
              </a:buClr>
              <a:buSzPct val="70000"/>
              <a:buFont typeface="Wingdings" panose="05000000000000000000" pitchFamily="2" charset="2"/>
              <a:buChar char="n"/>
              <a:defRPr sz="2800">
                <a:solidFill>
                  <a:schemeClr val="tx1"/>
                </a:solidFill>
                <a:latin typeface="Arial" panose="020B0604020202020204" pitchFamily="34" charset="0"/>
                <a:ea typeface="楷体" panose="02010609060101010101" pitchFamily="49" charset="-122"/>
              </a:defRPr>
            </a:lvl1pPr>
            <a:lvl2pPr marL="742950" indent="-285750">
              <a:spcBef>
                <a:spcPct val="20000"/>
              </a:spcBef>
              <a:buClr>
                <a:schemeClr val="hlink"/>
              </a:buClr>
              <a:buSzPct val="65000"/>
              <a:buFont typeface="Wingdings" panose="05000000000000000000" pitchFamily="2" charset="2"/>
              <a:buChar char="¡"/>
              <a:defRPr sz="2400">
                <a:solidFill>
                  <a:schemeClr val="tx1"/>
                </a:solidFill>
                <a:latin typeface="Arial" panose="020B0604020202020204" pitchFamily="34" charset="0"/>
                <a:ea typeface="楷体" panose="02010609060101010101" pitchFamily="49" charset="-122"/>
              </a:defRPr>
            </a:lvl2pPr>
            <a:lvl3pPr marL="1143000" indent="-228600">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ea typeface="楷体" panose="02010609060101010101" pitchFamily="49" charset="-122"/>
              </a:defRPr>
            </a:lvl3pPr>
            <a:lvl4pPr marL="1600200" indent="-228600">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楷体" panose="02010609060101010101" pitchFamily="49" charset="-122"/>
              </a:defRPr>
            </a:lvl4pPr>
            <a:lvl5pPr marL="2057400" indent="-228600">
              <a:spcBef>
                <a:spcPct val="20000"/>
              </a:spcBef>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5pPr>
            <a:lvl6pPr marL="25146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6pPr>
            <a:lvl7pPr marL="29718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7pPr>
            <a:lvl8pPr marL="34290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8pPr>
            <a:lvl9pPr marL="3886200" indent="-22860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9pPr>
          </a:lstStyle>
          <a:p>
            <a:pPr eaLnBrk="1" hangingPunct="1">
              <a:spcBef>
                <a:spcPct val="0"/>
              </a:spcBef>
              <a:buClrTx/>
              <a:buSzTx/>
              <a:buFontTx/>
              <a:buNone/>
            </a:pPr>
            <a:r>
              <a:rPr lang="zh-CN" altLang="en-US" sz="2000" dirty="0">
                <a:latin typeface="Arial Rounded MT Bold" panose="020F0704030504030204" pitchFamily="34" charset="0"/>
                <a:ea typeface="宋体" panose="02010600030101010101" pitchFamily="2" charset="-122"/>
              </a:rPr>
              <a:t>例</a:t>
            </a:r>
            <a:r>
              <a:rPr lang="en-US" altLang="zh-CN" sz="2000" dirty="0">
                <a:latin typeface="Arial Rounded MT Bold" panose="020F0704030504030204" pitchFamily="34" charset="0"/>
                <a:ea typeface="宋体" panose="02010600030101010101" pitchFamily="2" charset="-122"/>
              </a:rPr>
              <a:t>  </a:t>
            </a:r>
            <a:r>
              <a:rPr lang="zh-CN" altLang="en-US" sz="2000" dirty="0">
                <a:latin typeface="Arial Rounded MT Bold" panose="020F0704030504030204" pitchFamily="34" charset="0"/>
                <a:ea typeface="宋体" panose="02010600030101010101" pitchFamily="2" charset="-122"/>
              </a:rPr>
              <a:t>某种合金钢中的主要成分是金属</a:t>
            </a:r>
            <a:r>
              <a:rPr lang="en-US" altLang="zh-CN" sz="2000" dirty="0">
                <a:latin typeface="Arial Rounded MT Bold" panose="020F0704030504030204" pitchFamily="34" charset="0"/>
                <a:ea typeface="宋体" panose="02010600030101010101" pitchFamily="2" charset="-122"/>
              </a:rPr>
              <a:t>A</a:t>
            </a:r>
            <a:r>
              <a:rPr lang="zh-CN" altLang="en-US" sz="2000">
                <a:latin typeface="Arial Rounded MT Bold" panose="020F0704030504030204" pitchFamily="34" charset="0"/>
                <a:ea typeface="宋体" panose="02010600030101010101" pitchFamily="2" charset="-122"/>
              </a:rPr>
              <a:t>与</a:t>
            </a:r>
            <a:r>
              <a:rPr lang="en-US" altLang="zh-CN" sz="2000" smtClean="0">
                <a:latin typeface="Arial Rounded MT Bold" panose="020F0704030504030204" pitchFamily="34" charset="0"/>
                <a:ea typeface="宋体" panose="02010600030101010101" pitchFamily="2" charset="-122"/>
              </a:rPr>
              <a:t>B</a:t>
            </a:r>
            <a:r>
              <a:rPr lang="zh-CN" altLang="en-US" sz="2000" smtClean="0">
                <a:latin typeface="Arial Rounded MT Bold" panose="020F0704030504030204" pitchFamily="34" charset="0"/>
                <a:ea typeface="宋体" panose="02010600030101010101" pitchFamily="2" charset="-122"/>
              </a:rPr>
              <a:t>，经过</a:t>
            </a:r>
            <a:r>
              <a:rPr lang="zh-CN" altLang="en-US" sz="2000" dirty="0">
                <a:latin typeface="Arial Rounded MT Bold" panose="020F0704030504030204" pitchFamily="34" charset="0"/>
                <a:ea typeface="宋体" panose="02010600030101010101" pitchFamily="2" charset="-122"/>
              </a:rPr>
              <a:t>测试</a:t>
            </a:r>
            <a:r>
              <a:rPr lang="zh-CN" altLang="en-US" sz="2000">
                <a:latin typeface="Arial Rounded MT Bold" panose="020F0704030504030204" pitchFamily="34" charset="0"/>
                <a:ea typeface="宋体" panose="02010600030101010101" pitchFamily="2" charset="-122"/>
              </a:rPr>
              <a:t>和</a:t>
            </a:r>
            <a:r>
              <a:rPr lang="zh-CN" altLang="en-US" sz="2000" smtClean="0">
                <a:latin typeface="Arial Rounded MT Bold" panose="020F0704030504030204" pitchFamily="34" charset="0"/>
                <a:ea typeface="宋体" panose="02010600030101010101" pitchFamily="2" charset="-122"/>
              </a:rPr>
              <a:t>分析，发现</a:t>
            </a:r>
            <a:r>
              <a:rPr lang="zh-CN" altLang="en-US" sz="2000" dirty="0">
                <a:latin typeface="Arial Rounded MT Bold" panose="020F0704030504030204" pitchFamily="34" charset="0"/>
                <a:ea typeface="宋体" panose="02010600030101010101" pitchFamily="2" charset="-122"/>
              </a:rPr>
              <a:t>这两种金属成分之和</a:t>
            </a:r>
            <a:r>
              <a:rPr lang="en-US" altLang="zh-CN" sz="2000" dirty="0">
                <a:latin typeface="Arial Rounded MT Bold" panose="020F0704030504030204" pitchFamily="34" charset="0"/>
                <a:ea typeface="宋体" panose="02010600030101010101" pitchFamily="2" charset="-122"/>
              </a:rPr>
              <a:t>x</a:t>
            </a:r>
            <a:r>
              <a:rPr lang="zh-CN" altLang="en-US" sz="2000" dirty="0">
                <a:latin typeface="Arial Rounded MT Bold" panose="020F0704030504030204" pitchFamily="34" charset="0"/>
                <a:ea typeface="宋体" panose="02010600030101010101" pitchFamily="2" charset="-122"/>
              </a:rPr>
              <a:t>与膨胀系数</a:t>
            </a:r>
            <a:r>
              <a:rPr lang="en-US" altLang="zh-CN" sz="2000" dirty="0">
                <a:latin typeface="Arial Rounded MT Bold" panose="020F0704030504030204" pitchFamily="34" charset="0"/>
                <a:ea typeface="宋体" panose="02010600030101010101" pitchFamily="2" charset="-122"/>
              </a:rPr>
              <a:t>y</a:t>
            </a:r>
            <a:r>
              <a:rPr lang="zh-CN" altLang="en-US" sz="2000" dirty="0">
                <a:latin typeface="Arial Rounded MT Bold" panose="020F0704030504030204" pitchFamily="34" charset="0"/>
                <a:ea typeface="宋体" panose="02010600030101010101" pitchFamily="2" charset="-122"/>
              </a:rPr>
              <a:t>之间有一定的</a:t>
            </a:r>
            <a:r>
              <a:rPr lang="zh-CN" altLang="en-US" sz="2000">
                <a:latin typeface="Arial Rounded MT Bold" panose="020F0704030504030204" pitchFamily="34" charset="0"/>
                <a:ea typeface="宋体" panose="02010600030101010101" pitchFamily="2" charset="-122"/>
              </a:rPr>
              <a:t>数量</a:t>
            </a:r>
            <a:r>
              <a:rPr lang="zh-CN" altLang="en-US" sz="2000" smtClean="0">
                <a:latin typeface="Arial Rounded MT Bold" panose="020F0704030504030204" pitchFamily="34" charset="0"/>
                <a:ea typeface="宋体" panose="02010600030101010101" pitchFamily="2" charset="-122"/>
              </a:rPr>
              <a:t>关系，下</a:t>
            </a:r>
            <a:r>
              <a:rPr lang="zh-CN" altLang="en-US" sz="2000" dirty="0">
                <a:latin typeface="Arial Rounded MT Bold" panose="020F0704030504030204" pitchFamily="34" charset="0"/>
                <a:ea typeface="宋体" panose="02010600030101010101" pitchFamily="2" charset="-122"/>
              </a:rPr>
              <a:t>表记录了一</a:t>
            </a:r>
            <a:r>
              <a:rPr lang="zh-CN" altLang="en-US" sz="2000">
                <a:latin typeface="Arial Rounded MT Bold" panose="020F0704030504030204" pitchFamily="34" charset="0"/>
                <a:ea typeface="宋体" panose="02010600030101010101" pitchFamily="2" charset="-122"/>
              </a:rPr>
              <a:t>组</a:t>
            </a:r>
            <a:r>
              <a:rPr lang="zh-CN" altLang="en-US" sz="2000" smtClean="0">
                <a:latin typeface="Arial Rounded MT Bold" panose="020F0704030504030204" pitchFamily="34" charset="0"/>
                <a:ea typeface="宋体" panose="02010600030101010101" pitchFamily="2" charset="-122"/>
              </a:rPr>
              <a:t>试验数据，试用</a:t>
            </a:r>
            <a:r>
              <a:rPr lang="zh-CN" altLang="en-US" sz="2000" dirty="0">
                <a:latin typeface="Arial Rounded MT Bold" panose="020F0704030504030204" pitchFamily="34" charset="0"/>
                <a:ea typeface="宋体" panose="02010600030101010101" pitchFamily="2" charset="-122"/>
              </a:rPr>
              <a:t>多项式回归来分析</a:t>
            </a:r>
            <a:r>
              <a:rPr lang="en-US" altLang="zh-CN" sz="2000" dirty="0">
                <a:latin typeface="Arial Rounded MT Bold" panose="020F0704030504030204" pitchFamily="34" charset="0"/>
                <a:ea typeface="宋体" panose="02010600030101010101" pitchFamily="2" charset="-122"/>
              </a:rPr>
              <a:t>x</a:t>
            </a:r>
            <a:r>
              <a:rPr lang="zh-CN" altLang="en-US" sz="2000" dirty="0">
                <a:latin typeface="Arial Rounded MT Bold" panose="020F0704030504030204" pitchFamily="34" charset="0"/>
                <a:ea typeface="宋体" panose="02010600030101010101" pitchFamily="2" charset="-122"/>
              </a:rPr>
              <a:t>与</a:t>
            </a:r>
            <a:r>
              <a:rPr lang="en-US" altLang="zh-CN" sz="2000" dirty="0">
                <a:latin typeface="Arial Rounded MT Bold" panose="020F0704030504030204" pitchFamily="34" charset="0"/>
                <a:ea typeface="宋体" panose="02010600030101010101" pitchFamily="2" charset="-122"/>
              </a:rPr>
              <a:t>y</a:t>
            </a:r>
            <a:r>
              <a:rPr lang="zh-CN" altLang="en-US" sz="2000" dirty="0">
                <a:latin typeface="Arial Rounded MT Bold" panose="020F0704030504030204" pitchFamily="34" charset="0"/>
                <a:ea typeface="宋体" panose="02010600030101010101" pitchFamily="2" charset="-122"/>
              </a:rPr>
              <a:t>之间的关系。</a:t>
            </a:r>
          </a:p>
        </p:txBody>
      </p:sp>
      <p:graphicFrame>
        <p:nvGraphicFramePr>
          <p:cNvPr id="27" name="Group 991"/>
          <p:cNvGraphicFramePr>
            <a:graphicFrameLocks noGrp="1"/>
          </p:cNvGraphicFramePr>
          <p:nvPr/>
        </p:nvGraphicFramePr>
        <p:xfrm>
          <a:off x="1042988" y="4632325"/>
          <a:ext cx="6172200" cy="1830386"/>
        </p:xfrm>
        <a:graphic>
          <a:graphicData uri="http://schemas.openxmlformats.org/drawingml/2006/table">
            <a:tbl>
              <a:tblPr/>
              <a:tblGrid>
                <a:gridCol w="685800">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685800">
                  <a:extLst>
                    <a:ext uri="{9D8B030D-6E8A-4147-A177-3AD203B41FA5}">
                      <a16:colId xmlns:a16="http://schemas.microsoft.com/office/drawing/2014/main" val="20002"/>
                    </a:ext>
                  </a:extLst>
                </a:gridCol>
                <a:gridCol w="6858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685800">
                  <a:extLst>
                    <a:ext uri="{9D8B030D-6E8A-4147-A177-3AD203B41FA5}">
                      <a16:colId xmlns:a16="http://schemas.microsoft.com/office/drawing/2014/main" val="20005"/>
                    </a:ext>
                  </a:extLst>
                </a:gridCol>
                <a:gridCol w="685800">
                  <a:extLst>
                    <a:ext uri="{9D8B030D-6E8A-4147-A177-3AD203B41FA5}">
                      <a16:colId xmlns:a16="http://schemas.microsoft.com/office/drawing/2014/main" val="20006"/>
                    </a:ext>
                  </a:extLst>
                </a:gridCol>
                <a:gridCol w="685800">
                  <a:extLst>
                    <a:ext uri="{9D8B030D-6E8A-4147-A177-3AD203B41FA5}">
                      <a16:colId xmlns:a16="http://schemas.microsoft.com/office/drawing/2014/main" val="20007"/>
                    </a:ext>
                  </a:extLst>
                </a:gridCol>
                <a:gridCol w="685800">
                  <a:extLst>
                    <a:ext uri="{9D8B030D-6E8A-4147-A177-3AD203B41FA5}">
                      <a16:colId xmlns:a16="http://schemas.microsoft.com/office/drawing/2014/main" val="20008"/>
                    </a:ext>
                  </a:extLst>
                </a:gridCol>
              </a:tblGrid>
              <a:tr h="274685">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err="1" smtClean="0">
                          <a:ln>
                            <a:noFill/>
                          </a:ln>
                          <a:solidFill>
                            <a:schemeClr val="tx1"/>
                          </a:solidFill>
                          <a:effectLst/>
                          <a:latin typeface="宋体" pitchFamily="2" charset="-122"/>
                          <a:ea typeface="宋体" pitchFamily="2" charset="-122"/>
                        </a:rPr>
                        <a:t>i</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xi</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yi</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i</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xi</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yi</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i</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xi</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yi</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0"/>
                  </a:ext>
                </a:extLst>
              </a:tr>
              <a:tr h="274685">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37</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3.4</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6</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39.5</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1.83</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11</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42</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2.35</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1"/>
                  </a:ext>
                </a:extLst>
              </a:tr>
              <a:tr h="274685">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2</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37.5</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3</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7</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40</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1.53</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12</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42.5</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2.54</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2"/>
                  </a:ext>
                </a:extLst>
              </a:tr>
              <a:tr h="274685">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3</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38</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3</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8</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40.5</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1.7</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13</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43</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2.9</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3"/>
                  </a:ext>
                </a:extLst>
              </a:tr>
              <a:tr h="365823">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4</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38.5</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3.27</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9</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41</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1.8</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Rounded MT Bold" pitchFamily="34"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Rounded MT Bold" pitchFamily="34"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Rounded MT Bold" pitchFamily="34"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triangle" w="med" len="med"/>
                    </a:lnB>
                    <a:lnTlToBr>
                      <a:noFill/>
                    </a:lnTlToBr>
                    <a:lnBlToTr>
                      <a:noFill/>
                    </a:lnBlToTr>
                    <a:noFill/>
                  </a:tcPr>
                </a:tc>
                <a:extLst>
                  <a:ext uri="{0D108BD9-81ED-4DB2-BD59-A6C34878D82A}">
                    <a16:rowId xmlns:a16="http://schemas.microsoft.com/office/drawing/2014/main" val="10004"/>
                  </a:ext>
                </a:extLst>
              </a:tr>
              <a:tr h="365823">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5</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dirty="0" smtClean="0">
                          <a:ln>
                            <a:noFill/>
                          </a:ln>
                          <a:solidFill>
                            <a:schemeClr val="tx1"/>
                          </a:solidFill>
                          <a:effectLst/>
                          <a:latin typeface="宋体" pitchFamily="2" charset="-122"/>
                          <a:ea typeface="宋体" pitchFamily="2" charset="-122"/>
                        </a:rPr>
                        <a:t>39</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2.1</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10</a:t>
                      </a:r>
                      <a:endParaRPr kumimoji="0" lang="en-US" altLang="zh-CN" sz="1800" b="0" i="0" u="none" strike="noStrike" cap="none" normalizeH="0" baseline="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41.5</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ctr" latinLnBrk="0" hangingPunct="1">
                        <a:lnSpc>
                          <a:spcPct val="100000"/>
                        </a:lnSpc>
                        <a:spcBef>
                          <a:spcPct val="0"/>
                        </a:spcBef>
                        <a:spcAft>
                          <a:spcPct val="0"/>
                        </a:spcAft>
                        <a:buClrTx/>
                        <a:buSzTx/>
                        <a:buFontTx/>
                        <a:buNone/>
                        <a:tabLst/>
                      </a:pPr>
                      <a:r>
                        <a:rPr kumimoji="0" lang="en-US" altLang="zh-CN" sz="1200" b="0" i="0" u="none" strike="noStrike" cap="none" normalizeH="0" baseline="0" smtClean="0">
                          <a:ln>
                            <a:noFill/>
                          </a:ln>
                          <a:solidFill>
                            <a:schemeClr val="tx1"/>
                          </a:solidFill>
                          <a:effectLst/>
                          <a:latin typeface="宋体" pitchFamily="2" charset="-122"/>
                          <a:ea typeface="宋体" pitchFamily="2" charset="-122"/>
                        </a:rPr>
                        <a:t>1.9</a:t>
                      </a:r>
                      <a:endParaRPr kumimoji="0" lang="en-US" altLang="zh-CN" sz="1800" b="0" i="0" u="none" strike="noStrike" cap="none" normalizeH="0" baseline="0" dirty="0" smtClean="0">
                        <a:ln>
                          <a:noFill/>
                        </a:ln>
                        <a:solidFill>
                          <a:schemeClr val="tx1"/>
                        </a:solidFill>
                        <a:effectLst/>
                        <a:latin typeface="Arial"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Rounded MT Bold" pitchFamily="34"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Rounded MT Bold" pitchFamily="34"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triangl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800" b="0" i="0" u="none" strike="noStrike" cap="none" normalizeH="0" baseline="0" dirty="0" smtClean="0">
                        <a:ln>
                          <a:noFill/>
                        </a:ln>
                        <a:solidFill>
                          <a:schemeClr val="tx1"/>
                        </a:solidFill>
                        <a:effectLst/>
                        <a:latin typeface="Arial Rounded MT Bold" pitchFamily="34" charset="0"/>
                        <a:ea typeface="宋体" pitchFamily="2" charset="-122"/>
                      </a:endParaRPr>
                    </a:p>
                  </a:txBody>
                  <a:tcPr marT="45728" marB="45728" anchor="ctr" horzOverflow="overflow">
                    <a:lnL w="12700" cap="flat" cmpd="sng" algn="ctr">
                      <a:solidFill>
                        <a:schemeClr val="tx1"/>
                      </a:solidFill>
                      <a:prstDash val="solid"/>
                      <a:round/>
                      <a:headEnd type="none" w="med" len="med"/>
                      <a:tailEnd type="triangl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triangl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68277168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linds(horizontal)">
                                      <p:cBhvr>
                                        <p:cTn id="27" dur="500"/>
                                        <p:tgtEl>
                                          <p:spTgt spid="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blinds(horizontal)">
                                      <p:cBhvr>
                                        <p:cTn id="32" dur="500"/>
                                        <p:tgtEl>
                                          <p:spTgt spid="2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linds(horizontal)">
                                      <p:cBhvr>
                                        <p:cTn id="37" dur="500"/>
                                        <p:tgtEl>
                                          <p:spTgt spid="2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blinds(horizontal)">
                                      <p:cBhvr>
                                        <p:cTn id="4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标题 1"/>
          <p:cNvSpPr>
            <a:spLocks noGrp="1"/>
          </p:cNvSpPr>
          <p:nvPr>
            <p:ph type="title"/>
          </p:nvPr>
        </p:nvSpPr>
        <p:spPr/>
        <p:txBody>
          <a:bodyPr/>
          <a:lstStyle/>
          <a:p>
            <a:r>
              <a:rPr lang="zh-CN" altLang="en-US" smtClean="0"/>
              <a:t>曲线回归</a:t>
            </a:r>
          </a:p>
        </p:txBody>
      </p:sp>
      <p:sp>
        <p:nvSpPr>
          <p:cNvPr id="32771" name="内容占位符 2"/>
          <p:cNvSpPr>
            <a:spLocks noGrp="1"/>
          </p:cNvSpPr>
          <p:nvPr>
            <p:ph idx="1"/>
          </p:nvPr>
        </p:nvSpPr>
        <p:spPr>
          <a:xfrm>
            <a:off x="179388" y="1341438"/>
            <a:ext cx="8713787" cy="4608512"/>
          </a:xfrm>
        </p:spPr>
        <p:txBody>
          <a:bodyPr/>
          <a:lstStyle/>
          <a:p>
            <a:pPr>
              <a:defRPr/>
            </a:pPr>
            <a:r>
              <a:rPr lang="en-US" altLang="zh-CN" sz="2000" dirty="0" smtClean="0"/>
              <a:t>R</a:t>
            </a:r>
            <a:r>
              <a:rPr lang="zh-CN" altLang="en-US" sz="2000" dirty="0" smtClean="0"/>
              <a:t>语言分析</a:t>
            </a:r>
            <a:endParaRPr lang="en-US" altLang="zh-CN" sz="2000" dirty="0" smtClean="0"/>
          </a:p>
          <a:p>
            <a:pPr marL="0" indent="0">
              <a:buFont typeface="Wingdings" panose="05000000000000000000" pitchFamily="2" charset="2"/>
              <a:buNone/>
              <a:defRPr/>
            </a:pPr>
            <a:r>
              <a:rPr lang="en-US" altLang="zh-CN" sz="2400" dirty="0" smtClean="0"/>
              <a:t>x</a:t>
            </a:r>
            <a:r>
              <a:rPr lang="en-US" altLang="zh-CN" sz="2400" smtClean="0"/>
              <a:t>&lt;-</a:t>
            </a:r>
            <a:r>
              <a:rPr lang="en-US" altLang="zh-CN" sz="2400" smtClean="0"/>
              <a:t>c(37,37.5,38,38.5,39,39.5,40,40.5,41,41.5,42,42.5,43</a:t>
            </a:r>
            <a:r>
              <a:rPr lang="en-US" altLang="zh-CN" sz="2400" dirty="0" smtClean="0"/>
              <a:t>)</a:t>
            </a:r>
          </a:p>
          <a:p>
            <a:pPr marL="0" indent="0">
              <a:buFont typeface="Wingdings" panose="05000000000000000000" pitchFamily="2" charset="2"/>
              <a:buNone/>
              <a:defRPr/>
            </a:pPr>
            <a:r>
              <a:rPr lang="en-US" altLang="zh-CN" sz="2400" dirty="0" smtClean="0"/>
              <a:t>y</a:t>
            </a:r>
            <a:r>
              <a:rPr lang="en-US" altLang="zh-CN" sz="2400" smtClean="0"/>
              <a:t>&lt;-</a:t>
            </a:r>
            <a:r>
              <a:rPr lang="en-US" altLang="zh-CN" sz="2400" smtClean="0"/>
              <a:t>c(3.4,3,3,3.27,2.1,1.83,1.53,1.7,1.8,1.9,2.35,2.54,2.9</a:t>
            </a:r>
            <a:r>
              <a:rPr lang="en-US" altLang="zh-CN" sz="2400" dirty="0" smtClean="0"/>
              <a:t>)</a:t>
            </a:r>
          </a:p>
          <a:p>
            <a:pPr marL="0" indent="0">
              <a:buFont typeface="Wingdings" panose="05000000000000000000" pitchFamily="2" charset="2"/>
              <a:buNone/>
              <a:defRPr/>
            </a:pPr>
            <a:r>
              <a:rPr lang="en-US" altLang="zh-CN" sz="2400" dirty="0" smtClean="0"/>
              <a:t>alloy</a:t>
            </a:r>
            <a:r>
              <a:rPr lang="en-US" altLang="zh-CN" sz="2400" smtClean="0"/>
              <a:t>&lt;-</a:t>
            </a:r>
            <a:r>
              <a:rPr lang="en-US" altLang="zh-CN" sz="2400" smtClean="0"/>
              <a:t>data.frame(x,y</a:t>
            </a:r>
            <a:r>
              <a:rPr lang="en-US" altLang="zh-CN" sz="2400" dirty="0" smtClean="0"/>
              <a:t>)</a:t>
            </a:r>
          </a:p>
          <a:p>
            <a:pPr marL="0" indent="0">
              <a:buFont typeface="Wingdings" panose="05000000000000000000" pitchFamily="2" charset="2"/>
              <a:buNone/>
              <a:defRPr/>
            </a:pPr>
            <a:r>
              <a:rPr lang="en-US" altLang="zh-CN" sz="2400" smtClean="0"/>
              <a:t>lm.sol=lm(y~1+x+I(x^2),data=alloy</a:t>
            </a:r>
            <a:r>
              <a:rPr lang="en-US" altLang="zh-CN" sz="2400" dirty="0" smtClean="0"/>
              <a:t>)</a:t>
            </a:r>
          </a:p>
          <a:p>
            <a:pPr marL="0" indent="0">
              <a:buFont typeface="Wingdings" panose="05000000000000000000" pitchFamily="2" charset="2"/>
              <a:buNone/>
              <a:defRPr/>
            </a:pPr>
            <a:r>
              <a:rPr lang="en-US" altLang="zh-CN" sz="2400" smtClean="0"/>
              <a:t>summary(lm.sol</a:t>
            </a:r>
            <a:r>
              <a:rPr lang="en-US" altLang="zh-CN" sz="2400" dirty="0" smtClean="0"/>
              <a:t>)</a:t>
            </a:r>
            <a:endParaRPr lang="zh-CN" altLang="en-US" sz="2400" dirty="0" smtClean="0"/>
          </a:p>
        </p:txBody>
      </p:sp>
      <p:graphicFrame>
        <p:nvGraphicFramePr>
          <p:cNvPr id="5" name="Object 5"/>
          <p:cNvGraphicFramePr>
            <a:graphicFrameLocks noChangeAspect="1"/>
          </p:cNvGraphicFramePr>
          <p:nvPr/>
        </p:nvGraphicFramePr>
        <p:xfrm>
          <a:off x="5002213" y="3517900"/>
          <a:ext cx="3716337" cy="369888"/>
        </p:xfrm>
        <a:graphic>
          <a:graphicData uri="http://schemas.openxmlformats.org/presentationml/2006/ole">
            <mc:AlternateContent xmlns:mc="http://schemas.openxmlformats.org/markup-compatibility/2006">
              <mc:Choice xmlns:v="urn:schemas-microsoft-com:vml" Requires="v">
                <p:oleObj spid="_x0000_s147578" name="Equation" r:id="rId3" imgW="2298700" imgH="228600" progId="Equation.DSMT4">
                  <p:embed/>
                </p:oleObj>
              </mc:Choice>
              <mc:Fallback>
                <p:oleObj name="Equation" r:id="rId3" imgW="2298700" imgH="228600" progId="Equation.DSMT4">
                  <p:embed/>
                  <p:pic>
                    <p:nvPicPr>
                      <p:cNvPr id="5"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2213" y="3517900"/>
                        <a:ext cx="3716337" cy="369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43365" name="图片 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097088" y="3924300"/>
            <a:ext cx="4876800"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961528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p:cNvSpPr>
            <a:spLocks noGrp="1"/>
          </p:cNvSpPr>
          <p:nvPr>
            <p:ph type="title"/>
          </p:nvPr>
        </p:nvSpPr>
        <p:spPr/>
        <p:txBody>
          <a:bodyPr/>
          <a:lstStyle/>
          <a:p>
            <a:r>
              <a:rPr lang="zh-CN" altLang="en-US" smtClean="0"/>
              <a:t>曲线回归</a:t>
            </a:r>
          </a:p>
        </p:txBody>
      </p:sp>
      <p:sp>
        <p:nvSpPr>
          <p:cNvPr id="144387" name="内容占位符 2"/>
          <p:cNvSpPr>
            <a:spLocks noGrp="1"/>
          </p:cNvSpPr>
          <p:nvPr>
            <p:ph idx="1"/>
          </p:nvPr>
        </p:nvSpPr>
        <p:spPr>
          <a:xfrm>
            <a:off x="179388" y="1341438"/>
            <a:ext cx="8713787" cy="4608512"/>
          </a:xfrm>
        </p:spPr>
        <p:txBody>
          <a:bodyPr/>
          <a:lstStyle/>
          <a:p>
            <a:r>
              <a:rPr lang="zh-CN" altLang="en-US" sz="2000" dirty="0" smtClean="0"/>
              <a:t>在许多实际</a:t>
            </a:r>
            <a:r>
              <a:rPr lang="zh-CN" altLang="en-US" sz="2000" smtClean="0"/>
              <a:t>问题</a:t>
            </a:r>
            <a:r>
              <a:rPr lang="zh-CN" altLang="en-US" sz="2000" smtClean="0"/>
              <a:t>中，回归</a:t>
            </a:r>
            <a:r>
              <a:rPr lang="zh-CN" altLang="en-US" sz="2000" dirty="0" smtClean="0"/>
              <a:t>模型中响应变量和预测变量之间的关系可能是复杂的非线性函数。有时候能通过变量变换的方法可以将其</a:t>
            </a:r>
            <a:r>
              <a:rPr lang="zh-CN" altLang="en-US" sz="2000" smtClean="0"/>
              <a:t>变为</a:t>
            </a:r>
            <a:r>
              <a:rPr lang="zh-CN" altLang="en-US" sz="2000" smtClean="0"/>
              <a:t>线性模型，有时</a:t>
            </a:r>
            <a:r>
              <a:rPr lang="zh-CN" altLang="en-US" sz="2000" dirty="0" smtClean="0"/>
              <a:t>则不能。在后一种</a:t>
            </a:r>
            <a:r>
              <a:rPr lang="zh-CN" altLang="en-US" sz="2000" smtClean="0"/>
              <a:t>情况</a:t>
            </a:r>
            <a:r>
              <a:rPr lang="zh-CN" altLang="en-US" sz="2000" smtClean="0"/>
              <a:t>下，就</a:t>
            </a:r>
            <a:r>
              <a:rPr lang="zh-CN" altLang="en-US" sz="2000" dirty="0" smtClean="0"/>
              <a:t>需要采取专门的非线性回归方法来建立模型。</a:t>
            </a:r>
            <a:endParaRPr lang="en-US" altLang="zh-CN" sz="2000" dirty="0" smtClean="0"/>
          </a:p>
          <a:p>
            <a:r>
              <a:rPr lang="zh-CN" altLang="en-US" sz="2000" dirty="0" smtClean="0"/>
              <a:t>在</a:t>
            </a:r>
            <a:r>
              <a:rPr lang="en-US" altLang="zh-CN" sz="2000" dirty="0" smtClean="0"/>
              <a:t>R</a:t>
            </a:r>
            <a:r>
              <a:rPr lang="zh-CN" altLang="en-US" sz="2000" dirty="0" smtClean="0"/>
              <a:t>语言中最为常用的非线性回归建模函数是</a:t>
            </a:r>
            <a:r>
              <a:rPr lang="en-US" altLang="zh-CN" sz="2000" dirty="0" err="1" smtClean="0"/>
              <a:t>nls</a:t>
            </a:r>
            <a:r>
              <a:rPr lang="zh-CN" altLang="en-US" sz="2000" dirty="0" smtClean="0"/>
              <a:t>。</a:t>
            </a:r>
            <a:endParaRPr lang="en-US" altLang="zh-CN" sz="2000" dirty="0" smtClean="0"/>
          </a:p>
          <a:p>
            <a:r>
              <a:rPr lang="zh-CN" altLang="en-US" sz="2000" dirty="0" smtClean="0"/>
              <a:t>在建立非线性回归模型时需要事先确定两</a:t>
            </a:r>
            <a:r>
              <a:rPr lang="zh-CN" altLang="en-US" sz="2000" smtClean="0"/>
              <a:t>件</a:t>
            </a:r>
            <a:r>
              <a:rPr lang="zh-CN" altLang="en-US" sz="2000" smtClean="0"/>
              <a:t>事，一</a:t>
            </a:r>
            <a:r>
              <a:rPr lang="zh-CN" altLang="en-US" sz="2000" dirty="0" smtClean="0"/>
              <a:t>个是非线性</a:t>
            </a:r>
            <a:r>
              <a:rPr lang="zh-CN" altLang="en-US" sz="2000" smtClean="0"/>
              <a:t>函数</a:t>
            </a:r>
            <a:r>
              <a:rPr lang="zh-CN" altLang="en-US" sz="2000" smtClean="0"/>
              <a:t>形式，另</a:t>
            </a:r>
            <a:r>
              <a:rPr lang="zh-CN" altLang="en-US" sz="2000" dirty="0" smtClean="0"/>
              <a:t>一个是参数初始值。</a:t>
            </a:r>
          </a:p>
          <a:p>
            <a:endParaRPr lang="en-US" altLang="zh-CN" sz="2000" dirty="0" smtClean="0"/>
          </a:p>
          <a:p>
            <a:r>
              <a:rPr lang="zh-CN" altLang="en-US" sz="2000" dirty="0" smtClean="0"/>
              <a:t>示例：</a:t>
            </a:r>
            <a:r>
              <a:rPr lang="en-US" altLang="zh-CN" sz="2000" dirty="0" smtClean="0"/>
              <a:t>car</a:t>
            </a:r>
            <a:r>
              <a:rPr lang="zh-CN" altLang="en-US" sz="2000" dirty="0" smtClean="0"/>
              <a:t>包中的</a:t>
            </a:r>
            <a:r>
              <a:rPr lang="en-US" altLang="zh-CN" sz="2000" dirty="0" err="1" smtClean="0"/>
              <a:t>USPop</a:t>
            </a:r>
            <a:r>
              <a:rPr lang="zh-CN" altLang="en-US" sz="2000" dirty="0" smtClean="0"/>
              <a:t>数据集为例来讲解其用法。数据中</a:t>
            </a:r>
            <a:r>
              <a:rPr lang="en-US" altLang="zh-CN" sz="2000" dirty="0" smtClean="0"/>
              <a:t>population</a:t>
            </a:r>
            <a:r>
              <a:rPr lang="zh-CN" altLang="en-US" sz="2000" dirty="0" smtClean="0"/>
              <a:t>表示</a:t>
            </a:r>
            <a:r>
              <a:rPr lang="zh-CN" altLang="en-US" sz="2000" smtClean="0"/>
              <a:t>人口</a:t>
            </a:r>
            <a:r>
              <a:rPr lang="zh-CN" altLang="en-US" sz="2000" smtClean="0"/>
              <a:t>数，</a:t>
            </a:r>
            <a:r>
              <a:rPr lang="en-US" altLang="zh-CN" sz="2000" smtClean="0"/>
              <a:t>year</a:t>
            </a:r>
            <a:r>
              <a:rPr lang="zh-CN" altLang="en-US" sz="2000" dirty="0" smtClean="0"/>
              <a:t>表示年份。如果将二者绘制散点图可以发现它们之间的非线性关系。对于人口模型可以采用</a:t>
            </a:r>
            <a:r>
              <a:rPr lang="en-US" altLang="zh-CN" sz="2000" dirty="0" smtClean="0"/>
              <a:t>Logistic</a:t>
            </a:r>
            <a:r>
              <a:rPr lang="zh-CN" altLang="en-US" sz="2000" dirty="0" smtClean="0"/>
              <a:t>增长</a:t>
            </a:r>
            <a:r>
              <a:rPr lang="zh-CN" altLang="en-US" sz="2000" smtClean="0"/>
              <a:t>函数</a:t>
            </a:r>
            <a:r>
              <a:rPr lang="zh-CN" altLang="en-US" sz="2000" smtClean="0"/>
              <a:t>形式，它</a:t>
            </a:r>
            <a:r>
              <a:rPr lang="zh-CN" altLang="en-US" sz="2000" dirty="0" smtClean="0"/>
              <a:t>考虑了初期的指数增长以及总资源的限制。其函数形式如下。</a:t>
            </a:r>
          </a:p>
        </p:txBody>
      </p:sp>
      <p:pic>
        <p:nvPicPr>
          <p:cNvPr id="14438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87675" y="5378450"/>
            <a:ext cx="2333625" cy="57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8808168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p:cNvSpPr>
            <a:spLocks noGrp="1"/>
          </p:cNvSpPr>
          <p:nvPr>
            <p:ph type="title"/>
          </p:nvPr>
        </p:nvSpPr>
        <p:spPr/>
        <p:txBody>
          <a:bodyPr/>
          <a:lstStyle/>
          <a:p>
            <a:r>
              <a:rPr lang="zh-CN" altLang="en-US" smtClean="0"/>
              <a:t>曲线回归</a:t>
            </a:r>
          </a:p>
        </p:txBody>
      </p:sp>
      <p:sp>
        <p:nvSpPr>
          <p:cNvPr id="32771" name="内容占位符 2"/>
          <p:cNvSpPr>
            <a:spLocks noGrp="1"/>
          </p:cNvSpPr>
          <p:nvPr>
            <p:ph idx="1"/>
          </p:nvPr>
        </p:nvSpPr>
        <p:spPr>
          <a:xfrm>
            <a:off x="179388" y="1341438"/>
            <a:ext cx="8713787" cy="4608512"/>
          </a:xfrm>
        </p:spPr>
        <p:txBody>
          <a:bodyPr/>
          <a:lstStyle/>
          <a:p>
            <a:pPr>
              <a:defRPr/>
            </a:pPr>
            <a:r>
              <a:rPr lang="en-US" altLang="zh-CN" sz="2000" dirty="0" smtClean="0"/>
              <a:t>R</a:t>
            </a:r>
            <a:r>
              <a:rPr lang="zh-CN" altLang="en-US" sz="2000" dirty="0" smtClean="0"/>
              <a:t>语言分析</a:t>
            </a:r>
            <a:endParaRPr lang="en-US" altLang="zh-CN" sz="2000" dirty="0" smtClean="0"/>
          </a:p>
          <a:p>
            <a:pPr marL="0" indent="0">
              <a:buFont typeface="Wingdings" panose="05000000000000000000" pitchFamily="2" charset="2"/>
              <a:buNone/>
              <a:defRPr/>
            </a:pPr>
            <a:r>
              <a:rPr lang="en-US" altLang="zh-CN" sz="2000" smtClean="0"/>
              <a:t>install.packages</a:t>
            </a:r>
            <a:r>
              <a:rPr lang="en-US" altLang="zh-CN" sz="2000" dirty="0" smtClean="0"/>
              <a:t>("car")</a:t>
            </a:r>
          </a:p>
          <a:p>
            <a:pPr marL="0" indent="0">
              <a:buFont typeface="Wingdings" panose="05000000000000000000" pitchFamily="2" charset="2"/>
              <a:buNone/>
              <a:defRPr/>
            </a:pPr>
            <a:r>
              <a:rPr lang="en-US" altLang="zh-CN" sz="2000" dirty="0" smtClean="0"/>
              <a:t>library(car)</a:t>
            </a:r>
          </a:p>
          <a:p>
            <a:pPr marL="0" indent="0">
              <a:buFont typeface="Wingdings" panose="05000000000000000000" pitchFamily="2" charset="2"/>
              <a:buNone/>
              <a:defRPr/>
            </a:pPr>
            <a:r>
              <a:rPr lang="en-US" altLang="zh-CN" sz="2000" dirty="0" smtClean="0"/>
              <a:t>library(ggplot2)</a:t>
            </a:r>
          </a:p>
          <a:p>
            <a:pPr marL="0" indent="0">
              <a:buFont typeface="Wingdings" panose="05000000000000000000" pitchFamily="2" charset="2"/>
              <a:buNone/>
              <a:defRPr/>
            </a:pPr>
            <a:r>
              <a:rPr lang="en-US" altLang="zh-CN" sz="2000" smtClean="0"/>
              <a:t>pop.mod </a:t>
            </a:r>
            <a:r>
              <a:rPr lang="en-US" altLang="zh-CN" sz="2000" dirty="0" smtClean="0"/>
              <a:t>&lt;- </a:t>
            </a:r>
            <a:r>
              <a:rPr lang="en-US" altLang="zh-CN" sz="2000" dirty="0" err="1" smtClean="0"/>
              <a:t>nls</a:t>
            </a:r>
            <a:r>
              <a:rPr lang="en-US" altLang="zh-CN" sz="2000" dirty="0" smtClean="0"/>
              <a:t>(population ~ theta1/(1+exp(-(</a:t>
            </a:r>
            <a:r>
              <a:rPr lang="en-US" altLang="zh-CN" sz="2000" smtClean="0"/>
              <a:t>theta2+theta3*year</a:t>
            </a:r>
            <a:r>
              <a:rPr lang="en-US" altLang="zh-CN" sz="2000" smtClean="0"/>
              <a:t>))),start </a:t>
            </a:r>
            <a:r>
              <a:rPr lang="en-US" altLang="zh-CN" sz="2000" smtClean="0"/>
              <a:t>= </a:t>
            </a:r>
            <a:r>
              <a:rPr lang="en-US" altLang="zh-CN" sz="2000" smtClean="0"/>
              <a:t>list(theta1=400,theta2</a:t>
            </a:r>
            <a:r>
              <a:rPr lang="en-US" altLang="zh-CN" sz="2000" smtClean="0"/>
              <a:t>=-</a:t>
            </a:r>
            <a:r>
              <a:rPr lang="en-US" altLang="zh-CN" sz="2000" smtClean="0"/>
              <a:t>49,theta3=0.025),data=USPop,trace=T</a:t>
            </a:r>
            <a:r>
              <a:rPr lang="en-US" altLang="zh-CN" sz="2000" dirty="0" smtClean="0"/>
              <a:t>)</a:t>
            </a:r>
          </a:p>
          <a:p>
            <a:pPr marL="0" indent="0">
              <a:buFont typeface="Wingdings" panose="05000000000000000000" pitchFamily="2" charset="2"/>
              <a:buNone/>
              <a:defRPr/>
            </a:pPr>
            <a:r>
              <a:rPr lang="en-US" altLang="zh-CN" sz="2000" smtClean="0"/>
              <a:t>summary(pop.mod</a:t>
            </a:r>
            <a:r>
              <a:rPr lang="en-US" altLang="zh-CN" sz="2000" dirty="0" smtClean="0"/>
              <a:t>)</a:t>
            </a:r>
          </a:p>
          <a:p>
            <a:pPr marL="0" indent="0">
              <a:buFont typeface="Wingdings" panose="05000000000000000000" pitchFamily="2" charset="2"/>
              <a:buNone/>
              <a:defRPr/>
            </a:pPr>
            <a:endParaRPr lang="zh-CN" altLang="en-US" sz="2000" dirty="0" smtClean="0"/>
          </a:p>
        </p:txBody>
      </p:sp>
    </p:spTree>
    <p:extLst>
      <p:ext uri="{BB962C8B-B14F-4D97-AF65-F5344CB8AC3E}">
        <p14:creationId xmlns:p14="http://schemas.microsoft.com/office/powerpoint/2010/main" val="282305283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1"/>
          <p:cNvSpPr>
            <a:spLocks noGrp="1"/>
          </p:cNvSpPr>
          <p:nvPr>
            <p:ph type="title"/>
          </p:nvPr>
        </p:nvSpPr>
        <p:spPr/>
        <p:txBody>
          <a:bodyPr/>
          <a:lstStyle/>
          <a:p>
            <a:r>
              <a:rPr lang="zh-CN" altLang="en-US" smtClean="0"/>
              <a:t>曲线回归</a:t>
            </a:r>
          </a:p>
        </p:txBody>
      </p:sp>
      <p:sp>
        <p:nvSpPr>
          <p:cNvPr id="32771" name="内容占位符 2"/>
          <p:cNvSpPr>
            <a:spLocks noGrp="1"/>
          </p:cNvSpPr>
          <p:nvPr>
            <p:ph idx="1"/>
          </p:nvPr>
        </p:nvSpPr>
        <p:spPr>
          <a:xfrm>
            <a:off x="179388" y="1341438"/>
            <a:ext cx="8713787" cy="4608512"/>
          </a:xfrm>
        </p:spPr>
        <p:txBody>
          <a:bodyPr/>
          <a:lstStyle/>
          <a:p>
            <a:pPr>
              <a:defRPr/>
            </a:pPr>
            <a:r>
              <a:rPr lang="en-US" altLang="zh-CN" sz="2000" dirty="0" smtClean="0"/>
              <a:t>R</a:t>
            </a:r>
            <a:r>
              <a:rPr lang="zh-CN" altLang="en-US" sz="2000" dirty="0" smtClean="0"/>
              <a:t>语言分析</a:t>
            </a:r>
            <a:endParaRPr lang="en-US" altLang="zh-CN" sz="2000" dirty="0" smtClean="0"/>
          </a:p>
          <a:p>
            <a:pPr marL="0" indent="0">
              <a:buFont typeface="Wingdings" panose="05000000000000000000" pitchFamily="2" charset="2"/>
              <a:buNone/>
              <a:defRPr/>
            </a:pPr>
            <a:endParaRPr lang="zh-CN" altLang="en-US" sz="2000" dirty="0" smtClean="0"/>
          </a:p>
        </p:txBody>
      </p:sp>
      <p:pic>
        <p:nvPicPr>
          <p:cNvPr id="14643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5738" y="1844675"/>
            <a:ext cx="8232775"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671091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1"/>
          <p:cNvSpPr>
            <a:spLocks noGrp="1"/>
          </p:cNvSpPr>
          <p:nvPr>
            <p:ph type="title"/>
          </p:nvPr>
        </p:nvSpPr>
        <p:spPr/>
        <p:txBody>
          <a:bodyPr/>
          <a:lstStyle/>
          <a:p>
            <a:r>
              <a:rPr lang="zh-CN" altLang="en-US" smtClean="0"/>
              <a:t>曲线回归</a:t>
            </a:r>
          </a:p>
        </p:txBody>
      </p:sp>
      <p:sp>
        <p:nvSpPr>
          <p:cNvPr id="32771" name="内容占位符 2"/>
          <p:cNvSpPr>
            <a:spLocks noGrp="1"/>
          </p:cNvSpPr>
          <p:nvPr>
            <p:ph idx="1"/>
          </p:nvPr>
        </p:nvSpPr>
        <p:spPr>
          <a:xfrm>
            <a:off x="179388" y="1341438"/>
            <a:ext cx="8713787" cy="4608512"/>
          </a:xfrm>
        </p:spPr>
        <p:txBody>
          <a:bodyPr/>
          <a:lstStyle/>
          <a:p>
            <a:pPr>
              <a:defRPr/>
            </a:pPr>
            <a:r>
              <a:rPr lang="en-US" altLang="zh-CN" sz="2000" dirty="0" smtClean="0"/>
              <a:t>R</a:t>
            </a:r>
            <a:r>
              <a:rPr lang="zh-CN" altLang="en-US" sz="2000" dirty="0" smtClean="0"/>
              <a:t>语言分析</a:t>
            </a:r>
            <a:endParaRPr lang="en-US" altLang="zh-CN" sz="2000" dirty="0" smtClean="0"/>
          </a:p>
          <a:p>
            <a:pPr marL="0" indent="0">
              <a:buFont typeface="Wingdings" panose="05000000000000000000" pitchFamily="2" charset="2"/>
              <a:buNone/>
              <a:defRPr/>
            </a:pPr>
            <a:r>
              <a:rPr lang="en-US" altLang="zh-CN" sz="2000" dirty="0" smtClean="0"/>
              <a:t>p </a:t>
            </a:r>
            <a:r>
              <a:rPr lang="en-US" altLang="zh-CN" sz="2000" smtClean="0"/>
              <a:t>&lt;- </a:t>
            </a:r>
            <a:r>
              <a:rPr lang="en-US" altLang="zh-CN" sz="2000" smtClean="0"/>
              <a:t>ggplot(USPop,aes(year,population</a:t>
            </a:r>
            <a:r>
              <a:rPr lang="en-US" altLang="zh-CN" sz="2000" dirty="0" smtClean="0"/>
              <a:t>)) + </a:t>
            </a:r>
            <a:r>
              <a:rPr lang="en-US" altLang="zh-CN" sz="2000" dirty="0" err="1" smtClean="0"/>
              <a:t>geom_point</a:t>
            </a:r>
            <a:r>
              <a:rPr lang="en-US" altLang="zh-CN" sz="2000" dirty="0" smtClean="0"/>
              <a:t>(size=3)</a:t>
            </a:r>
          </a:p>
          <a:p>
            <a:pPr marL="0" indent="0">
              <a:buFont typeface="Wingdings" panose="05000000000000000000" pitchFamily="2" charset="2"/>
              <a:buNone/>
              <a:defRPr/>
            </a:pPr>
            <a:r>
              <a:rPr lang="en-US" altLang="zh-CN" sz="2000" dirty="0" smtClean="0"/>
              <a:t>p &lt;- p </a:t>
            </a:r>
            <a:r>
              <a:rPr lang="en-US" altLang="zh-CN" sz="2000" smtClean="0"/>
              <a:t>+ </a:t>
            </a:r>
            <a:r>
              <a:rPr lang="en-US" altLang="zh-CN" sz="2000" smtClean="0"/>
              <a:t>geom_line(aes(year,fitted(pop.mod)),col</a:t>
            </a:r>
            <a:r>
              <a:rPr lang="en-US" altLang="zh-CN" sz="2000" dirty="0" smtClean="0"/>
              <a:t>='red')</a:t>
            </a:r>
          </a:p>
          <a:p>
            <a:pPr marL="0" indent="0">
              <a:buFont typeface="Wingdings" panose="05000000000000000000" pitchFamily="2" charset="2"/>
              <a:buNone/>
              <a:defRPr/>
            </a:pPr>
            <a:r>
              <a:rPr lang="en-US" altLang="zh-CN" sz="2000" dirty="0" smtClean="0"/>
              <a:t>p</a:t>
            </a:r>
          </a:p>
          <a:p>
            <a:pPr marL="0" indent="0">
              <a:buFont typeface="Wingdings" panose="05000000000000000000" pitchFamily="2" charset="2"/>
              <a:buNone/>
              <a:defRPr/>
            </a:pPr>
            <a:endParaRPr lang="zh-CN" altLang="en-US" sz="2000" dirty="0" smtClean="0"/>
          </a:p>
        </p:txBody>
      </p:sp>
      <p:pic>
        <p:nvPicPr>
          <p:cNvPr id="14746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3141663"/>
            <a:ext cx="3352800" cy="334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2528908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一个例子</a:t>
            </a:r>
            <a:endParaRPr lang="zh-CN" altLang="en-US" dirty="0"/>
          </a:p>
        </p:txBody>
      </p:sp>
      <p:sp>
        <p:nvSpPr>
          <p:cNvPr id="3" name="内容占位符 2"/>
          <p:cNvSpPr>
            <a:spLocks noGrp="1"/>
          </p:cNvSpPr>
          <p:nvPr>
            <p:ph idx="1"/>
          </p:nvPr>
        </p:nvSpPr>
        <p:spPr/>
        <p:txBody>
          <a:bodyPr/>
          <a:lstStyle/>
          <a:p>
            <a:r>
              <a:rPr lang="zh-CN" altLang="en-US" dirty="0" smtClean="0"/>
              <a:t>某次实验</a:t>
            </a:r>
            <a:r>
              <a:rPr lang="zh-CN" altLang="en-US" smtClean="0"/>
              <a:t>数据</a:t>
            </a:r>
            <a:r>
              <a:rPr lang="zh-CN" altLang="en-US" smtClean="0"/>
              <a:t>如下，尝试</a:t>
            </a:r>
            <a:r>
              <a:rPr lang="zh-CN" altLang="en-US" dirty="0" smtClean="0"/>
              <a:t>使用回归分析。</a:t>
            </a:r>
            <a:endParaRPr lang="zh-CN" altLang="en-US" dirty="0"/>
          </a:p>
        </p:txBody>
      </p:sp>
      <p:pic>
        <p:nvPicPr>
          <p:cNvPr id="5" name="图片 4"/>
          <p:cNvPicPr>
            <a:picLocks noChangeAspect="1"/>
          </p:cNvPicPr>
          <p:nvPr/>
        </p:nvPicPr>
        <p:blipFill>
          <a:blip r:embed="rId2"/>
          <a:stretch>
            <a:fillRect/>
          </a:stretch>
        </p:blipFill>
        <p:spPr>
          <a:xfrm>
            <a:off x="2987824" y="2204864"/>
            <a:ext cx="2990850" cy="3457575"/>
          </a:xfrm>
          <a:prstGeom prst="rect">
            <a:avLst/>
          </a:prstGeom>
        </p:spPr>
      </p:pic>
    </p:spTree>
    <p:extLst>
      <p:ext uri="{BB962C8B-B14F-4D97-AF65-F5344CB8AC3E}">
        <p14:creationId xmlns:p14="http://schemas.microsoft.com/office/powerpoint/2010/main" val="1614372120"/>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一个例子</a:t>
            </a:r>
          </a:p>
        </p:txBody>
      </p:sp>
      <p:sp>
        <p:nvSpPr>
          <p:cNvPr id="3" name="内容占位符 2"/>
          <p:cNvSpPr>
            <a:spLocks noGrp="1"/>
          </p:cNvSpPr>
          <p:nvPr>
            <p:ph idx="1"/>
          </p:nvPr>
        </p:nvSpPr>
        <p:spPr/>
        <p:txBody>
          <a:bodyPr/>
          <a:lstStyle/>
          <a:p>
            <a:r>
              <a:rPr lang="zh-CN" altLang="en-US" dirty="0" smtClean="0"/>
              <a:t>尝试作一元线性回归</a:t>
            </a:r>
            <a:endParaRPr lang="en-US" altLang="zh-CN" dirty="0" smtClean="0"/>
          </a:p>
          <a:p>
            <a:r>
              <a:rPr lang="en-US" altLang="zh-CN" dirty="0"/>
              <a:t>x </a:t>
            </a:r>
            <a:r>
              <a:rPr lang="en-US" altLang="zh-CN"/>
              <a:t>&lt;- </a:t>
            </a:r>
            <a:r>
              <a:rPr lang="en-US" altLang="zh-CN" smtClean="0"/>
              <a:t>c(80,220,140,120,180,100,200,160</a:t>
            </a:r>
            <a:r>
              <a:rPr lang="en-US" altLang="zh-CN" dirty="0"/>
              <a:t>)</a:t>
            </a:r>
          </a:p>
          <a:p>
            <a:r>
              <a:rPr lang="en-US" altLang="zh-CN" dirty="0"/>
              <a:t>y </a:t>
            </a:r>
            <a:r>
              <a:rPr lang="en-US" altLang="zh-CN"/>
              <a:t>&lt;- </a:t>
            </a:r>
            <a:r>
              <a:rPr lang="en-US" altLang="zh-CN" smtClean="0"/>
              <a:t>c(0.6,6.7,5.3,4.0,6.55,2.15,6.6,5.75</a:t>
            </a:r>
            <a:r>
              <a:rPr lang="en-US" altLang="zh-CN" dirty="0"/>
              <a:t>)</a:t>
            </a:r>
          </a:p>
          <a:p>
            <a:r>
              <a:rPr lang="en-US" altLang="zh-CN" dirty="0"/>
              <a:t>lmt1 &lt;- lm(y~x+1)</a:t>
            </a:r>
            <a:endParaRPr lang="zh-CN" altLang="en-US" dirty="0"/>
          </a:p>
        </p:txBody>
      </p:sp>
      <p:pic>
        <p:nvPicPr>
          <p:cNvPr id="4" name="图片 3"/>
          <p:cNvPicPr>
            <a:picLocks noChangeAspect="1"/>
          </p:cNvPicPr>
          <p:nvPr/>
        </p:nvPicPr>
        <p:blipFill>
          <a:blip r:embed="rId2"/>
          <a:stretch>
            <a:fillRect/>
          </a:stretch>
        </p:blipFill>
        <p:spPr>
          <a:xfrm>
            <a:off x="611560" y="3752689"/>
            <a:ext cx="5114925" cy="2771775"/>
          </a:xfrm>
          <a:prstGeom prst="rect">
            <a:avLst/>
          </a:prstGeom>
        </p:spPr>
      </p:pic>
      <p:pic>
        <p:nvPicPr>
          <p:cNvPr id="5" name="图片 4"/>
          <p:cNvPicPr>
            <a:picLocks noChangeAspect="1"/>
          </p:cNvPicPr>
          <p:nvPr/>
        </p:nvPicPr>
        <p:blipFill>
          <a:blip r:embed="rId3"/>
          <a:stretch>
            <a:fillRect/>
          </a:stretch>
        </p:blipFill>
        <p:spPr>
          <a:xfrm>
            <a:off x="6228184" y="4843301"/>
            <a:ext cx="2638425" cy="590550"/>
          </a:xfrm>
          <a:prstGeom prst="rect">
            <a:avLst/>
          </a:prstGeom>
        </p:spPr>
      </p:pic>
    </p:spTree>
    <p:extLst>
      <p:ext uri="{BB962C8B-B14F-4D97-AF65-F5344CB8AC3E}">
        <p14:creationId xmlns:p14="http://schemas.microsoft.com/office/powerpoint/2010/main" val="35830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r>
              <a:rPr lang="zh-CN" altLang="en-US" smtClean="0"/>
              <a:t>基于统计学方法的数据分析</a:t>
            </a:r>
          </a:p>
        </p:txBody>
      </p:sp>
      <p:sp>
        <p:nvSpPr>
          <p:cNvPr id="5123" name="内容占位符 2"/>
          <p:cNvSpPr>
            <a:spLocks noGrp="1"/>
          </p:cNvSpPr>
          <p:nvPr>
            <p:ph idx="1"/>
          </p:nvPr>
        </p:nvSpPr>
        <p:spPr/>
        <p:txBody>
          <a:bodyPr/>
          <a:lstStyle/>
          <a:p>
            <a:r>
              <a:rPr lang="zh-CN" altLang="en-US" smtClean="0"/>
              <a:t>探索性数据分析</a:t>
            </a:r>
            <a:endParaRPr lang="en-US" altLang="zh-CN" smtClean="0"/>
          </a:p>
          <a:p>
            <a:endParaRPr lang="en-US" altLang="zh-CN" smtClean="0"/>
          </a:p>
          <a:p>
            <a:r>
              <a:rPr lang="zh-CN" altLang="en-US" smtClean="0"/>
              <a:t>统计推断</a:t>
            </a:r>
            <a:endParaRPr lang="en-US" altLang="zh-CN" smtClean="0"/>
          </a:p>
          <a:p>
            <a:endParaRPr lang="en-US" altLang="zh-CN" smtClean="0"/>
          </a:p>
          <a:p>
            <a:r>
              <a:rPr lang="zh-CN" altLang="en-US" smtClean="0"/>
              <a:t>回归分析</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zh-CN" altLang="en-US" smtClean="0"/>
              <a:t>显著性检验的基本步骤</a:t>
            </a:r>
          </a:p>
        </p:txBody>
      </p:sp>
      <p:sp>
        <p:nvSpPr>
          <p:cNvPr id="62467" name="内容占位符 2"/>
          <p:cNvSpPr>
            <a:spLocks noGrp="1"/>
          </p:cNvSpPr>
          <p:nvPr>
            <p:ph idx="1"/>
          </p:nvPr>
        </p:nvSpPr>
        <p:spPr>
          <a:xfrm>
            <a:off x="250825" y="1341438"/>
            <a:ext cx="8785225" cy="4535487"/>
          </a:xfrm>
        </p:spPr>
        <p:txBody>
          <a:bodyPr/>
          <a:lstStyle/>
          <a:p>
            <a:r>
              <a:rPr lang="zh-CN" altLang="en-US" smtClean="0"/>
              <a:t>再</a:t>
            </a:r>
            <a:r>
              <a:rPr lang="zh-CN" altLang="en-US" smtClean="0"/>
              <a:t>例如，假设    </a:t>
            </a:r>
            <a:r>
              <a:rPr lang="en-US" altLang="zh-CN" smtClean="0"/>
              <a:t>      </a:t>
            </a:r>
            <a:r>
              <a:rPr lang="zh-CN" altLang="en-US" smtClean="0"/>
              <a:t>，即</a:t>
            </a:r>
            <a:r>
              <a:rPr lang="zh-CN" altLang="en-US" dirty="0" smtClean="0"/>
              <a:t>假设长白猪和大白猪两品种经产母猪产仔数的总体</a:t>
            </a:r>
            <a:r>
              <a:rPr lang="zh-CN" altLang="en-US" smtClean="0"/>
              <a:t>平均数</a:t>
            </a:r>
            <a:r>
              <a:rPr lang="zh-CN" altLang="en-US" smtClean="0"/>
              <a:t>相等，其</a:t>
            </a:r>
            <a:r>
              <a:rPr lang="zh-CN" altLang="en-US" dirty="0" smtClean="0"/>
              <a:t>意义是试验的表面效应：  </a:t>
            </a:r>
            <a:r>
              <a:rPr lang="en-US" altLang="zh-CN" dirty="0" smtClean="0"/>
              <a:t>-    </a:t>
            </a:r>
            <a:r>
              <a:rPr lang="en-US" altLang="zh-CN" smtClean="0"/>
              <a:t>=</a:t>
            </a:r>
            <a:r>
              <a:rPr lang="en-US" altLang="zh-CN" smtClean="0"/>
              <a:t>1.8</a:t>
            </a:r>
            <a:r>
              <a:rPr lang="zh-CN" altLang="en-US" dirty="0" smtClean="0"/>
              <a:t>头</a:t>
            </a:r>
            <a:r>
              <a:rPr lang="zh-CN" altLang="en-US" smtClean="0"/>
              <a:t>是</a:t>
            </a:r>
            <a:r>
              <a:rPr lang="zh-CN" altLang="en-US" smtClean="0"/>
              <a:t>试验误差，处理</a:t>
            </a:r>
            <a:r>
              <a:rPr lang="zh-CN" altLang="en-US" dirty="0" smtClean="0"/>
              <a:t>无效。</a:t>
            </a:r>
            <a:endParaRPr lang="en-US" altLang="zh-CN" dirty="0" smtClean="0"/>
          </a:p>
          <a:p>
            <a:endParaRPr lang="en-US" altLang="zh-CN" dirty="0" smtClean="0"/>
          </a:p>
          <a:p>
            <a:r>
              <a:rPr lang="zh-CN" altLang="en-US" dirty="0" smtClean="0"/>
              <a:t>相应的备择假设是</a:t>
            </a:r>
            <a:r>
              <a:rPr lang="zh-CN" altLang="en-US" smtClean="0"/>
              <a:t>：         </a:t>
            </a:r>
            <a:r>
              <a:rPr lang="zh-CN" altLang="en-US" smtClean="0"/>
              <a:t>，即</a:t>
            </a:r>
            <a:r>
              <a:rPr lang="zh-CN" altLang="en-US" dirty="0" smtClean="0"/>
              <a:t>假设长白猪与大白猪两品种经产母猪产仔数的总体平均数    与    </a:t>
            </a:r>
            <a:r>
              <a:rPr lang="zh-CN" altLang="en-US" smtClean="0"/>
              <a:t>不</a:t>
            </a:r>
            <a:r>
              <a:rPr lang="zh-CN" altLang="en-US" smtClean="0"/>
              <a:t>相等，亦即</a:t>
            </a:r>
            <a:r>
              <a:rPr lang="zh-CN" altLang="en-US" dirty="0" smtClean="0"/>
              <a:t>存在</a:t>
            </a:r>
            <a:r>
              <a:rPr lang="zh-CN" altLang="en-US" smtClean="0"/>
              <a:t>处理</a:t>
            </a:r>
            <a:r>
              <a:rPr lang="zh-CN" altLang="en-US" smtClean="0"/>
              <a:t>效应，其</a:t>
            </a:r>
            <a:r>
              <a:rPr lang="zh-CN" altLang="en-US" dirty="0" smtClean="0"/>
              <a:t>意义是指试验的</a:t>
            </a:r>
            <a:r>
              <a:rPr lang="zh-CN" altLang="en-US" smtClean="0"/>
              <a:t>表面</a:t>
            </a:r>
            <a:r>
              <a:rPr lang="zh-CN" altLang="en-US" smtClean="0"/>
              <a:t>效应，除</a:t>
            </a:r>
            <a:r>
              <a:rPr lang="zh-CN" altLang="en-US" dirty="0" smtClean="0"/>
              <a:t>包含</a:t>
            </a:r>
            <a:r>
              <a:rPr lang="zh-CN" altLang="en-US" smtClean="0"/>
              <a:t>试验误差</a:t>
            </a:r>
            <a:r>
              <a:rPr lang="zh-CN" altLang="en-US" smtClean="0"/>
              <a:t>外，还</a:t>
            </a:r>
            <a:r>
              <a:rPr lang="zh-CN" altLang="en-US" dirty="0" smtClean="0"/>
              <a:t>含有处理效应在内。 </a:t>
            </a:r>
          </a:p>
        </p:txBody>
      </p:sp>
      <p:graphicFrame>
        <p:nvGraphicFramePr>
          <p:cNvPr id="62468" name="对象 3"/>
          <p:cNvGraphicFramePr>
            <a:graphicFrameLocks noChangeAspect="1"/>
          </p:cNvGraphicFramePr>
          <p:nvPr/>
        </p:nvGraphicFramePr>
        <p:xfrm>
          <a:off x="2916238" y="1349375"/>
          <a:ext cx="1028700" cy="436563"/>
        </p:xfrm>
        <a:graphic>
          <a:graphicData uri="http://schemas.openxmlformats.org/presentationml/2006/ole">
            <mc:AlternateContent xmlns:mc="http://schemas.openxmlformats.org/markup-compatibility/2006">
              <mc:Choice xmlns:v="urn:schemas-microsoft-com:vml" Requires="v">
                <p:oleObj spid="_x0000_s63296" name="公式" r:id="rId4" imgW="571252" imgH="228501" progId="Equation.3">
                  <p:embed/>
                </p:oleObj>
              </mc:Choice>
              <mc:Fallback>
                <p:oleObj name="公式" r:id="rId4" imgW="571252" imgH="228501" progId="Equation.3">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6238" y="1349375"/>
                        <a:ext cx="1028700" cy="436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69" name="Object 5"/>
          <p:cNvGraphicFramePr>
            <a:graphicFrameLocks noChangeAspect="1"/>
          </p:cNvGraphicFramePr>
          <p:nvPr/>
        </p:nvGraphicFramePr>
        <p:xfrm>
          <a:off x="2684463" y="2144713"/>
          <a:ext cx="406400" cy="573087"/>
        </p:xfrm>
        <a:graphic>
          <a:graphicData uri="http://schemas.openxmlformats.org/presentationml/2006/ole">
            <mc:AlternateContent xmlns:mc="http://schemas.openxmlformats.org/markup-compatibility/2006">
              <mc:Choice xmlns:v="urn:schemas-microsoft-com:vml" Requires="v">
                <p:oleObj spid="_x0000_s63297" name="公式" r:id="rId6" imgW="76170" imgH="142795" progId="Equation.3">
                  <p:embed/>
                </p:oleObj>
              </mc:Choice>
              <mc:Fallback>
                <p:oleObj name="公式" r:id="rId6" imgW="76170" imgH="142795"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84463" y="2144713"/>
                        <a:ext cx="406400"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0" name="Object 6"/>
          <p:cNvGraphicFramePr>
            <a:graphicFrameLocks noChangeAspect="1"/>
          </p:cNvGraphicFramePr>
          <p:nvPr/>
        </p:nvGraphicFramePr>
        <p:xfrm>
          <a:off x="3281363" y="2144713"/>
          <a:ext cx="439737" cy="573087"/>
        </p:xfrm>
        <a:graphic>
          <a:graphicData uri="http://schemas.openxmlformats.org/presentationml/2006/ole">
            <mc:AlternateContent xmlns:mc="http://schemas.openxmlformats.org/markup-compatibility/2006">
              <mc:Choice xmlns:v="urn:schemas-microsoft-com:vml" Requires="v">
                <p:oleObj spid="_x0000_s63298" name="公式" r:id="rId8" imgW="95213" imgH="142795" progId="Equation.3">
                  <p:embed/>
                </p:oleObj>
              </mc:Choice>
              <mc:Fallback>
                <p:oleObj name="公式" r:id="rId8" imgW="95213" imgH="142795" progId="Equation.3">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81363" y="2144713"/>
                        <a:ext cx="439737"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1" name="对象 6"/>
          <p:cNvGraphicFramePr>
            <a:graphicFrameLocks noChangeAspect="1"/>
          </p:cNvGraphicFramePr>
          <p:nvPr/>
        </p:nvGraphicFramePr>
        <p:xfrm>
          <a:off x="3829050" y="3195638"/>
          <a:ext cx="1028700" cy="436562"/>
        </p:xfrm>
        <a:graphic>
          <a:graphicData uri="http://schemas.openxmlformats.org/presentationml/2006/ole">
            <mc:AlternateContent xmlns:mc="http://schemas.openxmlformats.org/markup-compatibility/2006">
              <mc:Choice xmlns:v="urn:schemas-microsoft-com:vml" Requires="v">
                <p:oleObj spid="_x0000_s63299" name="公式" r:id="rId10" imgW="571252" imgH="228501" progId="Equation.3">
                  <p:embed/>
                </p:oleObj>
              </mc:Choice>
              <mc:Fallback>
                <p:oleObj name="公式" r:id="rId10" imgW="571252" imgH="228501" progId="Equation.3">
                  <p:embed/>
                  <p:pic>
                    <p:nvPicPr>
                      <p:cNvPr id="0" name="对象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29050" y="3195638"/>
                        <a:ext cx="102870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2" name="Object 3"/>
          <p:cNvGraphicFramePr>
            <a:graphicFrameLocks noChangeAspect="1"/>
          </p:cNvGraphicFramePr>
          <p:nvPr/>
        </p:nvGraphicFramePr>
        <p:xfrm>
          <a:off x="6505575" y="3632200"/>
          <a:ext cx="358775" cy="458788"/>
        </p:xfrm>
        <a:graphic>
          <a:graphicData uri="http://schemas.openxmlformats.org/presentationml/2006/ole">
            <mc:AlternateContent xmlns:mc="http://schemas.openxmlformats.org/markup-compatibility/2006">
              <mc:Choice xmlns:v="urn:schemas-microsoft-com:vml" Requires="v">
                <p:oleObj spid="_x0000_s63300" name="公式" r:id="rId12" imgW="95213" imgH="142795" progId="Equation.3">
                  <p:embed/>
                </p:oleObj>
              </mc:Choice>
              <mc:Fallback>
                <p:oleObj name="公式" r:id="rId12" imgW="95213" imgH="142795" progId="Equation.3">
                  <p:embed/>
                  <p:pic>
                    <p:nvPicPr>
                      <p:cNvPr id="0" name="Object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05575" y="3632200"/>
                        <a:ext cx="3587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2473" name="Object 4"/>
          <p:cNvGraphicFramePr>
            <a:graphicFrameLocks noChangeAspect="1"/>
          </p:cNvGraphicFramePr>
          <p:nvPr/>
        </p:nvGraphicFramePr>
        <p:xfrm>
          <a:off x="7235825" y="3633788"/>
          <a:ext cx="368300" cy="457200"/>
        </p:xfrm>
        <a:graphic>
          <a:graphicData uri="http://schemas.openxmlformats.org/presentationml/2006/ole">
            <mc:AlternateContent xmlns:mc="http://schemas.openxmlformats.org/markup-compatibility/2006">
              <mc:Choice xmlns:v="urn:schemas-microsoft-com:vml" Requires="v">
                <p:oleObj spid="_x0000_s63301" name="公式" r:id="rId14" imgW="104913" imgH="142795" progId="Equation.3">
                  <p:embed/>
                </p:oleObj>
              </mc:Choice>
              <mc:Fallback>
                <p:oleObj name="公式" r:id="rId14" imgW="104913" imgH="142795" progId="Equation.3">
                  <p:embed/>
                  <p:pic>
                    <p:nvPicPr>
                      <p:cNvPr id="0" name="Object 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235825" y="3633788"/>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一个例子</a:t>
            </a:r>
          </a:p>
        </p:txBody>
      </p:sp>
      <p:sp>
        <p:nvSpPr>
          <p:cNvPr id="3" name="内容占位符 2"/>
          <p:cNvSpPr>
            <a:spLocks noGrp="1"/>
          </p:cNvSpPr>
          <p:nvPr>
            <p:ph idx="1"/>
          </p:nvPr>
        </p:nvSpPr>
        <p:spPr/>
        <p:txBody>
          <a:bodyPr/>
          <a:lstStyle/>
          <a:p>
            <a:r>
              <a:rPr lang="zh-CN" altLang="en-US" dirty="0" smtClean="0"/>
              <a:t>残差分析</a:t>
            </a:r>
            <a:endParaRPr lang="en-US" altLang="zh-CN" dirty="0" smtClean="0"/>
          </a:p>
          <a:p>
            <a:r>
              <a:rPr lang="en-US" altLang="zh-CN" dirty="0"/>
              <a:t>op </a:t>
            </a:r>
            <a:r>
              <a:rPr lang="en-US" altLang="zh-CN"/>
              <a:t>&lt;- </a:t>
            </a:r>
            <a:r>
              <a:rPr lang="en-US" altLang="zh-CN" smtClean="0"/>
              <a:t>par(mfrow=c(2,2</a:t>
            </a:r>
            <a:r>
              <a:rPr lang="en-US" altLang="zh-CN" dirty="0"/>
              <a:t>))</a:t>
            </a:r>
          </a:p>
          <a:p>
            <a:r>
              <a:rPr lang="en-US" altLang="zh-CN" dirty="0" smtClean="0"/>
              <a:t>plot(lmt1</a:t>
            </a:r>
            <a:r>
              <a:rPr lang="en-US" altLang="zh-CN" dirty="0"/>
              <a:t>)</a:t>
            </a:r>
          </a:p>
          <a:p>
            <a:r>
              <a:rPr lang="en-US" altLang="zh-CN" dirty="0" smtClean="0"/>
              <a:t>par(op</a:t>
            </a:r>
            <a:r>
              <a:rPr lang="en-US" altLang="zh-CN" dirty="0"/>
              <a:t>)</a:t>
            </a:r>
            <a:endParaRPr lang="zh-CN" altLang="en-US" dirty="0"/>
          </a:p>
        </p:txBody>
      </p:sp>
      <p:pic>
        <p:nvPicPr>
          <p:cNvPr id="5" name="图片 4"/>
          <p:cNvPicPr>
            <a:picLocks noChangeAspect="1"/>
          </p:cNvPicPr>
          <p:nvPr/>
        </p:nvPicPr>
        <p:blipFill>
          <a:blip r:embed="rId2"/>
          <a:stretch>
            <a:fillRect/>
          </a:stretch>
        </p:blipFill>
        <p:spPr>
          <a:xfrm>
            <a:off x="3665034" y="2924944"/>
            <a:ext cx="5144847" cy="3807718"/>
          </a:xfrm>
          <a:prstGeom prst="rect">
            <a:avLst/>
          </a:prstGeom>
        </p:spPr>
      </p:pic>
      <p:sp>
        <p:nvSpPr>
          <p:cNvPr id="6" name="文本框 5"/>
          <p:cNvSpPr txBox="1"/>
          <p:nvPr/>
        </p:nvSpPr>
        <p:spPr>
          <a:xfrm>
            <a:off x="872256" y="4399597"/>
            <a:ext cx="2376264" cy="1477328"/>
          </a:xfrm>
          <a:prstGeom prst="rect">
            <a:avLst/>
          </a:prstGeom>
          <a:noFill/>
        </p:spPr>
        <p:txBody>
          <a:bodyPr wrap="square" rtlCol="0">
            <a:spAutoFit/>
          </a:bodyPr>
          <a:lstStyle/>
          <a:p>
            <a:r>
              <a:rPr lang="zh-CN" altLang="en-US" dirty="0"/>
              <a:t>这些点的散布是有规律可</a:t>
            </a:r>
            <a:r>
              <a:rPr lang="zh-CN" altLang="en-US"/>
              <a:t>循</a:t>
            </a:r>
            <a:r>
              <a:rPr lang="zh-CN" altLang="en-US" smtClean="0"/>
              <a:t>的，两端</a:t>
            </a:r>
            <a:r>
              <a:rPr lang="zh-CN" altLang="en-US"/>
              <a:t>为</a:t>
            </a:r>
            <a:r>
              <a:rPr lang="zh-CN" altLang="en-US" smtClean="0"/>
              <a:t>负，中间</a:t>
            </a:r>
            <a:r>
              <a:rPr lang="zh-CN" altLang="en-US" dirty="0"/>
              <a:t>的残差</a:t>
            </a:r>
            <a:r>
              <a:rPr lang="zh-CN" altLang="en-US"/>
              <a:t>为</a:t>
            </a:r>
            <a:r>
              <a:rPr lang="zh-CN" altLang="en-US" smtClean="0"/>
              <a:t>正，因而</a:t>
            </a:r>
            <a:r>
              <a:rPr lang="zh-CN" altLang="en-US" dirty="0"/>
              <a:t>怀疑回归函数线性的假定不成立。</a:t>
            </a:r>
          </a:p>
        </p:txBody>
      </p:sp>
    </p:spTree>
    <p:extLst>
      <p:ext uri="{BB962C8B-B14F-4D97-AF65-F5344CB8AC3E}">
        <p14:creationId xmlns:p14="http://schemas.microsoft.com/office/powerpoint/2010/main" val="79266449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一个例子</a:t>
            </a:r>
          </a:p>
        </p:txBody>
      </p:sp>
      <p:sp>
        <p:nvSpPr>
          <p:cNvPr id="3" name="内容占位符 2"/>
          <p:cNvSpPr>
            <a:spLocks noGrp="1"/>
          </p:cNvSpPr>
          <p:nvPr>
            <p:ph idx="1"/>
          </p:nvPr>
        </p:nvSpPr>
        <p:spPr>
          <a:xfrm>
            <a:off x="179513" y="1484313"/>
            <a:ext cx="8640960" cy="4392612"/>
          </a:xfrm>
        </p:spPr>
        <p:txBody>
          <a:bodyPr/>
          <a:lstStyle/>
          <a:p>
            <a:r>
              <a:rPr lang="zh-CN" altLang="en-US" dirty="0" smtClean="0"/>
              <a:t>根据散点图怀疑</a:t>
            </a:r>
            <a:r>
              <a:rPr lang="zh-CN" altLang="en-US" smtClean="0"/>
              <a:t>是</a:t>
            </a:r>
            <a:r>
              <a:rPr lang="zh-CN" altLang="en-US" smtClean="0"/>
              <a:t>二次曲线，则</a:t>
            </a:r>
            <a:r>
              <a:rPr lang="zh-CN" altLang="en-US" dirty="0" smtClean="0"/>
              <a:t>使用多项式回归。</a:t>
            </a:r>
            <a:endParaRPr lang="en-US" altLang="zh-CN" dirty="0" smtClean="0"/>
          </a:p>
          <a:p>
            <a:r>
              <a:rPr lang="en-US" altLang="zh-CN" dirty="0"/>
              <a:t>lmt2 &lt;- lm(y~1+x+I(x^2))</a:t>
            </a:r>
          </a:p>
          <a:p>
            <a:r>
              <a:rPr lang="en-US" altLang="zh-CN" dirty="0" smtClean="0"/>
              <a:t>summary(lmt2</a:t>
            </a:r>
            <a:r>
              <a:rPr lang="en-US" altLang="zh-CN" dirty="0"/>
              <a:t>)</a:t>
            </a:r>
            <a:endParaRPr lang="zh-CN" altLang="en-US" dirty="0"/>
          </a:p>
        </p:txBody>
      </p:sp>
      <p:pic>
        <p:nvPicPr>
          <p:cNvPr id="4" name="图片 3"/>
          <p:cNvPicPr>
            <a:picLocks noChangeAspect="1"/>
          </p:cNvPicPr>
          <p:nvPr/>
        </p:nvPicPr>
        <p:blipFill>
          <a:blip r:embed="rId2"/>
          <a:stretch>
            <a:fillRect/>
          </a:stretch>
        </p:blipFill>
        <p:spPr>
          <a:xfrm>
            <a:off x="395536" y="3356992"/>
            <a:ext cx="5695950" cy="2743200"/>
          </a:xfrm>
          <a:prstGeom prst="rect">
            <a:avLst/>
          </a:prstGeom>
        </p:spPr>
      </p:pic>
      <p:pic>
        <p:nvPicPr>
          <p:cNvPr id="5" name="图片 4"/>
          <p:cNvPicPr>
            <a:picLocks noChangeAspect="1"/>
          </p:cNvPicPr>
          <p:nvPr/>
        </p:nvPicPr>
        <p:blipFill>
          <a:blip r:embed="rId3"/>
          <a:stretch>
            <a:fillRect/>
          </a:stretch>
        </p:blipFill>
        <p:spPr>
          <a:xfrm>
            <a:off x="4362773" y="6132513"/>
            <a:ext cx="4457700" cy="495300"/>
          </a:xfrm>
          <a:prstGeom prst="rect">
            <a:avLst/>
          </a:prstGeom>
        </p:spPr>
      </p:pic>
    </p:spTree>
    <p:extLst>
      <p:ext uri="{BB962C8B-B14F-4D97-AF65-F5344CB8AC3E}">
        <p14:creationId xmlns:p14="http://schemas.microsoft.com/office/powerpoint/2010/main" val="681210384"/>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一个例子</a:t>
            </a:r>
          </a:p>
        </p:txBody>
      </p:sp>
      <p:sp>
        <p:nvSpPr>
          <p:cNvPr id="3" name="内容占位符 2"/>
          <p:cNvSpPr>
            <a:spLocks noGrp="1"/>
          </p:cNvSpPr>
          <p:nvPr>
            <p:ph idx="1"/>
          </p:nvPr>
        </p:nvSpPr>
        <p:spPr/>
        <p:txBody>
          <a:bodyPr/>
          <a:lstStyle/>
          <a:p>
            <a:r>
              <a:rPr lang="zh-CN" altLang="en-US" dirty="0" smtClean="0"/>
              <a:t>残差分析</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3114675" y="2132856"/>
            <a:ext cx="5495925" cy="4000500"/>
          </a:xfrm>
          <a:prstGeom prst="rect">
            <a:avLst/>
          </a:prstGeom>
        </p:spPr>
      </p:pic>
      <p:sp>
        <p:nvSpPr>
          <p:cNvPr id="5" name="文本框 4"/>
          <p:cNvSpPr txBox="1"/>
          <p:nvPr/>
        </p:nvSpPr>
        <p:spPr>
          <a:xfrm>
            <a:off x="468313" y="3284984"/>
            <a:ext cx="1943447" cy="1477328"/>
          </a:xfrm>
          <a:prstGeom prst="rect">
            <a:avLst/>
          </a:prstGeom>
          <a:noFill/>
        </p:spPr>
        <p:txBody>
          <a:bodyPr wrap="square" rtlCol="0">
            <a:spAutoFit/>
          </a:bodyPr>
          <a:lstStyle/>
          <a:p>
            <a:r>
              <a:rPr lang="zh-CN" altLang="en-US" dirty="0"/>
              <a:t>有了明显</a:t>
            </a:r>
            <a:r>
              <a:rPr lang="zh-CN" altLang="en-US"/>
              <a:t>的</a:t>
            </a:r>
            <a:r>
              <a:rPr lang="zh-CN" altLang="en-US" smtClean="0"/>
              <a:t>改善，残差图</a:t>
            </a:r>
            <a:r>
              <a:rPr lang="zh-CN" altLang="en-US" dirty="0"/>
              <a:t>中点已经呈无</a:t>
            </a:r>
            <a:r>
              <a:rPr lang="zh-CN" altLang="en-US"/>
              <a:t>规律</a:t>
            </a:r>
            <a:r>
              <a:rPr lang="zh-CN" altLang="en-US" smtClean="0"/>
              <a:t>散布，说明</a:t>
            </a:r>
            <a:r>
              <a:rPr lang="zh-CN" altLang="en-US" dirty="0"/>
              <a:t>二次回归方程是合适的。</a:t>
            </a:r>
          </a:p>
        </p:txBody>
      </p:sp>
    </p:spTree>
    <p:extLst>
      <p:ext uri="{BB962C8B-B14F-4D97-AF65-F5344CB8AC3E}">
        <p14:creationId xmlns:p14="http://schemas.microsoft.com/office/powerpoint/2010/main" val="253320375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553348" cy="576262"/>
          </a:xfrm>
        </p:spPr>
        <p:txBody>
          <a:bodyPr/>
          <a:lstStyle/>
          <a:p>
            <a:r>
              <a:rPr lang="zh-CN" altLang="en-US" dirty="0"/>
              <a:t>可线性化的一元非线性回归问题</a:t>
            </a:r>
          </a:p>
        </p:txBody>
      </p:sp>
      <p:sp>
        <p:nvSpPr>
          <p:cNvPr id="3" name="内容占位符 2"/>
          <p:cNvSpPr>
            <a:spLocks noGrp="1"/>
          </p:cNvSpPr>
          <p:nvPr>
            <p:ph idx="1"/>
          </p:nvPr>
        </p:nvSpPr>
        <p:spPr/>
        <p:txBody>
          <a:bodyPr/>
          <a:lstStyle/>
          <a:p>
            <a:pPr>
              <a:lnSpc>
                <a:spcPct val="110000"/>
              </a:lnSpc>
              <a:spcBef>
                <a:spcPct val="5000"/>
              </a:spcBef>
              <a:buNone/>
            </a:pPr>
            <a:r>
              <a:rPr lang="en-US" altLang="zh-CN" b="1" smtClean="0">
                <a:latin typeface="Times New Roman" panose="02020603050405020304" pitchFamily="18" charset="0"/>
              </a:rPr>
              <a:t>1.</a:t>
            </a:r>
            <a:r>
              <a:rPr lang="zh-CN" altLang="en-US" b="1" smtClean="0">
                <a:latin typeface="宋体" panose="02010600030101010101" pitchFamily="2" charset="-122"/>
              </a:rPr>
              <a:t>双曲函数    </a:t>
            </a:r>
            <a:r>
              <a:rPr lang="en-US" altLang="zh-CN" b="1" dirty="0">
                <a:latin typeface="Times New Roman" panose="02020603050405020304" pitchFamily="18" charset="0"/>
              </a:rPr>
              <a:t>1/</a:t>
            </a:r>
            <a:r>
              <a:rPr lang="en-US" altLang="zh-CN" b="1" i="1" dirty="0">
                <a:latin typeface="Times New Roman" panose="02020603050405020304" pitchFamily="18" charset="0"/>
              </a:rPr>
              <a:t>y</a:t>
            </a:r>
            <a:r>
              <a:rPr lang="en-US" altLang="zh-CN" b="1" dirty="0">
                <a:latin typeface="Times New Roman" panose="02020603050405020304" pitchFamily="18" charset="0"/>
              </a:rPr>
              <a:t>=</a:t>
            </a:r>
            <a:r>
              <a:rPr lang="en-US" altLang="zh-CN" b="1" i="1" dirty="0" err="1">
                <a:latin typeface="Times New Roman" panose="02020603050405020304" pitchFamily="18" charset="0"/>
              </a:rPr>
              <a:t>a</a:t>
            </a:r>
            <a:r>
              <a:rPr lang="en-US" altLang="zh-CN" b="1" dirty="0" err="1">
                <a:latin typeface="Times New Roman" panose="02020603050405020304" pitchFamily="18" charset="0"/>
              </a:rPr>
              <a:t>+</a:t>
            </a:r>
            <a:r>
              <a:rPr lang="en-US" altLang="zh-CN" dirty="0" err="1">
                <a:latin typeface="Times New Roman" panose="02020603050405020304" pitchFamily="18" charset="0"/>
              </a:rPr>
              <a:t>b</a:t>
            </a:r>
            <a:r>
              <a:rPr lang="en-US" altLang="zh-CN" b="1" dirty="0">
                <a:latin typeface="Times New Roman" panose="02020603050405020304" pitchFamily="18" charset="0"/>
              </a:rPr>
              <a:t>/</a:t>
            </a:r>
            <a:r>
              <a:rPr lang="en-US" altLang="zh-CN" b="1" i="1" dirty="0">
                <a:latin typeface="Times New Roman" panose="02020603050405020304" pitchFamily="18" charset="0"/>
              </a:rPr>
              <a:t>x</a:t>
            </a:r>
          </a:p>
          <a:p>
            <a:pPr>
              <a:lnSpc>
                <a:spcPct val="110000"/>
              </a:lnSpc>
              <a:spcBef>
                <a:spcPct val="5000"/>
              </a:spcBef>
              <a:buNone/>
            </a:pPr>
            <a:r>
              <a:rPr lang="en-US" altLang="zh-CN" b="1" dirty="0">
                <a:latin typeface="宋体" panose="02010600030101010101" pitchFamily="2" charset="-122"/>
              </a:rPr>
              <a:t>  </a:t>
            </a:r>
            <a:r>
              <a:rPr lang="zh-CN" altLang="en-US" b="1" dirty="0">
                <a:latin typeface="宋体" panose="02010600030101010101" pitchFamily="2" charset="-122"/>
              </a:rPr>
              <a:t>作变换</a:t>
            </a:r>
            <a:r>
              <a:rPr lang="en-US" altLang="zh-CN" b="1" dirty="0">
                <a:latin typeface="宋体" panose="02010600030101010101" pitchFamily="2" charset="-122"/>
              </a:rPr>
              <a:t>:  </a:t>
            </a:r>
            <a:r>
              <a:rPr lang="zh-CN" altLang="en-US" b="1" dirty="0">
                <a:latin typeface="宋体" panose="02010600030101010101" pitchFamily="2" charset="-122"/>
              </a:rPr>
              <a:t>令 </a:t>
            </a:r>
            <a:r>
              <a:rPr lang="en-US" altLang="zh-CN" b="1">
                <a:latin typeface="Times New Roman" panose="02020603050405020304" pitchFamily="18" charset="0"/>
              </a:rPr>
              <a:t>1/</a:t>
            </a:r>
            <a:r>
              <a:rPr lang="en-US" altLang="zh-CN" b="1" i="1">
                <a:latin typeface="Times New Roman" panose="02020603050405020304" pitchFamily="18" charset="0"/>
              </a:rPr>
              <a:t>y</a:t>
            </a:r>
            <a:r>
              <a:rPr lang="en-US" altLang="zh-CN" b="1">
                <a:latin typeface="Times New Roman" panose="02020603050405020304" pitchFamily="18" charset="0"/>
              </a:rPr>
              <a:t>=</a:t>
            </a:r>
            <a:r>
              <a:rPr lang="en-US" altLang="zh-CN" b="1" i="1">
                <a:latin typeface="Times New Roman" panose="02020603050405020304" pitchFamily="18" charset="0"/>
              </a:rPr>
              <a:t>z</a:t>
            </a:r>
            <a:r>
              <a:rPr lang="en-US" altLang="zh-CN" b="1">
                <a:latin typeface="Times New Roman" panose="02020603050405020304" pitchFamily="18" charset="0"/>
              </a:rPr>
              <a:t> </a:t>
            </a:r>
            <a:r>
              <a:rPr lang="en-US" altLang="zh-CN" b="1" smtClean="0">
                <a:latin typeface="Times New Roman" panose="02020603050405020304" pitchFamily="18" charset="0"/>
              </a:rPr>
              <a:t>,1/</a:t>
            </a:r>
            <a:r>
              <a:rPr lang="en-US" altLang="zh-CN" b="1" i="1" smtClean="0">
                <a:latin typeface="Times New Roman" panose="02020603050405020304" pitchFamily="18" charset="0"/>
              </a:rPr>
              <a:t>x</a:t>
            </a:r>
            <a:r>
              <a:rPr lang="en-US" altLang="zh-CN" b="1" smtClean="0">
                <a:latin typeface="Times New Roman" panose="02020603050405020304" pitchFamily="18" charset="0"/>
              </a:rPr>
              <a:t>=</a:t>
            </a:r>
            <a:r>
              <a:rPr lang="en-US" altLang="zh-CN" b="1" i="1" smtClean="0">
                <a:latin typeface="Times New Roman" panose="02020603050405020304" pitchFamily="18" charset="0"/>
              </a:rPr>
              <a:t>t</a:t>
            </a:r>
            <a:r>
              <a:rPr lang="en-US" altLang="zh-CN" b="1" smtClean="0">
                <a:latin typeface="宋体" panose="02010600030101010101" pitchFamily="2" charset="-122"/>
              </a:rPr>
              <a:t> </a:t>
            </a:r>
            <a:endParaRPr lang="en-US" altLang="zh-CN" b="1" dirty="0">
              <a:latin typeface="宋体" panose="02010600030101010101" pitchFamily="2" charset="-122"/>
            </a:endParaRPr>
          </a:p>
          <a:p>
            <a:pPr>
              <a:lnSpc>
                <a:spcPct val="110000"/>
              </a:lnSpc>
              <a:spcBef>
                <a:spcPct val="5000"/>
              </a:spcBef>
              <a:buNone/>
            </a:pPr>
            <a:r>
              <a:rPr lang="en-US" altLang="zh-CN" b="1" dirty="0">
                <a:latin typeface="宋体" panose="02010600030101010101" pitchFamily="2" charset="-122"/>
              </a:rPr>
              <a:t>  </a:t>
            </a:r>
            <a:r>
              <a:rPr lang="zh-CN" altLang="en-US" b="1" dirty="0">
                <a:latin typeface="宋体" panose="02010600030101010101" pitchFamily="2" charset="-122"/>
              </a:rPr>
              <a:t>则有 </a:t>
            </a:r>
            <a:r>
              <a:rPr lang="en-US" altLang="zh-CN" b="1" i="1">
                <a:latin typeface="Times New Roman" panose="02020603050405020304" pitchFamily="18" charset="0"/>
              </a:rPr>
              <a:t>z</a:t>
            </a:r>
            <a:r>
              <a:rPr lang="en-US" altLang="zh-CN" b="1">
                <a:latin typeface="Times New Roman" panose="02020603050405020304" pitchFamily="18" charset="0"/>
              </a:rPr>
              <a:t>=</a:t>
            </a:r>
            <a:r>
              <a:rPr lang="en-US" altLang="zh-CN" b="1" i="1" err="1">
                <a:latin typeface="Times New Roman" panose="02020603050405020304" pitchFamily="18" charset="0"/>
              </a:rPr>
              <a:t>a</a:t>
            </a:r>
            <a:r>
              <a:rPr lang="en-US" altLang="zh-CN" b="1" err="1">
                <a:latin typeface="Times New Roman" panose="02020603050405020304" pitchFamily="18" charset="0"/>
              </a:rPr>
              <a:t>+</a:t>
            </a:r>
            <a:r>
              <a:rPr lang="en-US" altLang="zh-CN" b="1" i="1" err="1">
                <a:latin typeface="Times New Roman" panose="02020603050405020304" pitchFamily="18" charset="0"/>
              </a:rPr>
              <a:t>bt</a:t>
            </a:r>
            <a:r>
              <a:rPr lang="en-US" altLang="zh-CN" b="1">
                <a:latin typeface="宋体" panose="02010600030101010101" pitchFamily="2" charset="-122"/>
              </a:rPr>
              <a:t> </a:t>
            </a:r>
            <a:r>
              <a:rPr lang="en-US" altLang="zh-CN" b="1" smtClean="0">
                <a:latin typeface="宋体" panose="02010600030101010101" pitchFamily="2" charset="-122"/>
              </a:rPr>
              <a:t>,</a:t>
            </a:r>
            <a:r>
              <a:rPr lang="zh-CN" altLang="en-US" b="1" smtClean="0">
                <a:latin typeface="宋体" panose="02010600030101010101" pitchFamily="2" charset="-122"/>
              </a:rPr>
              <a:t>显然</a:t>
            </a:r>
            <a:r>
              <a:rPr lang="en-US" altLang="zh-CN" b="1" i="1" dirty="0">
                <a:latin typeface="Times New Roman" panose="02020603050405020304" pitchFamily="18" charset="0"/>
              </a:rPr>
              <a:t>z</a:t>
            </a:r>
            <a:r>
              <a:rPr lang="zh-CN" altLang="en-US" b="1" dirty="0">
                <a:latin typeface="宋体" panose="02010600030101010101" pitchFamily="2" charset="-122"/>
              </a:rPr>
              <a:t>是</a:t>
            </a:r>
            <a:r>
              <a:rPr lang="en-US" altLang="zh-CN" b="1" i="1" dirty="0">
                <a:latin typeface="Times New Roman" panose="02020603050405020304" pitchFamily="18" charset="0"/>
              </a:rPr>
              <a:t>t</a:t>
            </a:r>
            <a:r>
              <a:rPr lang="zh-CN" altLang="en-US" b="1" dirty="0">
                <a:latin typeface="宋体" panose="02010600030101010101" pitchFamily="2" charset="-122"/>
              </a:rPr>
              <a:t>的</a:t>
            </a:r>
            <a:r>
              <a:rPr lang="zh-CN" altLang="en-US" b="1">
                <a:latin typeface="宋体" panose="02010600030101010101" pitchFamily="2" charset="-122"/>
              </a:rPr>
              <a:t>线性</a:t>
            </a:r>
            <a:r>
              <a:rPr lang="zh-CN" altLang="en-US" b="1" smtClean="0">
                <a:latin typeface="宋体" panose="02010600030101010101" pitchFamily="2" charset="-122"/>
              </a:rPr>
              <a:t>函数</a:t>
            </a:r>
            <a:r>
              <a:rPr lang="en-US" altLang="zh-CN" b="1" smtClean="0">
                <a:latin typeface="宋体" panose="02010600030101010101" pitchFamily="2" charset="-122"/>
              </a:rPr>
              <a:t>.</a:t>
            </a:r>
            <a:endParaRPr lang="en-US" altLang="zh-CN" b="1" dirty="0">
              <a:latin typeface="宋体" panose="02010600030101010101" pitchFamily="2" charset="-122"/>
            </a:endParaRPr>
          </a:p>
          <a:p>
            <a:pPr>
              <a:lnSpc>
                <a:spcPct val="110000"/>
              </a:lnSpc>
              <a:spcBef>
                <a:spcPct val="5000"/>
              </a:spcBef>
              <a:buNone/>
            </a:pPr>
            <a:endParaRPr lang="en-US" altLang="zh-CN" b="1" dirty="0" smtClean="0">
              <a:latin typeface="Times New Roman" panose="02020603050405020304" pitchFamily="18" charset="0"/>
            </a:endParaRPr>
          </a:p>
          <a:p>
            <a:pPr>
              <a:lnSpc>
                <a:spcPct val="110000"/>
              </a:lnSpc>
              <a:spcBef>
                <a:spcPct val="5000"/>
              </a:spcBef>
              <a:buNone/>
            </a:pPr>
            <a:r>
              <a:rPr lang="en-US" altLang="zh-CN" b="1" smtClean="0">
                <a:latin typeface="Times New Roman" panose="02020603050405020304" pitchFamily="18" charset="0"/>
              </a:rPr>
              <a:t>2. </a:t>
            </a:r>
            <a:r>
              <a:rPr lang="zh-CN" altLang="en-US" b="1" dirty="0">
                <a:latin typeface="宋体" panose="02010600030101010101" pitchFamily="2" charset="-122"/>
              </a:rPr>
              <a:t>对数曲线函数   </a:t>
            </a:r>
            <a:r>
              <a:rPr lang="en-US" altLang="zh-CN" b="1" i="1" dirty="0">
                <a:latin typeface="Times New Roman" panose="02020603050405020304" pitchFamily="18" charset="0"/>
              </a:rPr>
              <a:t>y</a:t>
            </a:r>
            <a:r>
              <a:rPr lang="en-US" altLang="zh-CN" b="1" dirty="0">
                <a:latin typeface="Times New Roman" panose="02020603050405020304" pitchFamily="18" charset="0"/>
              </a:rPr>
              <a:t>=</a:t>
            </a:r>
            <a:r>
              <a:rPr lang="en-US" altLang="zh-CN" b="1" i="1" dirty="0" err="1">
                <a:latin typeface="Times New Roman" panose="02020603050405020304" pitchFamily="18" charset="0"/>
              </a:rPr>
              <a:t>a</a:t>
            </a:r>
            <a:r>
              <a:rPr lang="en-US" altLang="zh-CN" b="1" dirty="0" err="1">
                <a:latin typeface="Times New Roman" panose="02020603050405020304" pitchFamily="18" charset="0"/>
              </a:rPr>
              <a:t>+</a:t>
            </a:r>
            <a:r>
              <a:rPr lang="en-US" altLang="zh-CN" b="1" i="1" dirty="0" err="1">
                <a:latin typeface="Times New Roman" panose="02020603050405020304" pitchFamily="18" charset="0"/>
              </a:rPr>
              <a:t>blnx</a:t>
            </a:r>
            <a:endParaRPr lang="en-US" altLang="zh-CN" b="1" i="1" dirty="0">
              <a:latin typeface="Times New Roman" panose="02020603050405020304" pitchFamily="18" charset="0"/>
            </a:endParaRPr>
          </a:p>
          <a:p>
            <a:pPr>
              <a:lnSpc>
                <a:spcPct val="110000"/>
              </a:lnSpc>
              <a:spcBef>
                <a:spcPct val="5000"/>
              </a:spcBef>
              <a:buNone/>
            </a:pPr>
            <a:r>
              <a:rPr lang="en-US" altLang="zh-CN" b="1" dirty="0">
                <a:latin typeface="宋体" panose="02010600030101010101" pitchFamily="2" charset="-122"/>
              </a:rPr>
              <a:t> </a:t>
            </a:r>
            <a:r>
              <a:rPr lang="zh-CN" altLang="en-US" b="1" dirty="0">
                <a:latin typeface="宋体" panose="02010600030101010101" pitchFamily="2" charset="-122"/>
              </a:rPr>
              <a:t>作变换</a:t>
            </a:r>
            <a:r>
              <a:rPr lang="en-US" altLang="zh-CN" b="1" dirty="0">
                <a:latin typeface="宋体" panose="02010600030101010101" pitchFamily="2" charset="-122"/>
              </a:rPr>
              <a:t>:  </a:t>
            </a:r>
            <a:r>
              <a:rPr lang="zh-CN" altLang="en-US" b="1" dirty="0">
                <a:latin typeface="宋体" panose="02010600030101010101" pitchFamily="2" charset="-122"/>
              </a:rPr>
              <a:t>令 </a:t>
            </a:r>
            <a:r>
              <a:rPr lang="en-US" altLang="zh-CN" b="1" i="1" dirty="0">
                <a:latin typeface="Times New Roman" panose="02020603050405020304" pitchFamily="18" charset="0"/>
              </a:rPr>
              <a:t>t </a:t>
            </a:r>
            <a:r>
              <a:rPr lang="en-US" altLang="zh-CN" b="1" dirty="0">
                <a:latin typeface="Times New Roman" panose="02020603050405020304" pitchFamily="18" charset="0"/>
              </a:rPr>
              <a:t>=</a:t>
            </a:r>
            <a:r>
              <a:rPr lang="en-US" altLang="zh-CN" b="1" i="1" err="1">
                <a:latin typeface="Times New Roman" panose="02020603050405020304" pitchFamily="18" charset="0"/>
              </a:rPr>
              <a:t>lnx</a:t>
            </a:r>
            <a:r>
              <a:rPr lang="en-US" altLang="zh-CN" b="1">
                <a:latin typeface="宋体" panose="02010600030101010101" pitchFamily="2" charset="-122"/>
              </a:rPr>
              <a:t> </a:t>
            </a:r>
            <a:r>
              <a:rPr lang="en-US" altLang="zh-CN" b="1" smtClean="0">
                <a:latin typeface="宋体" panose="02010600030101010101" pitchFamily="2" charset="-122"/>
              </a:rPr>
              <a:t>,</a:t>
            </a:r>
            <a:r>
              <a:rPr lang="zh-CN" altLang="en-US" b="1" smtClean="0">
                <a:latin typeface="宋体" panose="02010600030101010101" pitchFamily="2" charset="-122"/>
              </a:rPr>
              <a:t>则</a:t>
            </a:r>
            <a:r>
              <a:rPr lang="zh-CN" altLang="en-US" b="1" dirty="0">
                <a:latin typeface="宋体" panose="02010600030101010101" pitchFamily="2" charset="-122"/>
              </a:rPr>
              <a:t>有 </a:t>
            </a:r>
            <a:r>
              <a:rPr lang="en-US" altLang="zh-CN" b="1" i="1">
                <a:latin typeface="Times New Roman" panose="02020603050405020304" pitchFamily="18" charset="0"/>
              </a:rPr>
              <a:t>y</a:t>
            </a:r>
            <a:r>
              <a:rPr lang="en-US" altLang="zh-CN" b="1">
                <a:latin typeface="Times New Roman" panose="02020603050405020304" pitchFamily="18" charset="0"/>
              </a:rPr>
              <a:t>=</a:t>
            </a:r>
            <a:r>
              <a:rPr lang="en-US" altLang="zh-CN" b="1" i="1" err="1">
                <a:latin typeface="Times New Roman" panose="02020603050405020304" pitchFamily="18" charset="0"/>
              </a:rPr>
              <a:t>a</a:t>
            </a:r>
            <a:r>
              <a:rPr lang="en-US" altLang="zh-CN" b="1" err="1">
                <a:latin typeface="Times New Roman" panose="02020603050405020304" pitchFamily="18" charset="0"/>
              </a:rPr>
              <a:t>+</a:t>
            </a:r>
            <a:r>
              <a:rPr lang="en-US" altLang="zh-CN" b="1" i="1" err="1">
                <a:latin typeface="Times New Roman" panose="02020603050405020304" pitchFamily="18" charset="0"/>
              </a:rPr>
              <a:t>bt</a:t>
            </a:r>
            <a:r>
              <a:rPr lang="en-US" altLang="zh-CN" b="1">
                <a:latin typeface="宋体" panose="02010600030101010101" pitchFamily="2" charset="-122"/>
              </a:rPr>
              <a:t> </a:t>
            </a:r>
            <a:r>
              <a:rPr lang="en-US" altLang="zh-CN" b="1" smtClean="0">
                <a:latin typeface="宋体" panose="02010600030101010101" pitchFamily="2" charset="-122"/>
              </a:rPr>
              <a:t>. </a:t>
            </a:r>
            <a:r>
              <a:rPr lang="zh-CN" altLang="en-US" b="1" dirty="0">
                <a:latin typeface="宋体" panose="02010600030101010101" pitchFamily="2" charset="-122"/>
              </a:rPr>
              <a:t>显然</a:t>
            </a:r>
            <a:r>
              <a:rPr lang="en-US" altLang="zh-CN" b="1" i="1" dirty="0">
                <a:latin typeface="Times New Roman" panose="02020603050405020304" pitchFamily="18" charset="0"/>
              </a:rPr>
              <a:t>y </a:t>
            </a:r>
            <a:r>
              <a:rPr lang="zh-CN" altLang="en-US" b="1" dirty="0">
                <a:latin typeface="宋体" panose="02010600030101010101" pitchFamily="2" charset="-122"/>
              </a:rPr>
              <a:t>是</a:t>
            </a:r>
            <a:r>
              <a:rPr lang="en-US" altLang="zh-CN" b="1" i="1" dirty="0">
                <a:latin typeface="Times New Roman" panose="02020603050405020304" pitchFamily="18" charset="0"/>
              </a:rPr>
              <a:t>t </a:t>
            </a:r>
            <a:r>
              <a:rPr lang="zh-CN" altLang="en-US" b="1" dirty="0">
                <a:latin typeface="宋体" panose="02010600030101010101" pitchFamily="2" charset="-122"/>
              </a:rPr>
              <a:t>的</a:t>
            </a:r>
            <a:r>
              <a:rPr lang="zh-CN" altLang="en-US" b="1">
                <a:latin typeface="宋体" panose="02010600030101010101" pitchFamily="2" charset="-122"/>
              </a:rPr>
              <a:t>线性</a:t>
            </a:r>
            <a:r>
              <a:rPr lang="zh-CN" altLang="en-US" b="1" smtClean="0">
                <a:latin typeface="宋体" panose="02010600030101010101" pitchFamily="2" charset="-122"/>
              </a:rPr>
              <a:t>函数</a:t>
            </a:r>
            <a:r>
              <a:rPr lang="en-US" altLang="zh-CN" b="1" smtClean="0">
                <a:latin typeface="宋体" panose="02010600030101010101" pitchFamily="2" charset="-122"/>
              </a:rPr>
              <a:t>.</a:t>
            </a:r>
            <a:endParaRPr lang="en-US" altLang="zh-CN" b="1" dirty="0">
              <a:latin typeface="宋体" panose="02010600030101010101" pitchFamily="2" charset="-122"/>
            </a:endParaRPr>
          </a:p>
          <a:p>
            <a:endParaRPr lang="zh-CN" altLang="en-US" dirty="0"/>
          </a:p>
        </p:txBody>
      </p:sp>
    </p:spTree>
    <p:extLst>
      <p:ext uri="{BB962C8B-B14F-4D97-AF65-F5344CB8AC3E}">
        <p14:creationId xmlns:p14="http://schemas.microsoft.com/office/powerpoint/2010/main" val="278506465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553348" cy="576262"/>
          </a:xfrm>
        </p:spPr>
        <p:txBody>
          <a:bodyPr/>
          <a:lstStyle/>
          <a:p>
            <a:r>
              <a:rPr lang="zh-CN" altLang="en-US" dirty="0"/>
              <a:t>可线性化的一元非线性回归问题</a:t>
            </a:r>
          </a:p>
        </p:txBody>
      </p:sp>
      <p:sp>
        <p:nvSpPr>
          <p:cNvPr id="3" name="内容占位符 2"/>
          <p:cNvSpPr>
            <a:spLocks noGrp="1"/>
          </p:cNvSpPr>
          <p:nvPr>
            <p:ph idx="1"/>
          </p:nvPr>
        </p:nvSpPr>
        <p:spPr/>
        <p:txBody>
          <a:bodyPr/>
          <a:lstStyle/>
          <a:p>
            <a:r>
              <a:rPr lang="en-US" altLang="zh-CN" b="1" smtClean="0">
                <a:latin typeface="Times New Roman" panose="02020603050405020304" pitchFamily="18" charset="0"/>
              </a:rPr>
              <a:t>3.  </a:t>
            </a:r>
            <a:r>
              <a:rPr lang="zh-CN" altLang="en-US" b="1" dirty="0">
                <a:latin typeface="Times New Roman" panose="02020603050405020304" pitchFamily="18" charset="0"/>
              </a:rPr>
              <a:t>幂函数       </a:t>
            </a:r>
            <a:r>
              <a:rPr lang="en-US" altLang="zh-CN" b="1" i="1" dirty="0">
                <a:latin typeface="Times New Roman" panose="02020603050405020304" pitchFamily="18" charset="0"/>
              </a:rPr>
              <a:t>y</a:t>
            </a:r>
            <a:r>
              <a:rPr lang="en-US" altLang="zh-CN" b="1" dirty="0">
                <a:latin typeface="Times New Roman" panose="02020603050405020304" pitchFamily="18" charset="0"/>
              </a:rPr>
              <a:t>=</a:t>
            </a:r>
            <a:r>
              <a:rPr lang="en-US" altLang="zh-CN" b="1" i="1" dirty="0" err="1">
                <a:latin typeface="Times New Roman" panose="02020603050405020304" pitchFamily="18" charset="0"/>
              </a:rPr>
              <a:t>ax</a:t>
            </a:r>
            <a:r>
              <a:rPr lang="en-US" altLang="zh-CN" b="1" i="1" baseline="30000" dirty="0" err="1">
                <a:latin typeface="Times New Roman" panose="02020603050405020304" pitchFamily="18" charset="0"/>
              </a:rPr>
              <a:t>b</a:t>
            </a:r>
            <a:r>
              <a:rPr lang="en-US" altLang="zh-CN" b="1" dirty="0">
                <a:latin typeface="Times New Roman" panose="02020603050405020304" pitchFamily="18" charset="0"/>
              </a:rPr>
              <a:t>  (</a:t>
            </a:r>
            <a:r>
              <a:rPr lang="en-US" altLang="zh-CN" b="1" i="1" dirty="0">
                <a:latin typeface="Times New Roman" panose="02020603050405020304" pitchFamily="18" charset="0"/>
              </a:rPr>
              <a:t> </a:t>
            </a:r>
            <a:r>
              <a:rPr lang="en-US" altLang="zh-CN" b="1" i="1">
                <a:latin typeface="Times New Roman" panose="02020603050405020304" pitchFamily="18" charset="0"/>
              </a:rPr>
              <a:t>a</a:t>
            </a:r>
            <a:r>
              <a:rPr lang="en-US" altLang="zh-CN" b="1">
                <a:latin typeface="Times New Roman" panose="02020603050405020304" pitchFamily="18" charset="0"/>
              </a:rPr>
              <a:t>&gt;0 </a:t>
            </a:r>
            <a:r>
              <a:rPr lang="en-US" altLang="zh-CN" b="1" smtClean="0">
                <a:latin typeface="Times New Roman" panose="02020603050405020304" pitchFamily="18" charset="0"/>
              </a:rPr>
              <a:t>, </a:t>
            </a:r>
            <a:r>
              <a:rPr lang="en-US" altLang="zh-CN" b="1" i="1" dirty="0">
                <a:latin typeface="Times New Roman" panose="02020603050405020304" pitchFamily="18" charset="0"/>
              </a:rPr>
              <a:t>x</a:t>
            </a:r>
            <a:r>
              <a:rPr lang="en-US" altLang="zh-CN" b="1" dirty="0">
                <a:latin typeface="Times New Roman" panose="02020603050405020304" pitchFamily="18" charset="0"/>
              </a:rPr>
              <a:t>&gt;0)</a:t>
            </a:r>
          </a:p>
          <a:p>
            <a:r>
              <a:rPr lang="zh-CN" altLang="en-US" b="1" dirty="0">
                <a:latin typeface="Times New Roman" panose="02020603050405020304" pitchFamily="18" charset="0"/>
              </a:rPr>
              <a:t>先</a:t>
            </a:r>
            <a:r>
              <a:rPr lang="zh-CN" altLang="en-US" b="1">
                <a:latin typeface="Times New Roman" panose="02020603050405020304" pitchFamily="18" charset="0"/>
              </a:rPr>
              <a:t>取</a:t>
            </a:r>
            <a:r>
              <a:rPr lang="zh-CN" altLang="en-US" b="1" smtClean="0">
                <a:latin typeface="Times New Roman" panose="02020603050405020304" pitchFamily="18" charset="0"/>
              </a:rPr>
              <a:t>对数</a:t>
            </a:r>
            <a:r>
              <a:rPr lang="en-US" altLang="zh-CN" b="1" smtClean="0">
                <a:latin typeface="Times New Roman" panose="02020603050405020304" pitchFamily="18" charset="0"/>
              </a:rPr>
              <a:t>,</a:t>
            </a:r>
            <a:r>
              <a:rPr lang="zh-CN" altLang="en-US" b="1" smtClean="0">
                <a:latin typeface="Times New Roman" panose="02020603050405020304" pitchFamily="18" charset="0"/>
              </a:rPr>
              <a:t>得 </a:t>
            </a:r>
            <a:r>
              <a:rPr lang="en-US" altLang="zh-CN" b="1" i="1" err="1">
                <a:latin typeface="Times New Roman" panose="02020603050405020304" pitchFamily="18" charset="0"/>
              </a:rPr>
              <a:t>lny</a:t>
            </a:r>
            <a:r>
              <a:rPr lang="en-US" altLang="zh-CN" b="1">
                <a:latin typeface="Times New Roman" panose="02020603050405020304" pitchFamily="18" charset="0"/>
              </a:rPr>
              <a:t>=</a:t>
            </a:r>
            <a:r>
              <a:rPr lang="en-US" altLang="zh-CN" b="1" i="1" err="1">
                <a:latin typeface="Times New Roman" panose="02020603050405020304" pitchFamily="18" charset="0"/>
              </a:rPr>
              <a:t>lna</a:t>
            </a:r>
            <a:r>
              <a:rPr lang="en-US" altLang="zh-CN" b="1" err="1">
                <a:latin typeface="Times New Roman" panose="02020603050405020304" pitchFamily="18" charset="0"/>
              </a:rPr>
              <a:t>+</a:t>
            </a:r>
            <a:r>
              <a:rPr lang="en-US" altLang="zh-CN" b="1" i="1" err="1">
                <a:latin typeface="Times New Roman" panose="02020603050405020304" pitchFamily="18" charset="0"/>
              </a:rPr>
              <a:t>blnx</a:t>
            </a:r>
            <a:r>
              <a:rPr lang="en-US" altLang="zh-CN" b="1">
                <a:latin typeface="Times New Roman" panose="02020603050405020304" pitchFamily="18" charset="0"/>
              </a:rPr>
              <a:t>  </a:t>
            </a:r>
            <a:r>
              <a:rPr lang="en-US" altLang="zh-CN" b="1" smtClean="0">
                <a:latin typeface="Times New Roman" panose="02020603050405020304" pitchFamily="18" charset="0"/>
              </a:rPr>
              <a:t>,</a:t>
            </a:r>
            <a:endParaRPr lang="en-US" altLang="zh-CN" b="1" dirty="0">
              <a:latin typeface="Times New Roman" panose="02020603050405020304" pitchFamily="18" charset="0"/>
            </a:endParaRPr>
          </a:p>
          <a:p>
            <a:pPr>
              <a:lnSpc>
                <a:spcPct val="110000"/>
              </a:lnSpc>
              <a:spcBef>
                <a:spcPct val="5000"/>
              </a:spcBef>
              <a:buNone/>
            </a:pPr>
            <a:r>
              <a:rPr lang="zh-CN" altLang="en-US" b="1">
                <a:latin typeface="Times New Roman" panose="02020603050405020304" pitchFamily="18" charset="0"/>
              </a:rPr>
              <a:t>作</a:t>
            </a:r>
            <a:r>
              <a:rPr lang="zh-CN" altLang="en-US" b="1" smtClean="0">
                <a:latin typeface="Times New Roman" panose="02020603050405020304" pitchFamily="18" charset="0"/>
              </a:rPr>
              <a:t>变换</a:t>
            </a:r>
            <a:r>
              <a:rPr lang="en-US" altLang="zh-CN" b="1" smtClean="0">
                <a:latin typeface="Times New Roman" panose="02020603050405020304" pitchFamily="18" charset="0"/>
              </a:rPr>
              <a:t>,</a:t>
            </a:r>
            <a:r>
              <a:rPr lang="zh-CN" altLang="en-US" b="1" smtClean="0">
                <a:latin typeface="Times New Roman" panose="02020603050405020304" pitchFamily="18" charset="0"/>
              </a:rPr>
              <a:t>令 </a:t>
            </a:r>
            <a:r>
              <a:rPr lang="en-US" altLang="zh-CN" b="1" i="1" err="1">
                <a:latin typeface="Times New Roman" panose="02020603050405020304" pitchFamily="18" charset="0"/>
              </a:rPr>
              <a:t>lny</a:t>
            </a:r>
            <a:r>
              <a:rPr lang="en-US" altLang="zh-CN" b="1">
                <a:latin typeface="Times New Roman" panose="02020603050405020304" pitchFamily="18" charset="0"/>
              </a:rPr>
              <a:t>=</a:t>
            </a:r>
            <a:r>
              <a:rPr lang="en-US" altLang="zh-CN" b="1" i="1">
                <a:latin typeface="Times New Roman" panose="02020603050405020304" pitchFamily="18" charset="0"/>
              </a:rPr>
              <a:t>z </a:t>
            </a:r>
            <a:r>
              <a:rPr lang="en-US" altLang="zh-CN" b="1" smtClean="0">
                <a:latin typeface="Times New Roman" panose="02020603050405020304" pitchFamily="18" charset="0"/>
              </a:rPr>
              <a:t>, </a:t>
            </a:r>
            <a:r>
              <a:rPr lang="en-US" altLang="zh-CN" b="1" i="1" err="1">
                <a:latin typeface="Times New Roman" panose="02020603050405020304" pitchFamily="18" charset="0"/>
              </a:rPr>
              <a:t>lnx</a:t>
            </a:r>
            <a:r>
              <a:rPr lang="en-US" altLang="zh-CN" b="1">
                <a:latin typeface="Times New Roman" panose="02020603050405020304" pitchFamily="18" charset="0"/>
              </a:rPr>
              <a:t>=</a:t>
            </a:r>
            <a:r>
              <a:rPr lang="en-US" altLang="zh-CN" b="1" i="1">
                <a:latin typeface="Times New Roman" panose="02020603050405020304" pitchFamily="18" charset="0"/>
              </a:rPr>
              <a:t>t </a:t>
            </a:r>
            <a:r>
              <a:rPr lang="en-US" altLang="zh-CN" b="1" smtClean="0">
                <a:latin typeface="Times New Roman" panose="02020603050405020304" pitchFamily="18" charset="0"/>
              </a:rPr>
              <a:t>, </a:t>
            </a:r>
            <a:r>
              <a:rPr lang="en-US" altLang="zh-CN" b="1" i="1" dirty="0" err="1">
                <a:latin typeface="Times New Roman" panose="02020603050405020304" pitchFamily="18" charset="0"/>
              </a:rPr>
              <a:t>lna</a:t>
            </a:r>
            <a:r>
              <a:rPr lang="en-US" altLang="zh-CN" b="1" dirty="0">
                <a:latin typeface="Times New Roman" panose="02020603050405020304" pitchFamily="18" charset="0"/>
              </a:rPr>
              <a:t>=</a:t>
            </a:r>
            <a:r>
              <a:rPr lang="en-US" altLang="zh-CN" b="1" i="1" dirty="0">
                <a:latin typeface="Times New Roman" panose="02020603050405020304" pitchFamily="18" charset="0"/>
              </a:rPr>
              <a:t>k</a:t>
            </a:r>
          </a:p>
          <a:p>
            <a:pPr>
              <a:lnSpc>
                <a:spcPct val="110000"/>
              </a:lnSpc>
              <a:spcBef>
                <a:spcPct val="5000"/>
              </a:spcBef>
              <a:buNone/>
            </a:pPr>
            <a:r>
              <a:rPr lang="en-US" altLang="zh-CN" b="1" dirty="0">
                <a:latin typeface="Times New Roman" panose="02020603050405020304" pitchFamily="18" charset="0"/>
              </a:rPr>
              <a:t>  </a:t>
            </a:r>
            <a:r>
              <a:rPr lang="zh-CN" altLang="en-US" b="1" dirty="0">
                <a:latin typeface="Times New Roman" panose="02020603050405020304" pitchFamily="18" charset="0"/>
              </a:rPr>
              <a:t>则有</a:t>
            </a:r>
            <a:r>
              <a:rPr lang="zh-CN" altLang="en-US" b="1" i="1" dirty="0">
                <a:latin typeface="Times New Roman" panose="02020603050405020304" pitchFamily="18" charset="0"/>
              </a:rPr>
              <a:t> </a:t>
            </a:r>
            <a:r>
              <a:rPr lang="en-US" altLang="zh-CN" b="1" i="1">
                <a:latin typeface="Times New Roman" panose="02020603050405020304" pitchFamily="18" charset="0"/>
              </a:rPr>
              <a:t>z</a:t>
            </a:r>
            <a:r>
              <a:rPr lang="en-US" altLang="zh-CN" b="1">
                <a:latin typeface="Times New Roman" panose="02020603050405020304" pitchFamily="18" charset="0"/>
              </a:rPr>
              <a:t>=</a:t>
            </a:r>
            <a:r>
              <a:rPr lang="en-US" altLang="zh-CN" b="1" i="1" err="1">
                <a:latin typeface="Times New Roman" panose="02020603050405020304" pitchFamily="18" charset="0"/>
              </a:rPr>
              <a:t>k</a:t>
            </a:r>
            <a:r>
              <a:rPr lang="en-US" altLang="zh-CN" b="1" err="1">
                <a:latin typeface="Times New Roman" panose="02020603050405020304" pitchFamily="18" charset="0"/>
              </a:rPr>
              <a:t>+</a:t>
            </a:r>
            <a:r>
              <a:rPr lang="en-US" altLang="zh-CN" b="1" i="1" err="1">
                <a:latin typeface="Times New Roman" panose="02020603050405020304" pitchFamily="18" charset="0"/>
              </a:rPr>
              <a:t>bt</a:t>
            </a:r>
            <a:r>
              <a:rPr lang="en-US" altLang="zh-CN" b="1">
                <a:latin typeface="Times New Roman" panose="02020603050405020304" pitchFamily="18" charset="0"/>
              </a:rPr>
              <a:t>  </a:t>
            </a:r>
            <a:r>
              <a:rPr lang="en-US" altLang="zh-CN" b="1" smtClean="0">
                <a:latin typeface="Times New Roman" panose="02020603050405020304" pitchFamily="18" charset="0"/>
              </a:rPr>
              <a:t>,</a:t>
            </a:r>
            <a:r>
              <a:rPr lang="zh-CN" altLang="en-US" b="1" smtClean="0">
                <a:latin typeface="Times New Roman" panose="02020603050405020304" pitchFamily="18" charset="0"/>
              </a:rPr>
              <a:t>显然</a:t>
            </a:r>
            <a:r>
              <a:rPr lang="zh-CN" altLang="en-US" b="1" i="1" smtClean="0">
                <a:latin typeface="Times New Roman" panose="02020603050405020304" pitchFamily="18" charset="0"/>
              </a:rPr>
              <a:t> </a:t>
            </a:r>
            <a:r>
              <a:rPr lang="en-US" altLang="zh-CN" b="1" i="1" dirty="0">
                <a:latin typeface="Times New Roman" panose="02020603050405020304" pitchFamily="18" charset="0"/>
              </a:rPr>
              <a:t>z</a:t>
            </a:r>
            <a:r>
              <a:rPr lang="zh-CN" altLang="en-US" b="1" dirty="0">
                <a:latin typeface="Times New Roman" panose="02020603050405020304" pitchFamily="18" charset="0"/>
              </a:rPr>
              <a:t>是</a:t>
            </a:r>
            <a:r>
              <a:rPr lang="en-US" altLang="zh-CN" b="1" i="1" dirty="0">
                <a:latin typeface="Times New Roman" panose="02020603050405020304" pitchFamily="18" charset="0"/>
              </a:rPr>
              <a:t>t </a:t>
            </a:r>
            <a:r>
              <a:rPr lang="zh-CN" altLang="en-US" b="1" dirty="0">
                <a:latin typeface="Times New Roman" panose="02020603050405020304" pitchFamily="18" charset="0"/>
              </a:rPr>
              <a:t>的</a:t>
            </a:r>
            <a:r>
              <a:rPr lang="zh-CN" altLang="en-US" b="1">
                <a:latin typeface="Times New Roman" panose="02020603050405020304" pitchFamily="18" charset="0"/>
              </a:rPr>
              <a:t>线性</a:t>
            </a:r>
            <a:r>
              <a:rPr lang="zh-CN" altLang="en-US" b="1" smtClean="0">
                <a:latin typeface="Times New Roman" panose="02020603050405020304" pitchFamily="18" charset="0"/>
              </a:rPr>
              <a:t>函数</a:t>
            </a:r>
            <a:r>
              <a:rPr lang="en-US" altLang="zh-CN" b="1" smtClean="0">
                <a:latin typeface="Times New Roman" panose="02020603050405020304" pitchFamily="18" charset="0"/>
              </a:rPr>
              <a:t>.</a:t>
            </a:r>
            <a:endParaRPr lang="en-US" altLang="zh-CN" b="1" dirty="0">
              <a:latin typeface="Times New Roman" panose="02020603050405020304" pitchFamily="18" charset="0"/>
            </a:endParaRPr>
          </a:p>
          <a:p>
            <a:endParaRPr lang="en-US" altLang="zh-CN" b="1" dirty="0" smtClean="0">
              <a:latin typeface="Times New Roman" panose="02020603050405020304" pitchFamily="18" charset="0"/>
            </a:endParaRPr>
          </a:p>
          <a:p>
            <a:r>
              <a:rPr lang="en-US" altLang="zh-CN" b="1" smtClean="0">
                <a:latin typeface="Times New Roman" panose="02020603050405020304" pitchFamily="18" charset="0"/>
              </a:rPr>
              <a:t>4. </a:t>
            </a:r>
            <a:r>
              <a:rPr lang="en-US" altLang="zh-CN" b="1" dirty="0">
                <a:latin typeface="Times New Roman" panose="02020603050405020304" pitchFamily="18" charset="0"/>
              </a:rPr>
              <a:t>S</a:t>
            </a:r>
            <a:r>
              <a:rPr lang="zh-CN" altLang="en-US" b="1" dirty="0">
                <a:latin typeface="Times New Roman" panose="02020603050405020304" pitchFamily="18" charset="0"/>
              </a:rPr>
              <a:t>形曲线函数    </a:t>
            </a:r>
            <a:r>
              <a:rPr lang="zh-CN" altLang="en-US" b="1" i="1" dirty="0">
                <a:latin typeface="Times New Roman" panose="02020603050405020304" pitchFamily="18" charset="0"/>
              </a:rPr>
              <a:t> </a:t>
            </a:r>
            <a:r>
              <a:rPr lang="en-US" altLang="zh-CN" b="1" i="1" dirty="0">
                <a:latin typeface="Times New Roman" panose="02020603050405020304" pitchFamily="18" charset="0"/>
              </a:rPr>
              <a:t>y</a:t>
            </a:r>
            <a:r>
              <a:rPr lang="en-US" altLang="zh-CN" b="1" dirty="0">
                <a:latin typeface="Times New Roman" panose="02020603050405020304" pitchFamily="18" charset="0"/>
              </a:rPr>
              <a:t>=1/(</a:t>
            </a:r>
            <a:r>
              <a:rPr lang="en-US" altLang="zh-CN" b="1" i="1" dirty="0" err="1">
                <a:latin typeface="Times New Roman" panose="02020603050405020304" pitchFamily="18" charset="0"/>
              </a:rPr>
              <a:t>a</a:t>
            </a:r>
            <a:r>
              <a:rPr lang="en-US" altLang="zh-CN" b="1" dirty="0" err="1">
                <a:latin typeface="Times New Roman" panose="02020603050405020304" pitchFamily="18" charset="0"/>
              </a:rPr>
              <a:t>+</a:t>
            </a:r>
            <a:r>
              <a:rPr lang="en-US" altLang="zh-CN" b="1" i="1" dirty="0" err="1">
                <a:latin typeface="Times New Roman" panose="02020603050405020304" pitchFamily="18" charset="0"/>
              </a:rPr>
              <a:t>be</a:t>
            </a:r>
            <a:r>
              <a:rPr lang="en-US" altLang="zh-CN" b="1" baseline="30000" dirty="0" err="1">
                <a:latin typeface="宋体" panose="02010600030101010101" pitchFamily="2" charset="-122"/>
              </a:rPr>
              <a:t>-</a:t>
            </a:r>
            <a:r>
              <a:rPr lang="en-US" altLang="zh-CN" b="1" i="1" baseline="30000" dirty="0" err="1">
                <a:latin typeface="Times New Roman" panose="02020603050405020304" pitchFamily="18" charset="0"/>
              </a:rPr>
              <a:t>x</a:t>
            </a:r>
            <a:r>
              <a:rPr lang="en-US" altLang="zh-CN" b="1" dirty="0">
                <a:latin typeface="Times New Roman" panose="02020603050405020304" pitchFamily="18" charset="0"/>
              </a:rPr>
              <a:t>) </a:t>
            </a:r>
          </a:p>
          <a:p>
            <a:r>
              <a:rPr lang="zh-CN" altLang="en-US" b="1">
                <a:latin typeface="Times New Roman" panose="02020603050405020304" pitchFamily="18" charset="0"/>
              </a:rPr>
              <a:t>作</a:t>
            </a:r>
            <a:r>
              <a:rPr lang="zh-CN" altLang="en-US" b="1" smtClean="0">
                <a:latin typeface="Times New Roman" panose="02020603050405020304" pitchFamily="18" charset="0"/>
              </a:rPr>
              <a:t>变换</a:t>
            </a:r>
            <a:r>
              <a:rPr lang="en-US" altLang="zh-CN" b="1" smtClean="0">
                <a:latin typeface="Times New Roman" panose="02020603050405020304" pitchFamily="18" charset="0"/>
              </a:rPr>
              <a:t>,</a:t>
            </a:r>
            <a:r>
              <a:rPr lang="zh-CN" altLang="en-US" b="1" smtClean="0">
                <a:latin typeface="Times New Roman" panose="02020603050405020304" pitchFamily="18" charset="0"/>
              </a:rPr>
              <a:t>令 </a:t>
            </a:r>
            <a:r>
              <a:rPr lang="en-US" altLang="zh-CN" b="1" dirty="0">
                <a:latin typeface="Times New Roman" panose="02020603050405020304" pitchFamily="18" charset="0"/>
              </a:rPr>
              <a:t>1/</a:t>
            </a:r>
            <a:r>
              <a:rPr lang="en-US" altLang="zh-CN" b="1" i="1" dirty="0">
                <a:latin typeface="Times New Roman" panose="02020603050405020304" pitchFamily="18" charset="0"/>
              </a:rPr>
              <a:t>y =</a:t>
            </a:r>
            <a:r>
              <a:rPr lang="en-US" altLang="zh-CN" b="1" dirty="0">
                <a:latin typeface="Times New Roman" panose="02020603050405020304" pitchFamily="18" charset="0"/>
              </a:rPr>
              <a:t> </a:t>
            </a:r>
            <a:r>
              <a:rPr lang="en-US" altLang="zh-CN" b="1" i="1">
                <a:latin typeface="Times New Roman" panose="02020603050405020304" pitchFamily="18" charset="0"/>
              </a:rPr>
              <a:t>z</a:t>
            </a:r>
            <a:r>
              <a:rPr lang="en-US" altLang="zh-CN" b="1">
                <a:latin typeface="Times New Roman" panose="02020603050405020304" pitchFamily="18" charset="0"/>
              </a:rPr>
              <a:t>  </a:t>
            </a:r>
            <a:r>
              <a:rPr lang="en-US" altLang="zh-CN" b="1" smtClean="0">
                <a:latin typeface="Times New Roman" panose="02020603050405020304" pitchFamily="18" charset="0"/>
              </a:rPr>
              <a:t>, </a:t>
            </a:r>
            <a:r>
              <a:rPr lang="en-US" altLang="zh-CN" b="1" i="1" dirty="0">
                <a:latin typeface="Times New Roman" panose="02020603050405020304" pitchFamily="18" charset="0"/>
              </a:rPr>
              <a:t>t</a:t>
            </a:r>
            <a:r>
              <a:rPr lang="en-US" altLang="zh-CN" b="1" dirty="0">
                <a:latin typeface="Times New Roman" panose="02020603050405020304" pitchFamily="18" charset="0"/>
              </a:rPr>
              <a:t>=1/</a:t>
            </a:r>
            <a:r>
              <a:rPr lang="en-US" altLang="zh-CN" b="1" i="1" dirty="0">
                <a:latin typeface="Times New Roman" panose="02020603050405020304" pitchFamily="18" charset="0"/>
              </a:rPr>
              <a:t>e</a:t>
            </a:r>
            <a:r>
              <a:rPr lang="en-US" altLang="zh-CN" b="1" i="1" baseline="30000" dirty="0">
                <a:latin typeface="Times New Roman" panose="02020603050405020304" pitchFamily="18" charset="0"/>
              </a:rPr>
              <a:t>x</a:t>
            </a:r>
            <a:endParaRPr lang="en-US" altLang="zh-CN" b="1" dirty="0">
              <a:latin typeface="Times New Roman" panose="02020603050405020304" pitchFamily="18" charset="0"/>
            </a:endParaRPr>
          </a:p>
          <a:p>
            <a:r>
              <a:rPr lang="zh-CN" altLang="en-US" b="1" dirty="0">
                <a:latin typeface="Times New Roman" panose="02020603050405020304" pitchFamily="18" charset="0"/>
              </a:rPr>
              <a:t>则有  </a:t>
            </a:r>
            <a:r>
              <a:rPr lang="en-US" altLang="zh-CN" b="1" i="1">
                <a:latin typeface="Times New Roman" panose="02020603050405020304" pitchFamily="18" charset="0"/>
              </a:rPr>
              <a:t>z</a:t>
            </a:r>
            <a:r>
              <a:rPr lang="en-US" altLang="zh-CN" b="1">
                <a:latin typeface="Times New Roman" panose="02020603050405020304" pitchFamily="18" charset="0"/>
              </a:rPr>
              <a:t>=</a:t>
            </a:r>
            <a:r>
              <a:rPr lang="en-US" altLang="zh-CN" b="1" i="1" err="1">
                <a:latin typeface="Times New Roman" panose="02020603050405020304" pitchFamily="18" charset="0"/>
              </a:rPr>
              <a:t>a</a:t>
            </a:r>
            <a:r>
              <a:rPr lang="en-US" altLang="zh-CN" b="1" err="1">
                <a:latin typeface="Times New Roman" panose="02020603050405020304" pitchFamily="18" charset="0"/>
              </a:rPr>
              <a:t>+</a:t>
            </a:r>
            <a:r>
              <a:rPr lang="en-US" altLang="zh-CN" b="1" i="1" err="1">
                <a:latin typeface="Times New Roman" panose="02020603050405020304" pitchFamily="18" charset="0"/>
              </a:rPr>
              <a:t>bt</a:t>
            </a:r>
            <a:r>
              <a:rPr lang="en-US" altLang="zh-CN" b="1">
                <a:latin typeface="Times New Roman" panose="02020603050405020304" pitchFamily="18" charset="0"/>
              </a:rPr>
              <a:t>  </a:t>
            </a:r>
            <a:r>
              <a:rPr lang="en-US" altLang="zh-CN" b="1" smtClean="0">
                <a:latin typeface="Times New Roman" panose="02020603050405020304" pitchFamily="18" charset="0"/>
              </a:rPr>
              <a:t>,</a:t>
            </a:r>
            <a:r>
              <a:rPr lang="zh-CN" altLang="en-US" b="1" smtClean="0">
                <a:latin typeface="Times New Roman" panose="02020603050405020304" pitchFamily="18" charset="0"/>
              </a:rPr>
              <a:t>显然</a:t>
            </a:r>
            <a:r>
              <a:rPr lang="en-US" altLang="zh-CN" b="1" i="1" dirty="0">
                <a:latin typeface="Times New Roman" panose="02020603050405020304" pitchFamily="18" charset="0"/>
              </a:rPr>
              <a:t>z</a:t>
            </a:r>
            <a:r>
              <a:rPr lang="zh-CN" altLang="en-US" b="1" dirty="0">
                <a:latin typeface="Times New Roman" panose="02020603050405020304" pitchFamily="18" charset="0"/>
              </a:rPr>
              <a:t>是</a:t>
            </a:r>
            <a:r>
              <a:rPr lang="en-US" altLang="zh-CN" b="1" i="1" dirty="0">
                <a:latin typeface="Times New Roman" panose="02020603050405020304" pitchFamily="18" charset="0"/>
              </a:rPr>
              <a:t>t</a:t>
            </a:r>
            <a:r>
              <a:rPr lang="zh-CN" altLang="en-US" b="1" dirty="0">
                <a:latin typeface="Times New Roman" panose="02020603050405020304" pitchFamily="18" charset="0"/>
              </a:rPr>
              <a:t>的</a:t>
            </a:r>
            <a:r>
              <a:rPr lang="zh-CN" altLang="en-US" b="1">
                <a:latin typeface="Times New Roman" panose="02020603050405020304" pitchFamily="18" charset="0"/>
              </a:rPr>
              <a:t>线性</a:t>
            </a:r>
            <a:r>
              <a:rPr lang="zh-CN" altLang="en-US" b="1" smtClean="0">
                <a:latin typeface="Times New Roman" panose="02020603050405020304" pitchFamily="18" charset="0"/>
              </a:rPr>
              <a:t>函数</a:t>
            </a:r>
            <a:r>
              <a:rPr lang="en-US" altLang="zh-CN" b="1" smtClean="0">
                <a:latin typeface="Times New Roman" panose="02020603050405020304" pitchFamily="18" charset="0"/>
              </a:rPr>
              <a:t>.</a:t>
            </a:r>
            <a:endParaRPr lang="en-US" altLang="zh-CN" b="1" dirty="0">
              <a:latin typeface="Times New Roman" panose="02020603050405020304" pitchFamily="18" charset="0"/>
            </a:endParaRPr>
          </a:p>
          <a:p>
            <a:endParaRPr lang="zh-CN" altLang="en-US" dirty="0"/>
          </a:p>
        </p:txBody>
      </p:sp>
    </p:spTree>
    <p:extLst>
      <p:ext uri="{BB962C8B-B14F-4D97-AF65-F5344CB8AC3E}">
        <p14:creationId xmlns:p14="http://schemas.microsoft.com/office/powerpoint/2010/main" val="1093734310"/>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2988" y="404813"/>
            <a:ext cx="6553348" cy="576262"/>
          </a:xfrm>
        </p:spPr>
        <p:txBody>
          <a:bodyPr/>
          <a:lstStyle/>
          <a:p>
            <a:r>
              <a:rPr lang="zh-CN" altLang="en-US" dirty="0"/>
              <a:t>可线性化的一元非线性回归问题</a:t>
            </a:r>
          </a:p>
        </p:txBody>
      </p:sp>
      <p:sp>
        <p:nvSpPr>
          <p:cNvPr id="3" name="内容占位符 2"/>
          <p:cNvSpPr>
            <a:spLocks noGrp="1"/>
          </p:cNvSpPr>
          <p:nvPr>
            <p:ph idx="1"/>
          </p:nvPr>
        </p:nvSpPr>
        <p:spPr/>
        <p:txBody>
          <a:bodyPr/>
          <a:lstStyle/>
          <a:p>
            <a:r>
              <a:rPr lang="en-US" altLang="zh-CN" b="1" smtClean="0">
                <a:latin typeface="Times New Roman" panose="02020603050405020304" pitchFamily="18" charset="0"/>
              </a:rPr>
              <a:t>5.  </a:t>
            </a:r>
            <a:r>
              <a:rPr lang="zh-CN" altLang="en-US" b="1" dirty="0">
                <a:latin typeface="Times New Roman" panose="02020603050405020304" pitchFamily="18" charset="0"/>
              </a:rPr>
              <a:t>负指数函数   </a:t>
            </a:r>
            <a:r>
              <a:rPr lang="en-US" altLang="zh-CN" b="1" i="1" dirty="0">
                <a:latin typeface="Times New Roman" panose="02020603050405020304" pitchFamily="18" charset="0"/>
              </a:rPr>
              <a:t>y</a:t>
            </a:r>
            <a:r>
              <a:rPr lang="en-US" altLang="zh-CN" b="1" dirty="0">
                <a:latin typeface="Times New Roman" panose="02020603050405020304" pitchFamily="18" charset="0"/>
              </a:rPr>
              <a:t>=</a:t>
            </a:r>
            <a:r>
              <a:rPr lang="en-US" altLang="zh-CN" b="1" i="1" dirty="0">
                <a:latin typeface="Times New Roman" panose="02020603050405020304" pitchFamily="18" charset="0"/>
              </a:rPr>
              <a:t>ae</a:t>
            </a:r>
            <a:r>
              <a:rPr lang="en-US" altLang="zh-CN" b="1" baseline="30000" dirty="0">
                <a:latin typeface="宋体" panose="02010600030101010101" pitchFamily="2" charset="-122"/>
              </a:rPr>
              <a:t>-</a:t>
            </a:r>
            <a:r>
              <a:rPr lang="en-US" altLang="zh-CN" b="1" i="1" baseline="30000" dirty="0">
                <a:latin typeface="Times New Roman" panose="02020603050405020304" pitchFamily="18" charset="0"/>
              </a:rPr>
              <a:t>b</a:t>
            </a:r>
            <a:r>
              <a:rPr lang="en-US" altLang="zh-CN" b="1" baseline="30000" dirty="0">
                <a:latin typeface="Times New Roman" panose="02020603050405020304" pitchFamily="18" charset="0"/>
              </a:rPr>
              <a:t>/</a:t>
            </a:r>
            <a:r>
              <a:rPr lang="en-US" altLang="zh-CN" b="1" i="1" baseline="30000" dirty="0">
                <a:latin typeface="Times New Roman" panose="02020603050405020304" pitchFamily="18" charset="0"/>
              </a:rPr>
              <a:t>x</a:t>
            </a:r>
            <a:r>
              <a:rPr lang="en-US" altLang="zh-CN" b="1" dirty="0">
                <a:latin typeface="Times New Roman" panose="02020603050405020304" pitchFamily="18" charset="0"/>
              </a:rPr>
              <a:t>   </a:t>
            </a:r>
            <a:endParaRPr lang="en-US" altLang="zh-CN" dirty="0">
              <a:latin typeface="Times New Roman" panose="02020603050405020304" pitchFamily="18" charset="0"/>
            </a:endParaRPr>
          </a:p>
          <a:p>
            <a:r>
              <a:rPr lang="zh-CN" altLang="en-US" b="1" dirty="0">
                <a:latin typeface="Times New Roman" panose="02020603050405020304" pitchFamily="18" charset="0"/>
              </a:rPr>
              <a:t>先取对数得 </a:t>
            </a:r>
            <a:r>
              <a:rPr lang="en-US" altLang="zh-CN" b="1" i="1" dirty="0" err="1">
                <a:latin typeface="Times New Roman" panose="02020603050405020304" pitchFamily="18" charset="0"/>
              </a:rPr>
              <a:t>lny</a:t>
            </a:r>
            <a:r>
              <a:rPr lang="en-US" altLang="zh-CN" b="1" dirty="0">
                <a:latin typeface="Times New Roman" panose="02020603050405020304" pitchFamily="18" charset="0"/>
              </a:rPr>
              <a:t>=</a:t>
            </a:r>
            <a:r>
              <a:rPr lang="en-US" altLang="zh-CN" b="1" i="1" dirty="0" err="1">
                <a:latin typeface="Times New Roman" panose="02020603050405020304" pitchFamily="18" charset="0"/>
              </a:rPr>
              <a:t>lna</a:t>
            </a:r>
            <a:r>
              <a:rPr lang="en-US" altLang="zh-CN" b="1" dirty="0">
                <a:latin typeface="宋体" panose="02010600030101010101" pitchFamily="2" charset="-122"/>
              </a:rPr>
              <a:t>-</a:t>
            </a:r>
            <a:r>
              <a:rPr lang="en-US" altLang="zh-CN" b="1" i="1" dirty="0">
                <a:latin typeface="Times New Roman" panose="02020603050405020304" pitchFamily="18" charset="0"/>
              </a:rPr>
              <a:t>b</a:t>
            </a:r>
            <a:r>
              <a:rPr lang="en-US" altLang="zh-CN" b="1" dirty="0">
                <a:latin typeface="Times New Roman" panose="02020603050405020304" pitchFamily="18" charset="0"/>
              </a:rPr>
              <a:t>/</a:t>
            </a:r>
            <a:r>
              <a:rPr lang="en-US" altLang="zh-CN" b="1" i="1" dirty="0">
                <a:latin typeface="Times New Roman" panose="02020603050405020304" pitchFamily="18" charset="0"/>
              </a:rPr>
              <a:t>x</a:t>
            </a:r>
            <a:endParaRPr lang="en-US" altLang="zh-CN" dirty="0">
              <a:latin typeface="Times New Roman" panose="02020603050405020304" pitchFamily="18" charset="0"/>
            </a:endParaRPr>
          </a:p>
          <a:p>
            <a:pPr>
              <a:lnSpc>
                <a:spcPct val="115000"/>
              </a:lnSpc>
              <a:spcBef>
                <a:spcPct val="5000"/>
              </a:spcBef>
              <a:buNone/>
            </a:pPr>
            <a:r>
              <a:rPr lang="zh-CN" altLang="en-US" b="1" dirty="0">
                <a:latin typeface="Times New Roman" panose="02020603050405020304" pitchFamily="18" charset="0"/>
              </a:rPr>
              <a:t>令 </a:t>
            </a:r>
            <a:r>
              <a:rPr lang="en-US" altLang="zh-CN" b="1" i="1" err="1">
                <a:latin typeface="Times New Roman" panose="02020603050405020304" pitchFamily="18" charset="0"/>
              </a:rPr>
              <a:t>lny</a:t>
            </a:r>
            <a:r>
              <a:rPr lang="en-US" altLang="zh-CN" b="1">
                <a:latin typeface="Times New Roman" panose="02020603050405020304" pitchFamily="18" charset="0"/>
              </a:rPr>
              <a:t>=</a:t>
            </a:r>
            <a:r>
              <a:rPr lang="en-US" altLang="zh-CN" b="1" i="1">
                <a:latin typeface="Times New Roman" panose="02020603050405020304" pitchFamily="18" charset="0"/>
              </a:rPr>
              <a:t>z</a:t>
            </a:r>
            <a:r>
              <a:rPr lang="en-US" altLang="zh-CN" b="1">
                <a:latin typeface="Times New Roman" panose="02020603050405020304" pitchFamily="18" charset="0"/>
              </a:rPr>
              <a:t> </a:t>
            </a:r>
            <a:r>
              <a:rPr lang="en-US" altLang="zh-CN" b="1" smtClean="0">
                <a:latin typeface="Times New Roman" panose="02020603050405020304" pitchFamily="18" charset="0"/>
              </a:rPr>
              <a:t>,  </a:t>
            </a:r>
            <a:r>
              <a:rPr lang="en-US" altLang="zh-CN" b="1" i="1" err="1">
                <a:latin typeface="Times New Roman" panose="02020603050405020304" pitchFamily="18" charset="0"/>
              </a:rPr>
              <a:t>lna</a:t>
            </a:r>
            <a:r>
              <a:rPr lang="en-US" altLang="zh-CN" b="1">
                <a:latin typeface="Times New Roman" panose="02020603050405020304" pitchFamily="18" charset="0"/>
              </a:rPr>
              <a:t>=</a:t>
            </a:r>
            <a:r>
              <a:rPr lang="en-US" altLang="zh-CN" b="1" i="1">
                <a:latin typeface="Times New Roman" panose="02020603050405020304" pitchFamily="18" charset="0"/>
              </a:rPr>
              <a:t>k</a:t>
            </a:r>
            <a:r>
              <a:rPr lang="en-US" altLang="zh-CN" b="1">
                <a:latin typeface="Times New Roman" panose="02020603050405020304" pitchFamily="18" charset="0"/>
              </a:rPr>
              <a:t> </a:t>
            </a:r>
            <a:r>
              <a:rPr lang="en-US" altLang="zh-CN" b="1" smtClean="0">
                <a:latin typeface="Times New Roman" panose="02020603050405020304" pitchFamily="18" charset="0"/>
              </a:rPr>
              <a:t>,  </a:t>
            </a:r>
            <a:r>
              <a:rPr lang="en-US" altLang="zh-CN" b="1" dirty="0">
                <a:latin typeface="Times New Roman" panose="02020603050405020304" pitchFamily="18" charset="0"/>
              </a:rPr>
              <a:t>-1/</a:t>
            </a:r>
            <a:r>
              <a:rPr lang="en-US" altLang="zh-CN" b="1" i="1" dirty="0">
                <a:latin typeface="Times New Roman" panose="02020603050405020304" pitchFamily="18" charset="0"/>
              </a:rPr>
              <a:t>x</a:t>
            </a:r>
            <a:r>
              <a:rPr lang="en-US" altLang="zh-CN" b="1" dirty="0">
                <a:latin typeface="Times New Roman" panose="02020603050405020304" pitchFamily="18" charset="0"/>
              </a:rPr>
              <a:t>=</a:t>
            </a:r>
            <a:r>
              <a:rPr lang="en-US" altLang="zh-CN" b="1" i="1" dirty="0">
                <a:latin typeface="Times New Roman" panose="02020603050405020304" pitchFamily="18" charset="0"/>
              </a:rPr>
              <a:t>t </a:t>
            </a:r>
          </a:p>
          <a:p>
            <a:pPr>
              <a:lnSpc>
                <a:spcPct val="115000"/>
              </a:lnSpc>
              <a:spcBef>
                <a:spcPct val="5000"/>
              </a:spcBef>
              <a:buNone/>
            </a:pPr>
            <a:r>
              <a:rPr lang="zh-CN" altLang="en-US" b="1" dirty="0">
                <a:latin typeface="Times New Roman" panose="02020603050405020304" pitchFamily="18" charset="0"/>
              </a:rPr>
              <a:t>则有 </a:t>
            </a:r>
            <a:r>
              <a:rPr lang="en-US" altLang="zh-CN" b="1" i="1">
                <a:latin typeface="Times New Roman" panose="02020603050405020304" pitchFamily="18" charset="0"/>
              </a:rPr>
              <a:t>z</a:t>
            </a:r>
            <a:r>
              <a:rPr lang="en-US" altLang="zh-CN" b="1">
                <a:latin typeface="Times New Roman" panose="02020603050405020304" pitchFamily="18" charset="0"/>
              </a:rPr>
              <a:t>=</a:t>
            </a:r>
            <a:r>
              <a:rPr lang="en-US" altLang="zh-CN" b="1" i="1" err="1">
                <a:latin typeface="Times New Roman" panose="02020603050405020304" pitchFamily="18" charset="0"/>
              </a:rPr>
              <a:t>k</a:t>
            </a:r>
            <a:r>
              <a:rPr lang="en-US" altLang="zh-CN" b="1" err="1">
                <a:latin typeface="Times New Roman" panose="02020603050405020304" pitchFamily="18" charset="0"/>
              </a:rPr>
              <a:t>+</a:t>
            </a:r>
            <a:r>
              <a:rPr lang="en-US" altLang="zh-CN" b="1" i="1" err="1">
                <a:latin typeface="Times New Roman" panose="02020603050405020304" pitchFamily="18" charset="0"/>
              </a:rPr>
              <a:t>bt</a:t>
            </a:r>
            <a:r>
              <a:rPr lang="en-US" altLang="zh-CN" b="1">
                <a:latin typeface="Times New Roman" panose="02020603050405020304" pitchFamily="18" charset="0"/>
              </a:rPr>
              <a:t>  </a:t>
            </a:r>
            <a:r>
              <a:rPr lang="en-US" altLang="zh-CN" b="1" smtClean="0">
                <a:latin typeface="Times New Roman" panose="02020603050405020304" pitchFamily="18" charset="0"/>
              </a:rPr>
              <a:t>,</a:t>
            </a:r>
            <a:r>
              <a:rPr lang="zh-CN" altLang="en-US" b="1" smtClean="0">
                <a:latin typeface="Times New Roman" panose="02020603050405020304" pitchFamily="18" charset="0"/>
              </a:rPr>
              <a:t>显然 </a:t>
            </a:r>
            <a:r>
              <a:rPr lang="en-US" altLang="zh-CN" b="1" i="1" dirty="0">
                <a:latin typeface="Times New Roman" panose="02020603050405020304" pitchFamily="18" charset="0"/>
              </a:rPr>
              <a:t>z</a:t>
            </a:r>
            <a:r>
              <a:rPr lang="zh-CN" altLang="en-US" b="1" dirty="0">
                <a:latin typeface="Times New Roman" panose="02020603050405020304" pitchFamily="18" charset="0"/>
              </a:rPr>
              <a:t>是</a:t>
            </a:r>
            <a:r>
              <a:rPr lang="en-US" altLang="zh-CN" b="1" i="1" dirty="0">
                <a:latin typeface="Times New Roman" panose="02020603050405020304" pitchFamily="18" charset="0"/>
              </a:rPr>
              <a:t>t</a:t>
            </a:r>
            <a:r>
              <a:rPr lang="zh-CN" altLang="en-US" b="1" dirty="0">
                <a:latin typeface="Times New Roman" panose="02020603050405020304" pitchFamily="18" charset="0"/>
              </a:rPr>
              <a:t>的</a:t>
            </a:r>
            <a:r>
              <a:rPr lang="zh-CN" altLang="en-US" b="1">
                <a:latin typeface="Times New Roman" panose="02020603050405020304" pitchFamily="18" charset="0"/>
              </a:rPr>
              <a:t>线性</a:t>
            </a:r>
            <a:r>
              <a:rPr lang="zh-CN" altLang="en-US" b="1" smtClean="0">
                <a:latin typeface="Times New Roman" panose="02020603050405020304" pitchFamily="18" charset="0"/>
              </a:rPr>
              <a:t>函数</a:t>
            </a:r>
            <a:r>
              <a:rPr lang="en-US" altLang="zh-CN" b="1" smtClean="0">
                <a:latin typeface="Times New Roman" panose="02020603050405020304" pitchFamily="18" charset="0"/>
              </a:rPr>
              <a:t>.</a:t>
            </a:r>
            <a:r>
              <a:rPr lang="en-US" altLang="zh-CN" smtClean="0">
                <a:latin typeface="Times New Roman" panose="02020603050405020304" pitchFamily="18" charset="0"/>
              </a:rPr>
              <a:t> </a:t>
            </a:r>
            <a:endParaRPr lang="en-US" altLang="zh-CN" dirty="0">
              <a:latin typeface="Times New Roman" panose="02020603050405020304" pitchFamily="18" charset="0"/>
            </a:endParaRPr>
          </a:p>
          <a:p>
            <a:endParaRPr lang="zh-CN" altLang="en-US" dirty="0"/>
          </a:p>
        </p:txBody>
      </p:sp>
    </p:spTree>
    <p:extLst>
      <p:ext uri="{BB962C8B-B14F-4D97-AF65-F5344CB8AC3E}">
        <p14:creationId xmlns:p14="http://schemas.microsoft.com/office/powerpoint/2010/main" val="251786673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线性回归的应用</a:t>
            </a:r>
            <a:endParaRPr lang="zh-CN" altLang="en-US" dirty="0"/>
          </a:p>
        </p:txBody>
      </p:sp>
      <p:sp>
        <p:nvSpPr>
          <p:cNvPr id="3" name="内容占位符 2"/>
          <p:cNvSpPr>
            <a:spLocks noGrp="1"/>
          </p:cNvSpPr>
          <p:nvPr>
            <p:ph idx="1"/>
          </p:nvPr>
        </p:nvSpPr>
        <p:spPr>
          <a:xfrm>
            <a:off x="107504" y="1484312"/>
            <a:ext cx="8784977" cy="4464967"/>
          </a:xfrm>
        </p:spPr>
        <p:txBody>
          <a:bodyPr/>
          <a:lstStyle/>
          <a:p>
            <a:r>
              <a:rPr lang="zh-CN" altLang="en-US" sz="2400" dirty="0"/>
              <a:t>高校图书馆读者借阅趋势线性回归建模预测探</a:t>
            </a:r>
            <a:r>
              <a:rPr lang="zh-CN" altLang="en-US" sz="2400" dirty="0" smtClean="0"/>
              <a:t>析</a:t>
            </a:r>
            <a:endParaRPr lang="en-US" altLang="zh-CN" sz="2400" dirty="0" smtClean="0"/>
          </a:p>
          <a:p>
            <a:pPr lvl="1"/>
            <a:r>
              <a:rPr lang="zh-CN" altLang="en-US" sz="2000" dirty="0"/>
              <a:t>［目的</a:t>
            </a:r>
            <a:r>
              <a:rPr lang="en-US" altLang="zh-CN" sz="2000" dirty="0"/>
              <a:t>/</a:t>
            </a:r>
            <a:r>
              <a:rPr lang="zh-CN" altLang="en-US" sz="2000" dirty="0"/>
              <a:t>意义］通过馆藏图书分类和</a:t>
            </a:r>
            <a:r>
              <a:rPr lang="zh-CN" altLang="en-US" sz="2000"/>
              <a:t>流通</a:t>
            </a:r>
            <a:r>
              <a:rPr lang="zh-CN" altLang="en-US" sz="2000" smtClean="0"/>
              <a:t>数据，发现</a:t>
            </a:r>
            <a:r>
              <a:rPr lang="zh-CN" altLang="en-US" sz="2000" dirty="0"/>
              <a:t>读者特征与馆藏流通之间</a:t>
            </a:r>
            <a:r>
              <a:rPr lang="zh-CN" altLang="en-US" sz="2000"/>
              <a:t>的</a:t>
            </a:r>
            <a:r>
              <a:rPr lang="zh-CN" altLang="en-US" sz="2000" smtClean="0"/>
              <a:t>关联，建立</a:t>
            </a:r>
            <a:r>
              <a:rPr lang="zh-CN" altLang="en-US" sz="2000"/>
              <a:t>关系</a:t>
            </a:r>
            <a:r>
              <a:rPr lang="zh-CN" altLang="en-US" sz="2000" smtClean="0"/>
              <a:t>模型，通过</a:t>
            </a:r>
            <a:r>
              <a:rPr lang="zh-CN" altLang="en-US" sz="2000" dirty="0" smtClean="0"/>
              <a:t>模型拟合</a:t>
            </a:r>
            <a:r>
              <a:rPr lang="zh-CN" altLang="en-US" sz="2000" smtClean="0"/>
              <a:t>与</a:t>
            </a:r>
            <a:r>
              <a:rPr lang="zh-CN" altLang="en-US" sz="2000" smtClean="0"/>
              <a:t>预测，探索</a:t>
            </a:r>
            <a:r>
              <a:rPr lang="zh-CN" altLang="en-US" sz="2000" dirty="0"/>
              <a:t>读者与图书流通之间的</a:t>
            </a:r>
            <a:r>
              <a:rPr lang="zh-CN" altLang="en-US" sz="2000"/>
              <a:t>隐含</a:t>
            </a:r>
            <a:r>
              <a:rPr lang="zh-CN" altLang="en-US" sz="2000" smtClean="0"/>
              <a:t>规律，为</a:t>
            </a:r>
            <a:r>
              <a:rPr lang="zh-CN" altLang="en-US" sz="2000" dirty="0"/>
              <a:t>图书馆智慧管理提供技术与手段的支持</a:t>
            </a:r>
            <a:r>
              <a:rPr lang="zh-CN" altLang="en-US" sz="2000" dirty="0" smtClean="0"/>
              <a:t>。</a:t>
            </a:r>
            <a:endParaRPr lang="en-US" altLang="zh-CN" sz="2000" dirty="0" smtClean="0"/>
          </a:p>
          <a:p>
            <a:pPr lvl="1"/>
            <a:r>
              <a:rPr lang="zh-CN" altLang="en-US" sz="2000" dirty="0" smtClean="0"/>
              <a:t>［</a:t>
            </a:r>
            <a:r>
              <a:rPr lang="zh-CN" altLang="en-US" sz="2000" dirty="0"/>
              <a:t>方法</a:t>
            </a:r>
            <a:r>
              <a:rPr lang="en-US" altLang="zh-CN" sz="2000" dirty="0"/>
              <a:t>/</a:t>
            </a:r>
            <a:r>
              <a:rPr lang="zh-CN" altLang="en-US" sz="2000" dirty="0"/>
              <a:t>过程］采用</a:t>
            </a:r>
            <a:r>
              <a:rPr lang="zh-CN" altLang="en-US" sz="2000" dirty="0" smtClean="0"/>
              <a:t>聚类</a:t>
            </a:r>
            <a:r>
              <a:rPr lang="zh-CN" altLang="en-US" sz="2000" dirty="0"/>
              <a:t>和</a:t>
            </a:r>
            <a:r>
              <a:rPr lang="zh-CN" altLang="en-US" sz="2000"/>
              <a:t>相关分析</a:t>
            </a:r>
            <a:r>
              <a:rPr lang="zh-CN" altLang="en-US" sz="2000" smtClean="0"/>
              <a:t>技术，提取</a:t>
            </a:r>
            <a:r>
              <a:rPr lang="zh-CN" altLang="en-US" sz="2000" dirty="0"/>
              <a:t>读者宏观可</a:t>
            </a:r>
            <a:r>
              <a:rPr lang="zh-CN" altLang="en-US" sz="2000"/>
              <a:t>观测</a:t>
            </a:r>
            <a:r>
              <a:rPr lang="zh-CN" altLang="en-US" sz="2000" smtClean="0"/>
              <a:t>特征，建立</a:t>
            </a:r>
            <a:r>
              <a:rPr lang="zh-CN" altLang="en-US" sz="2000" dirty="0"/>
              <a:t>读者特征与图书分类之间直接和间接的</a:t>
            </a:r>
            <a:r>
              <a:rPr lang="zh-CN" altLang="en-US" sz="2000"/>
              <a:t>映射</a:t>
            </a:r>
            <a:r>
              <a:rPr lang="zh-CN" altLang="en-US" sz="2000" smtClean="0"/>
              <a:t>关系，进而</a:t>
            </a:r>
            <a:r>
              <a:rPr lang="zh-CN" altLang="en-US" sz="2000" dirty="0" smtClean="0"/>
              <a:t>建立读者</a:t>
            </a:r>
            <a:r>
              <a:rPr lang="zh-CN" altLang="en-US" sz="2000" dirty="0"/>
              <a:t>特征与分类图书流通量的</a:t>
            </a:r>
            <a:r>
              <a:rPr lang="zh-CN" altLang="en-US" sz="2000"/>
              <a:t>回归</a:t>
            </a:r>
            <a:r>
              <a:rPr lang="zh-CN" altLang="en-US" sz="2000" smtClean="0"/>
              <a:t>模型，并</a:t>
            </a:r>
            <a:r>
              <a:rPr lang="zh-CN" altLang="en-US" sz="2000" dirty="0"/>
              <a:t>验证模型有效性和优化模型拟合优度。根据</a:t>
            </a:r>
            <a:r>
              <a:rPr lang="zh-CN" altLang="en-US" sz="2000"/>
              <a:t>有效</a:t>
            </a:r>
            <a:r>
              <a:rPr lang="zh-CN" altLang="en-US" sz="2000" smtClean="0"/>
              <a:t>模型，探索</a:t>
            </a:r>
            <a:r>
              <a:rPr lang="zh-CN" altLang="en-US" sz="2000" dirty="0"/>
              <a:t>图书馆</a:t>
            </a:r>
            <a:r>
              <a:rPr lang="zh-CN" altLang="en-US" sz="2000" smtClean="0"/>
              <a:t>流通</a:t>
            </a:r>
            <a:r>
              <a:rPr lang="zh-CN" altLang="en-US" sz="2000" smtClean="0"/>
              <a:t>趋势，并</a:t>
            </a:r>
            <a:r>
              <a:rPr lang="zh-CN" altLang="en-US" sz="2000" dirty="0"/>
              <a:t>挖掘读者宏观特征层面下所隐含的知识建构本质</a:t>
            </a:r>
            <a:r>
              <a:rPr lang="zh-CN" altLang="en-US" sz="2000"/>
              <a:t>与</a:t>
            </a:r>
            <a:r>
              <a:rPr lang="zh-CN" altLang="en-US" sz="2000" smtClean="0"/>
              <a:t>规律，以及</a:t>
            </a:r>
            <a:r>
              <a:rPr lang="zh-CN" altLang="en-US" sz="2000" dirty="0"/>
              <a:t>对图书流通产生的影响程度</a:t>
            </a:r>
            <a:r>
              <a:rPr lang="zh-CN" altLang="en-US" sz="2000" dirty="0" smtClean="0"/>
              <a:t>。</a:t>
            </a:r>
            <a:endParaRPr lang="en-US" altLang="zh-CN" sz="2000" dirty="0" smtClean="0"/>
          </a:p>
          <a:p>
            <a:pPr lvl="1"/>
            <a:r>
              <a:rPr lang="zh-CN" altLang="en-US" sz="2000" dirty="0" smtClean="0"/>
              <a:t>［</a:t>
            </a:r>
            <a:r>
              <a:rPr lang="zh-CN" altLang="en-US" sz="2000" dirty="0"/>
              <a:t>结果</a:t>
            </a:r>
            <a:r>
              <a:rPr lang="en-US" altLang="zh-CN" sz="2000" dirty="0"/>
              <a:t>/</a:t>
            </a:r>
            <a:r>
              <a:rPr lang="zh-CN" altLang="en-US" sz="2000" dirty="0" smtClean="0"/>
              <a:t>结论</a:t>
            </a:r>
            <a:r>
              <a:rPr lang="zh-CN" altLang="en-US" sz="2000" dirty="0"/>
              <a:t>］具有代表读者社会角色要求的专业学习方向、代表读者间群体互动效应的入学批次、读者群体数量</a:t>
            </a:r>
            <a:r>
              <a:rPr lang="en-US" altLang="zh-CN" sz="2000" dirty="0"/>
              <a:t>3 </a:t>
            </a:r>
            <a:r>
              <a:rPr lang="zh-CN" altLang="en-US" sz="2000" dirty="0"/>
              <a:t>个</a:t>
            </a:r>
            <a:r>
              <a:rPr lang="zh-CN" altLang="en-US" sz="2000" dirty="0" smtClean="0"/>
              <a:t>有关读者</a:t>
            </a:r>
            <a:r>
              <a:rPr lang="zh-CN" altLang="en-US" sz="2000" dirty="0"/>
              <a:t>的</a:t>
            </a:r>
            <a:r>
              <a:rPr lang="zh-CN" altLang="en-US" sz="2000"/>
              <a:t>分类</a:t>
            </a:r>
            <a:r>
              <a:rPr lang="zh-CN" altLang="en-US" sz="2000" smtClean="0"/>
              <a:t>特征，能够</a:t>
            </a:r>
            <a:r>
              <a:rPr lang="zh-CN" altLang="en-US" sz="2000" dirty="0"/>
              <a:t>有效拟合和预测图书流通量。</a:t>
            </a:r>
          </a:p>
        </p:txBody>
      </p:sp>
    </p:spTree>
    <p:extLst>
      <p:ext uri="{BB962C8B-B14F-4D97-AF65-F5344CB8AC3E}">
        <p14:creationId xmlns:p14="http://schemas.microsoft.com/office/powerpoint/2010/main" val="30269292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线性回归的应用</a:t>
            </a:r>
            <a:endParaRPr lang="zh-CN" altLang="en-US" dirty="0"/>
          </a:p>
        </p:txBody>
      </p:sp>
      <p:sp>
        <p:nvSpPr>
          <p:cNvPr id="3" name="内容占位符 2"/>
          <p:cNvSpPr>
            <a:spLocks noGrp="1"/>
          </p:cNvSpPr>
          <p:nvPr>
            <p:ph idx="1"/>
          </p:nvPr>
        </p:nvSpPr>
        <p:spPr/>
        <p:txBody>
          <a:bodyPr/>
          <a:lstStyle/>
          <a:p>
            <a:r>
              <a:rPr lang="zh-CN" altLang="en-US" dirty="0"/>
              <a:t>高校图书馆读者借阅趋势线性回归建模预测探析</a:t>
            </a:r>
            <a:endParaRPr lang="en-US" altLang="zh-CN" dirty="0"/>
          </a:p>
          <a:p>
            <a:pPr lvl="1"/>
            <a:r>
              <a:rPr lang="zh-CN" altLang="en-US" dirty="0"/>
              <a:t>馆藏流通与读者身份特征之间的关系可以描述</a:t>
            </a:r>
            <a:r>
              <a:rPr lang="zh-CN" altLang="en-US" dirty="0" smtClean="0"/>
              <a:t>为多元</a:t>
            </a:r>
            <a:r>
              <a:rPr lang="zh-CN" altLang="en-US" dirty="0"/>
              <a:t>线性回归问题</a:t>
            </a:r>
            <a:r>
              <a:rPr lang="en-US" altLang="zh-CN" dirty="0"/>
              <a:t>: </a:t>
            </a:r>
            <a:r>
              <a:rPr lang="zh-CN" altLang="en-US" dirty="0"/>
              <a:t>有</a:t>
            </a:r>
            <a:r>
              <a:rPr lang="en-US" altLang="zh-CN" dirty="0"/>
              <a:t>m </a:t>
            </a:r>
            <a:r>
              <a:rPr lang="zh-CN" altLang="en-US" dirty="0"/>
              <a:t>个读者或读者</a:t>
            </a:r>
            <a:r>
              <a:rPr lang="zh-CN" altLang="en-US"/>
              <a:t>类型</a:t>
            </a:r>
            <a:r>
              <a:rPr lang="zh-CN" altLang="en-US" smtClean="0"/>
              <a:t>样本，每个</a:t>
            </a:r>
            <a:r>
              <a:rPr lang="zh-CN" altLang="en-US" dirty="0"/>
              <a:t>样本对应于</a:t>
            </a:r>
            <a:r>
              <a:rPr lang="en-US" altLang="zh-CN" dirty="0"/>
              <a:t>n </a:t>
            </a:r>
            <a:r>
              <a:rPr lang="zh-CN" altLang="en-US" dirty="0"/>
              <a:t>维特征和一个流通结果输出</a:t>
            </a:r>
            <a:r>
              <a:rPr lang="en-US" altLang="zh-CN" dirty="0" err="1"/>
              <a:t>y</a:t>
            </a:r>
            <a:r>
              <a:rPr lang="en-US" altLang="zh-CN" baseline="-25000" dirty="0" err="1"/>
              <a:t>m</a:t>
            </a:r>
            <a:r>
              <a:rPr lang="en-US" altLang="zh-CN" dirty="0" smtClean="0"/>
              <a:t>:</a:t>
            </a:r>
          </a:p>
          <a:p>
            <a:pPr lvl="1"/>
            <a:endParaRPr lang="en-US" altLang="zh-CN" dirty="0" smtClean="0"/>
          </a:p>
          <a:p>
            <a:pPr lvl="1"/>
            <a:endParaRPr lang="en-US" altLang="zh-CN" dirty="0"/>
          </a:p>
          <a:p>
            <a:pPr lvl="1"/>
            <a:endParaRPr lang="en-US" altLang="zh-CN" dirty="0" smtClean="0"/>
          </a:p>
          <a:p>
            <a:pPr lvl="1"/>
            <a:r>
              <a:rPr lang="zh-CN" altLang="en-US" dirty="0" smtClean="0"/>
              <a:t>对于</a:t>
            </a:r>
            <a:r>
              <a:rPr lang="en-US" altLang="zh-CN" dirty="0"/>
              <a:t>n </a:t>
            </a:r>
            <a:r>
              <a:rPr lang="zh-CN" altLang="en-US" dirty="0"/>
              <a:t>维读者特征的</a:t>
            </a:r>
            <a:r>
              <a:rPr lang="zh-CN" altLang="en-US"/>
              <a:t>样本</a:t>
            </a:r>
            <a:r>
              <a:rPr lang="zh-CN" altLang="en-US" smtClean="0"/>
              <a:t>数据，构建</a:t>
            </a:r>
            <a:r>
              <a:rPr lang="zh-CN" altLang="en-US" dirty="0"/>
              <a:t>分类馆藏流通的线性回归拟合模型</a:t>
            </a:r>
            <a:r>
              <a:rPr lang="en-US" altLang="zh-CN" dirty="0"/>
              <a:t>:</a:t>
            </a:r>
            <a:endParaRPr lang="zh-CN" altLang="en-US" dirty="0"/>
          </a:p>
        </p:txBody>
      </p:sp>
      <p:pic>
        <p:nvPicPr>
          <p:cNvPr id="4" name="图片 3"/>
          <p:cNvPicPr>
            <a:picLocks noChangeAspect="1"/>
          </p:cNvPicPr>
          <p:nvPr/>
        </p:nvPicPr>
        <p:blipFill>
          <a:blip r:embed="rId2"/>
          <a:stretch>
            <a:fillRect/>
          </a:stretch>
        </p:blipFill>
        <p:spPr>
          <a:xfrm>
            <a:off x="933199" y="3212976"/>
            <a:ext cx="7677401" cy="1080120"/>
          </a:xfrm>
          <a:prstGeom prst="rect">
            <a:avLst/>
          </a:prstGeom>
        </p:spPr>
      </p:pic>
      <p:pic>
        <p:nvPicPr>
          <p:cNvPr id="5" name="图片 4"/>
          <p:cNvPicPr>
            <a:picLocks noChangeAspect="1"/>
          </p:cNvPicPr>
          <p:nvPr/>
        </p:nvPicPr>
        <p:blipFill>
          <a:blip r:embed="rId3"/>
          <a:stretch>
            <a:fillRect/>
          </a:stretch>
        </p:blipFill>
        <p:spPr>
          <a:xfrm>
            <a:off x="1187624" y="5387816"/>
            <a:ext cx="7172325" cy="609600"/>
          </a:xfrm>
          <a:prstGeom prst="rect">
            <a:avLst/>
          </a:prstGeom>
        </p:spPr>
      </p:pic>
    </p:spTree>
    <p:extLst>
      <p:ext uri="{BB962C8B-B14F-4D97-AF65-F5344CB8AC3E}">
        <p14:creationId xmlns:p14="http://schemas.microsoft.com/office/powerpoint/2010/main" val="759447712"/>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线性回归的应用</a:t>
            </a:r>
            <a:endParaRPr lang="zh-CN" altLang="en-US" dirty="0"/>
          </a:p>
        </p:txBody>
      </p:sp>
      <p:sp>
        <p:nvSpPr>
          <p:cNvPr id="3" name="内容占位符 2"/>
          <p:cNvSpPr>
            <a:spLocks noGrp="1"/>
          </p:cNvSpPr>
          <p:nvPr>
            <p:ph idx="1"/>
          </p:nvPr>
        </p:nvSpPr>
        <p:spPr>
          <a:xfrm>
            <a:off x="107504" y="1268760"/>
            <a:ext cx="9000999" cy="5589240"/>
          </a:xfrm>
        </p:spPr>
        <p:txBody>
          <a:bodyPr/>
          <a:lstStyle/>
          <a:p>
            <a:r>
              <a:rPr lang="zh-CN" altLang="en-US" sz="2400" dirty="0"/>
              <a:t>高校图书馆读者借阅趋势线性回归建模预测探析</a:t>
            </a:r>
            <a:endParaRPr lang="en-US" altLang="zh-CN" sz="2400" dirty="0"/>
          </a:p>
          <a:p>
            <a:pPr lvl="1"/>
            <a:r>
              <a:rPr lang="zh-CN" altLang="en-US" sz="2000" dirty="0" smtClean="0"/>
              <a:t>数据集</a:t>
            </a:r>
            <a:endParaRPr lang="en-US" altLang="zh-CN" sz="2000" dirty="0" smtClean="0"/>
          </a:p>
          <a:p>
            <a:pPr lvl="2"/>
            <a:r>
              <a:rPr lang="zh-CN" altLang="en-US" sz="1800" dirty="0"/>
              <a:t>图书管理系统数据库中</a:t>
            </a:r>
            <a:r>
              <a:rPr lang="zh-CN" altLang="en-US" sz="1800"/>
              <a:t>流通</a:t>
            </a:r>
            <a:r>
              <a:rPr lang="zh-CN" altLang="en-US" sz="1800" smtClean="0"/>
              <a:t>数据表，其</a:t>
            </a:r>
            <a:r>
              <a:rPr lang="zh-CN" altLang="en-US" sz="1800" dirty="0"/>
              <a:t>所包含的字段有读者卡号、读者专业、</a:t>
            </a:r>
            <a:r>
              <a:rPr lang="zh-CN" altLang="en-US" sz="1800" dirty="0" smtClean="0"/>
              <a:t>读者入学</a:t>
            </a:r>
            <a:r>
              <a:rPr lang="zh-CN" altLang="en-US" sz="1800" dirty="0"/>
              <a:t>时间、图书题名、图书作者、图书分类号、借出</a:t>
            </a:r>
            <a:r>
              <a:rPr lang="zh-CN" altLang="en-US" sz="1800" dirty="0" smtClean="0"/>
              <a:t>时间</a:t>
            </a:r>
            <a:r>
              <a:rPr lang="zh-CN" altLang="en-US" sz="1800" dirty="0"/>
              <a:t>、借出发生读者的年级。</a:t>
            </a:r>
          </a:p>
          <a:p>
            <a:pPr lvl="2"/>
            <a:r>
              <a:rPr lang="zh-CN" altLang="en-US" sz="1800" dirty="0"/>
              <a:t>招生</a:t>
            </a:r>
            <a:r>
              <a:rPr lang="zh-CN" altLang="en-US" sz="1800"/>
              <a:t>信息</a:t>
            </a:r>
            <a:r>
              <a:rPr lang="zh-CN" altLang="en-US" sz="1800" smtClean="0"/>
              <a:t>表，包含</a:t>
            </a:r>
            <a:r>
              <a:rPr lang="zh-CN" altLang="en-US" sz="1800" dirty="0"/>
              <a:t>以下字段</a:t>
            </a:r>
            <a:r>
              <a:rPr lang="en-US" altLang="zh-CN" sz="1800" dirty="0"/>
              <a:t>: </a:t>
            </a:r>
            <a:r>
              <a:rPr lang="zh-CN" altLang="en-US" sz="1800" dirty="0"/>
              <a:t>招生时间、专业名称、人数。</a:t>
            </a:r>
          </a:p>
          <a:p>
            <a:pPr lvl="2"/>
            <a:r>
              <a:rPr lang="zh-CN" altLang="en-US" sz="1800" dirty="0"/>
              <a:t>图书分类表采用</a:t>
            </a:r>
            <a:r>
              <a:rPr lang="en-US" altLang="zh-CN" sz="1800" dirty="0"/>
              <a:t>《</a:t>
            </a:r>
            <a:r>
              <a:rPr lang="zh-CN" altLang="en-US" sz="1800" dirty="0"/>
              <a:t>中国图书馆分类法</a:t>
            </a:r>
            <a:r>
              <a:rPr lang="en-US" altLang="zh-CN" sz="1800" dirty="0"/>
              <a:t>》</a:t>
            </a:r>
            <a:r>
              <a:rPr lang="zh-CN" altLang="en-US" sz="1800" dirty="0"/>
              <a:t>的分类标准</a:t>
            </a:r>
            <a:r>
              <a:rPr lang="zh-CN" altLang="en-US" sz="1800" dirty="0" smtClean="0"/>
              <a:t>。</a:t>
            </a:r>
            <a:endParaRPr lang="en-US" altLang="zh-CN" sz="1800" dirty="0" smtClean="0"/>
          </a:p>
          <a:p>
            <a:pPr lvl="2"/>
            <a:r>
              <a:rPr lang="en-US" altLang="zh-CN" sz="1800" dirty="0"/>
              <a:t>2011 </a:t>
            </a:r>
            <a:r>
              <a:rPr lang="zh-CN" altLang="en-US" sz="1800" dirty="0"/>
              <a:t>年以来的读者</a:t>
            </a:r>
            <a:r>
              <a:rPr lang="zh-CN" altLang="en-US" sz="1800" dirty="0" smtClean="0"/>
              <a:t>流通</a:t>
            </a:r>
            <a:r>
              <a:rPr lang="zh-CN" altLang="en-US" sz="1800" dirty="0"/>
              <a:t>记录</a:t>
            </a:r>
            <a:r>
              <a:rPr lang="en-US" altLang="zh-CN" sz="1800" dirty="0"/>
              <a:t>166 </a:t>
            </a:r>
            <a:r>
              <a:rPr lang="en-US" altLang="zh-CN" sz="1800"/>
              <a:t>763 </a:t>
            </a:r>
            <a:r>
              <a:rPr lang="zh-CN" altLang="en-US" sz="1800" smtClean="0"/>
              <a:t>条，</a:t>
            </a:r>
            <a:r>
              <a:rPr lang="en-US" altLang="zh-CN" sz="1800" smtClean="0"/>
              <a:t>2011 </a:t>
            </a:r>
            <a:r>
              <a:rPr lang="zh-CN" altLang="en-US" sz="1800" dirty="0"/>
              <a:t>－ </a:t>
            </a:r>
            <a:r>
              <a:rPr lang="en-US" altLang="zh-CN" sz="1800" dirty="0"/>
              <a:t>2015 </a:t>
            </a:r>
            <a:r>
              <a:rPr lang="zh-CN" altLang="en-US" sz="1800" dirty="0"/>
              <a:t>年完成</a:t>
            </a:r>
            <a:r>
              <a:rPr lang="en-US" altLang="zh-CN" sz="1800" dirty="0"/>
              <a:t>4 </a:t>
            </a:r>
            <a:r>
              <a:rPr lang="zh-CN" altLang="en-US" sz="1800" dirty="0"/>
              <a:t>年学业的</a:t>
            </a:r>
            <a:r>
              <a:rPr lang="zh-CN" altLang="en-US" sz="1800" dirty="0" smtClean="0"/>
              <a:t>本科生</a:t>
            </a:r>
            <a:r>
              <a:rPr lang="zh-CN" altLang="en-US" sz="1800" dirty="0"/>
              <a:t>读者流通记录</a:t>
            </a:r>
            <a:r>
              <a:rPr lang="en-US" altLang="zh-CN" sz="1800" dirty="0"/>
              <a:t>147 </a:t>
            </a:r>
            <a:r>
              <a:rPr lang="en-US" altLang="zh-CN" sz="1800"/>
              <a:t>860 </a:t>
            </a:r>
            <a:r>
              <a:rPr lang="zh-CN" altLang="en-US" sz="1800" smtClean="0"/>
              <a:t>条，</a:t>
            </a:r>
            <a:r>
              <a:rPr lang="en-US" altLang="zh-CN" sz="1800" smtClean="0"/>
              <a:t>2015 </a:t>
            </a:r>
            <a:r>
              <a:rPr lang="zh-CN" altLang="en-US" sz="1800" dirty="0"/>
              <a:t>年以后入学的</a:t>
            </a:r>
            <a:r>
              <a:rPr lang="zh-CN" altLang="en-US" sz="1800" dirty="0" smtClean="0"/>
              <a:t>当前</a:t>
            </a:r>
            <a:r>
              <a:rPr lang="zh-CN" altLang="en-US" sz="1800" dirty="0"/>
              <a:t>在校本科生流通记录</a:t>
            </a:r>
            <a:r>
              <a:rPr lang="en-US" altLang="zh-CN" sz="1800" dirty="0"/>
              <a:t>18 903 </a:t>
            </a:r>
            <a:r>
              <a:rPr lang="zh-CN" altLang="en-US" sz="1800" dirty="0"/>
              <a:t>条</a:t>
            </a:r>
            <a:r>
              <a:rPr lang="zh-CN" altLang="en-US" sz="1800" dirty="0" smtClean="0"/>
              <a:t>。</a:t>
            </a:r>
            <a:endParaRPr lang="en-US" altLang="zh-CN" sz="1800" dirty="0" smtClean="0"/>
          </a:p>
          <a:p>
            <a:pPr lvl="1"/>
            <a:r>
              <a:rPr lang="zh-CN" altLang="en-US" sz="2000" dirty="0"/>
              <a:t>鉴于数据</a:t>
            </a:r>
            <a:r>
              <a:rPr lang="zh-CN" altLang="en-US" sz="2000"/>
              <a:t>收集</a:t>
            </a:r>
            <a:r>
              <a:rPr lang="zh-CN" altLang="en-US" sz="2000" smtClean="0"/>
              <a:t>情况，按照</a:t>
            </a:r>
            <a:r>
              <a:rPr lang="zh-CN" altLang="en-US" sz="2000" dirty="0"/>
              <a:t>可</a:t>
            </a:r>
            <a:r>
              <a:rPr lang="zh-CN" altLang="en-US" sz="2000"/>
              <a:t>观测</a:t>
            </a:r>
            <a:r>
              <a:rPr lang="zh-CN" altLang="en-US" sz="2000" smtClean="0"/>
              <a:t>特征，将</a:t>
            </a:r>
            <a:r>
              <a:rPr lang="zh-CN" altLang="en-US" sz="2000" dirty="0"/>
              <a:t>读者</a:t>
            </a:r>
            <a:r>
              <a:rPr lang="zh-CN" altLang="en-US" sz="2000" dirty="0" smtClean="0"/>
              <a:t>集合数据</a:t>
            </a:r>
            <a:r>
              <a:rPr lang="zh-CN" altLang="en-US" sz="2000" dirty="0"/>
              <a:t>集的读者特征数据分为</a:t>
            </a:r>
            <a:r>
              <a:rPr lang="en-US" altLang="zh-CN" sz="2000" dirty="0"/>
              <a:t>3 </a:t>
            </a:r>
            <a:r>
              <a:rPr lang="zh-CN" altLang="en-US" sz="2000" dirty="0"/>
              <a:t>类</a:t>
            </a:r>
            <a:r>
              <a:rPr lang="en-US" altLang="zh-CN" sz="2000" dirty="0"/>
              <a:t>: </a:t>
            </a:r>
            <a:r>
              <a:rPr lang="zh-CN" altLang="en-US" sz="2000" dirty="0"/>
              <a:t>读者专业</a:t>
            </a:r>
            <a:r>
              <a:rPr lang="zh-CN" altLang="en-US" sz="2000" dirty="0" smtClean="0"/>
              <a:t>方向</a:t>
            </a:r>
            <a:r>
              <a:rPr lang="en-US" altLang="zh-CN" sz="2000" dirty="0" smtClean="0"/>
              <a:t>( </a:t>
            </a:r>
            <a:r>
              <a:rPr lang="en-US" altLang="zh-CN" sz="2000" dirty="0" err="1" smtClean="0"/>
              <a:t>i</a:t>
            </a:r>
            <a:r>
              <a:rPr lang="en-US" altLang="zh-CN" sz="2000" dirty="0" smtClean="0"/>
              <a:t> </a:t>
            </a:r>
            <a:r>
              <a:rPr lang="en-US" altLang="zh-CN" sz="2000" dirty="0"/>
              <a:t>) </a:t>
            </a:r>
            <a:r>
              <a:rPr lang="zh-CN" altLang="en-US" sz="2000" dirty="0"/>
              <a:t>、读者专业人数</a:t>
            </a:r>
            <a:r>
              <a:rPr lang="en-US" altLang="zh-CN" sz="2000" dirty="0"/>
              <a:t>( </a:t>
            </a:r>
            <a:r>
              <a:rPr lang="en-US" altLang="zh-CN" sz="2000" dirty="0" smtClean="0"/>
              <a:t>ii </a:t>
            </a:r>
            <a:r>
              <a:rPr lang="en-US" altLang="zh-CN" sz="2000" dirty="0"/>
              <a:t>) </a:t>
            </a:r>
            <a:r>
              <a:rPr lang="zh-CN" altLang="en-US" sz="2000" dirty="0"/>
              <a:t>、读者入学批次</a:t>
            </a:r>
            <a:r>
              <a:rPr lang="en-US" altLang="zh-CN" sz="2000" dirty="0"/>
              <a:t>( </a:t>
            </a:r>
            <a:r>
              <a:rPr lang="en-US" altLang="zh-CN" sz="2000" dirty="0" smtClean="0"/>
              <a:t>iii </a:t>
            </a:r>
            <a:r>
              <a:rPr lang="en-US" altLang="zh-CN" sz="2000" dirty="0"/>
              <a:t>) </a:t>
            </a:r>
            <a:r>
              <a:rPr lang="zh-CN" altLang="en-US" sz="2000" dirty="0" smtClean="0"/>
              <a:t>。</a:t>
            </a:r>
            <a:endParaRPr lang="en-US" altLang="zh-CN" sz="2000" dirty="0" smtClean="0"/>
          </a:p>
          <a:p>
            <a:pPr lvl="1"/>
            <a:r>
              <a:rPr lang="zh-CN" altLang="en-US" sz="2000" dirty="0" smtClean="0"/>
              <a:t>对</a:t>
            </a:r>
            <a:r>
              <a:rPr lang="zh-CN" altLang="en-US" sz="2000" dirty="0"/>
              <a:t>一些</a:t>
            </a:r>
            <a:r>
              <a:rPr lang="zh-CN" altLang="en-US" sz="2000" dirty="0" smtClean="0"/>
              <a:t>无法观测</a:t>
            </a:r>
            <a:r>
              <a:rPr lang="zh-CN" altLang="en-US" sz="2000" dirty="0"/>
              <a:t>的</a:t>
            </a:r>
            <a:r>
              <a:rPr lang="zh-CN" altLang="en-US" sz="2000"/>
              <a:t>分类</a:t>
            </a:r>
            <a:r>
              <a:rPr lang="zh-CN" altLang="en-US" sz="2000" smtClean="0"/>
              <a:t>特征，如</a:t>
            </a:r>
            <a:r>
              <a:rPr lang="zh-CN" altLang="en-US" sz="2000" dirty="0"/>
              <a:t>性别特征、入学前居住地</a:t>
            </a:r>
            <a:r>
              <a:rPr lang="zh-CN" altLang="en-US" sz="2000"/>
              <a:t>特征</a:t>
            </a:r>
            <a:r>
              <a:rPr lang="zh-CN" altLang="en-US" sz="2000" smtClean="0"/>
              <a:t>等，对</a:t>
            </a:r>
            <a:r>
              <a:rPr lang="zh-CN" altLang="en-US" sz="2000" dirty="0"/>
              <a:t>图书借阅量造成的影响往往会体现在模型的</a:t>
            </a:r>
            <a:r>
              <a:rPr lang="zh-CN" altLang="en-US" sz="2000" smtClean="0"/>
              <a:t>残差</a:t>
            </a:r>
            <a:r>
              <a:rPr lang="zh-CN" altLang="en-US" sz="2000" smtClean="0"/>
              <a:t>中，当</a:t>
            </a:r>
            <a:r>
              <a:rPr lang="zh-CN" altLang="en-US" sz="2000" dirty="0"/>
              <a:t>残差对模型的精度造成的影响超过模型</a:t>
            </a:r>
            <a:r>
              <a:rPr lang="zh-CN" altLang="en-US" sz="2000" smtClean="0"/>
              <a:t>置信区间</a:t>
            </a:r>
            <a:r>
              <a:rPr lang="zh-CN" altLang="en-US" sz="2000" smtClean="0"/>
              <a:t>要求，则</a:t>
            </a:r>
            <a:r>
              <a:rPr lang="zh-CN" altLang="en-US" sz="2000" dirty="0"/>
              <a:t>说明研究选择的读者特征无法解释图书</a:t>
            </a:r>
            <a:r>
              <a:rPr lang="zh-CN" altLang="en-US" sz="2000" dirty="0" smtClean="0"/>
              <a:t>流通量</a:t>
            </a:r>
            <a:r>
              <a:rPr lang="zh-CN" altLang="en-US" sz="2000" dirty="0"/>
              <a:t>。</a:t>
            </a:r>
          </a:p>
        </p:txBody>
      </p:sp>
    </p:spTree>
    <p:extLst>
      <p:ext uri="{BB962C8B-B14F-4D97-AF65-F5344CB8AC3E}">
        <p14:creationId xmlns:p14="http://schemas.microsoft.com/office/powerpoint/2010/main" val="133678765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线性回归的应用</a:t>
            </a:r>
            <a:endParaRPr lang="zh-CN" altLang="en-US" dirty="0"/>
          </a:p>
        </p:txBody>
      </p:sp>
      <p:sp>
        <p:nvSpPr>
          <p:cNvPr id="3" name="内容占位符 2"/>
          <p:cNvSpPr>
            <a:spLocks noGrp="1"/>
          </p:cNvSpPr>
          <p:nvPr>
            <p:ph idx="1"/>
          </p:nvPr>
        </p:nvSpPr>
        <p:spPr/>
        <p:txBody>
          <a:bodyPr/>
          <a:lstStyle/>
          <a:p>
            <a:r>
              <a:rPr lang="zh-CN" altLang="en-US" dirty="0"/>
              <a:t>高校图书馆读者借阅趋势线性回归建模预测探</a:t>
            </a:r>
            <a:r>
              <a:rPr lang="zh-CN" altLang="en-US" dirty="0" smtClean="0"/>
              <a:t>析</a:t>
            </a:r>
            <a:endParaRPr lang="en-US" altLang="zh-CN" dirty="0" smtClean="0"/>
          </a:p>
          <a:p>
            <a:pPr lvl="1"/>
            <a:r>
              <a:rPr lang="zh-CN" altLang="en-US" dirty="0"/>
              <a:t>读者专业方向分类特征与分类图书流通量</a:t>
            </a:r>
            <a:r>
              <a:rPr lang="zh-CN" altLang="en-US" dirty="0" smtClean="0"/>
              <a:t>关系分析</a:t>
            </a:r>
            <a:endParaRPr lang="en-US" altLang="zh-CN" dirty="0" smtClean="0"/>
          </a:p>
          <a:p>
            <a:pPr lvl="2"/>
            <a:r>
              <a:rPr lang="zh-CN" altLang="en-US" dirty="0"/>
              <a:t>生成流通数据的可视化视图</a:t>
            </a:r>
            <a:r>
              <a:rPr lang="en-US" altLang="zh-CN" dirty="0"/>
              <a:t>———</a:t>
            </a:r>
            <a:r>
              <a:rPr lang="zh-CN" altLang="en-US" dirty="0" smtClean="0"/>
              <a:t>桑基图</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2660695499"/>
              </p:ext>
            </p:extLst>
          </p:nvPr>
        </p:nvGraphicFramePr>
        <p:xfrm>
          <a:off x="0" y="2996952"/>
          <a:ext cx="9063038" cy="3081337"/>
        </p:xfrm>
        <a:graphic>
          <a:graphicData uri="http://schemas.openxmlformats.org/presentationml/2006/ole">
            <mc:AlternateContent xmlns:mc="http://schemas.openxmlformats.org/markup-compatibility/2006">
              <mc:Choice xmlns:v="urn:schemas-microsoft-com:vml" Requires="v">
                <p:oleObj spid="_x0000_s148588" name="BMP 图像" r:id="rId4" imgW="9063000" imgH="3081240" progId="Paint.Picture">
                  <p:embed/>
                </p:oleObj>
              </mc:Choice>
              <mc:Fallback>
                <p:oleObj name="BMP 图像" r:id="rId4" imgW="9063000" imgH="3081240" progId="Paint.Picture">
                  <p:embed/>
                  <p:pic>
                    <p:nvPicPr>
                      <p:cNvPr id="0" name=""/>
                      <p:cNvPicPr/>
                      <p:nvPr/>
                    </p:nvPicPr>
                    <p:blipFill>
                      <a:blip r:embed="rId5"/>
                      <a:stretch>
                        <a:fillRect/>
                      </a:stretch>
                    </p:blipFill>
                    <p:spPr>
                      <a:xfrm>
                        <a:off x="0" y="2996952"/>
                        <a:ext cx="9063038" cy="3081337"/>
                      </a:xfrm>
                      <a:prstGeom prst="rect">
                        <a:avLst/>
                      </a:prstGeom>
                    </p:spPr>
                  </p:pic>
                </p:oleObj>
              </mc:Fallback>
            </mc:AlternateContent>
          </a:graphicData>
        </a:graphic>
      </p:graphicFrame>
    </p:spTree>
    <p:extLst>
      <p:ext uri="{BB962C8B-B14F-4D97-AF65-F5344CB8AC3E}">
        <p14:creationId xmlns:p14="http://schemas.microsoft.com/office/powerpoint/2010/main" val="1711828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smtClean="0"/>
              <a:t>显著性检验的基本步骤</a:t>
            </a:r>
          </a:p>
        </p:txBody>
      </p:sp>
      <p:sp>
        <p:nvSpPr>
          <p:cNvPr id="64515" name="内容占位符 2"/>
          <p:cNvSpPr>
            <a:spLocks noGrp="1"/>
          </p:cNvSpPr>
          <p:nvPr>
            <p:ph idx="1"/>
          </p:nvPr>
        </p:nvSpPr>
        <p:spPr>
          <a:xfrm>
            <a:off x="468313" y="1484313"/>
            <a:ext cx="8424862" cy="4392612"/>
          </a:xfrm>
        </p:spPr>
        <p:txBody>
          <a:bodyPr/>
          <a:lstStyle/>
          <a:p>
            <a:r>
              <a:rPr lang="en-US" altLang="zh-CN" dirty="0" smtClean="0"/>
              <a:t>(2)</a:t>
            </a:r>
            <a:r>
              <a:rPr lang="zh-CN" altLang="en-US" dirty="0" smtClean="0"/>
              <a:t>确定显著</a:t>
            </a:r>
            <a:r>
              <a:rPr lang="zh-CN" altLang="en-US" smtClean="0"/>
              <a:t>水平</a:t>
            </a:r>
            <a:r>
              <a:rPr lang="en-US" altLang="zh-CN" smtClean="0"/>
              <a:t>α</a:t>
            </a:r>
            <a:r>
              <a:rPr lang="zh-CN" altLang="en-US" smtClean="0"/>
              <a:t>，一般</a:t>
            </a:r>
            <a:r>
              <a:rPr lang="zh-CN" altLang="en-US" smtClean="0"/>
              <a:t>为</a:t>
            </a:r>
            <a:r>
              <a:rPr lang="en-US" altLang="zh-CN" smtClean="0"/>
              <a:t>0.05</a:t>
            </a:r>
            <a:r>
              <a:rPr lang="zh-CN" altLang="en-US" smtClean="0"/>
              <a:t>或</a:t>
            </a:r>
            <a:r>
              <a:rPr lang="en-US" altLang="zh-CN" smtClean="0"/>
              <a:t>0.01</a:t>
            </a:r>
            <a:r>
              <a:rPr lang="zh-CN" altLang="en-US" dirty="0" smtClean="0"/>
              <a:t>的小概率。</a:t>
            </a:r>
          </a:p>
          <a:p>
            <a:r>
              <a:rPr lang="en-US" altLang="zh-CN" dirty="0" smtClean="0"/>
              <a:t>(3)</a:t>
            </a:r>
            <a:r>
              <a:rPr lang="zh-CN" altLang="en-US" dirty="0" smtClean="0"/>
              <a:t>在无效假设成立的</a:t>
            </a:r>
            <a:r>
              <a:rPr lang="zh-CN" altLang="en-US" smtClean="0"/>
              <a:t>前提</a:t>
            </a:r>
            <a:r>
              <a:rPr lang="zh-CN" altLang="en-US" smtClean="0"/>
              <a:t>下，根据</a:t>
            </a:r>
            <a:r>
              <a:rPr lang="zh-CN" altLang="en-US" dirty="0" smtClean="0"/>
              <a:t>统计数的</a:t>
            </a:r>
            <a:r>
              <a:rPr lang="zh-CN" altLang="en-US" smtClean="0"/>
              <a:t>抽样分布</a:t>
            </a:r>
            <a:r>
              <a:rPr lang="zh-CN" altLang="en-US" smtClean="0"/>
              <a:t>规律，计算</a:t>
            </a:r>
            <a:r>
              <a:rPr lang="zh-CN" altLang="en-US" dirty="0" smtClean="0"/>
              <a:t>无效假设正确的概率。 </a:t>
            </a:r>
          </a:p>
          <a:p>
            <a:r>
              <a:rPr lang="en-US" altLang="zh-CN" dirty="0" smtClean="0"/>
              <a:t>(4)</a:t>
            </a:r>
            <a:r>
              <a:rPr lang="zh-CN" altLang="en-US" dirty="0" smtClean="0"/>
              <a:t>根据“小概率事件不可能性原理”否定或接受无效假设  。</a:t>
            </a:r>
          </a:p>
          <a:p>
            <a:pPr lvl="1"/>
            <a:r>
              <a:rPr lang="zh-CN" altLang="en-US" dirty="0" smtClean="0"/>
              <a:t>若</a:t>
            </a:r>
            <a:r>
              <a:rPr lang="en-US" altLang="zh-CN" dirty="0" smtClean="0"/>
              <a:t>P</a:t>
            </a:r>
            <a:r>
              <a:rPr lang="en-US" altLang="zh-CN"/>
              <a:t>&lt; </a:t>
            </a:r>
            <a:r>
              <a:rPr lang="en-US" altLang="zh-CN" smtClean="0"/>
              <a:t>α, </a:t>
            </a:r>
            <a:r>
              <a:rPr lang="zh-CN" altLang="en-US" dirty="0" smtClean="0"/>
              <a:t>或</a:t>
            </a:r>
            <a:r>
              <a:rPr lang="en-US" altLang="zh-CN" dirty="0" smtClean="0"/>
              <a:t>|t| &gt;t</a:t>
            </a:r>
            <a:r>
              <a:rPr lang="el-GR" altLang="zh-CN" baseline="-25000" smtClean="0"/>
              <a:t>α</a:t>
            </a:r>
            <a:r>
              <a:rPr lang="en-US" altLang="zh-CN" smtClean="0"/>
              <a:t> </a:t>
            </a:r>
            <a:r>
              <a:rPr lang="zh-CN" altLang="en-US" smtClean="0"/>
              <a:t>，则</a:t>
            </a:r>
            <a:r>
              <a:rPr lang="zh-CN" altLang="en-US" dirty="0" smtClean="0"/>
              <a:t>在</a:t>
            </a:r>
            <a:r>
              <a:rPr lang="en-US" altLang="zh-CN" dirty="0"/>
              <a:t>α</a:t>
            </a:r>
            <a:r>
              <a:rPr lang="zh-CN" altLang="en-US" dirty="0" smtClean="0"/>
              <a:t>水平上</a:t>
            </a:r>
            <a:r>
              <a:rPr lang="zh-CN" altLang="en-US" smtClean="0"/>
              <a:t>否定</a:t>
            </a:r>
            <a:r>
              <a:rPr lang="en-US" altLang="zh-CN" smtClean="0"/>
              <a:t>H0</a:t>
            </a:r>
            <a:r>
              <a:rPr lang="zh-CN" altLang="en-US" smtClean="0"/>
              <a:t>，接受</a:t>
            </a:r>
            <a:r>
              <a:rPr lang="en-US" altLang="zh-CN" dirty="0" smtClean="0"/>
              <a:t>HA</a:t>
            </a:r>
            <a:r>
              <a:rPr lang="zh-CN" altLang="en-US" dirty="0" smtClean="0"/>
              <a:t>；</a:t>
            </a:r>
          </a:p>
          <a:p>
            <a:pPr lvl="1"/>
            <a:r>
              <a:rPr lang="zh-CN" altLang="en-US" dirty="0" smtClean="0"/>
              <a:t>若</a:t>
            </a:r>
            <a:r>
              <a:rPr lang="en-US" altLang="zh-CN" dirty="0" smtClean="0"/>
              <a:t>P</a:t>
            </a:r>
            <a:r>
              <a:rPr lang="en-US" altLang="zh-CN"/>
              <a:t>≥ </a:t>
            </a:r>
            <a:r>
              <a:rPr lang="en-US" altLang="zh-CN" smtClean="0"/>
              <a:t>α, </a:t>
            </a:r>
            <a:r>
              <a:rPr lang="zh-CN" altLang="en-US" dirty="0" smtClean="0"/>
              <a:t>或</a:t>
            </a:r>
            <a:r>
              <a:rPr lang="en-US" altLang="zh-CN" dirty="0" smtClean="0"/>
              <a:t>|t| ≤t</a:t>
            </a:r>
            <a:r>
              <a:rPr lang="el-GR" altLang="zh-CN" baseline="-25000" smtClean="0"/>
              <a:t>α</a:t>
            </a:r>
            <a:r>
              <a:rPr lang="en-US" altLang="zh-CN" smtClean="0"/>
              <a:t> </a:t>
            </a:r>
            <a:r>
              <a:rPr lang="zh-CN" altLang="en-US" smtClean="0"/>
              <a:t>，则</a:t>
            </a:r>
            <a:r>
              <a:rPr lang="zh-CN" altLang="en-US" dirty="0" smtClean="0"/>
              <a:t>在</a:t>
            </a:r>
            <a:r>
              <a:rPr lang="en-US" altLang="zh-CN" dirty="0"/>
              <a:t>α</a:t>
            </a:r>
            <a:r>
              <a:rPr lang="zh-CN" altLang="en-US" dirty="0" smtClean="0"/>
              <a:t>水平上</a:t>
            </a:r>
            <a:r>
              <a:rPr lang="zh-CN" altLang="en-US" smtClean="0"/>
              <a:t>接受</a:t>
            </a:r>
            <a:r>
              <a:rPr lang="en-US" altLang="zh-CN" smtClean="0"/>
              <a:t>H0</a:t>
            </a:r>
            <a:r>
              <a:rPr lang="zh-CN" altLang="en-US" smtClean="0"/>
              <a:t>，表明</a:t>
            </a:r>
            <a:r>
              <a:rPr lang="zh-CN" altLang="en-US" dirty="0" smtClean="0"/>
              <a:t>是因误差而产生的。</a:t>
            </a:r>
          </a:p>
          <a:p>
            <a:endParaRPr lang="zh-CN" altLang="en-US" dirty="0" smtClean="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线性回归的应用</a:t>
            </a:r>
            <a:endParaRPr lang="zh-CN" altLang="en-US" dirty="0"/>
          </a:p>
        </p:txBody>
      </p:sp>
      <p:sp>
        <p:nvSpPr>
          <p:cNvPr id="3" name="内容占位符 2"/>
          <p:cNvSpPr>
            <a:spLocks noGrp="1"/>
          </p:cNvSpPr>
          <p:nvPr>
            <p:ph idx="1"/>
          </p:nvPr>
        </p:nvSpPr>
        <p:spPr/>
        <p:txBody>
          <a:bodyPr/>
          <a:lstStyle/>
          <a:p>
            <a:r>
              <a:rPr lang="zh-CN" altLang="en-US" sz="2400" dirty="0"/>
              <a:t>高校图书馆读者借阅趋势线性回归建模预测探</a:t>
            </a:r>
            <a:r>
              <a:rPr lang="zh-CN" altLang="en-US" sz="2400" dirty="0" smtClean="0"/>
              <a:t>析</a:t>
            </a:r>
            <a:endParaRPr lang="en-US" altLang="zh-CN" sz="2400" dirty="0" smtClean="0"/>
          </a:p>
          <a:p>
            <a:pPr lvl="1"/>
            <a:r>
              <a:rPr lang="zh-CN" altLang="en-US" sz="2000" dirty="0"/>
              <a:t>专业课程与流通分布</a:t>
            </a:r>
            <a:r>
              <a:rPr lang="zh-CN" altLang="en-US" sz="2000" dirty="0" smtClean="0"/>
              <a:t>趋势分析</a:t>
            </a:r>
            <a:endParaRPr lang="en-US" altLang="zh-CN" sz="2000" dirty="0" smtClean="0"/>
          </a:p>
          <a:p>
            <a:pPr lvl="1"/>
            <a:endParaRPr lang="en-US" altLang="zh-CN" sz="2000" dirty="0" smtClean="0"/>
          </a:p>
          <a:p>
            <a:pPr lvl="1"/>
            <a:endParaRPr lang="en-US" altLang="zh-CN" sz="2000" dirty="0"/>
          </a:p>
          <a:p>
            <a:pPr lvl="1"/>
            <a:endParaRPr lang="en-US" altLang="zh-CN" sz="2000" dirty="0" smtClean="0"/>
          </a:p>
          <a:p>
            <a:pPr lvl="1"/>
            <a:endParaRPr lang="en-US" altLang="zh-CN" sz="2000" dirty="0"/>
          </a:p>
          <a:p>
            <a:pPr lvl="1"/>
            <a:endParaRPr lang="en-US" altLang="zh-CN" sz="2000" dirty="0" smtClean="0"/>
          </a:p>
          <a:p>
            <a:pPr lvl="1"/>
            <a:endParaRPr lang="en-US" altLang="zh-CN" sz="2000" dirty="0" smtClean="0"/>
          </a:p>
          <a:p>
            <a:pPr lvl="1"/>
            <a:endParaRPr lang="en-US" altLang="zh-CN" sz="2000" dirty="0"/>
          </a:p>
          <a:p>
            <a:pPr lvl="1"/>
            <a:r>
              <a:rPr lang="zh-CN" altLang="en-US" sz="2000" dirty="0" smtClean="0"/>
              <a:t>通过</a:t>
            </a:r>
            <a:r>
              <a:rPr lang="zh-CN" altLang="en-US" sz="2000" dirty="0"/>
              <a:t>图书馆流通比和课程分类比的对比</a:t>
            </a:r>
            <a:r>
              <a:rPr lang="zh-CN" altLang="en-US" sz="2000"/>
              <a:t>可以</a:t>
            </a:r>
            <a:r>
              <a:rPr lang="zh-CN" altLang="en-US" sz="2000" smtClean="0"/>
              <a:t>看出，除了</a:t>
            </a:r>
            <a:r>
              <a:rPr lang="en-US" altLang="zh-CN" sz="2000" dirty="0"/>
              <a:t>A </a:t>
            </a:r>
            <a:r>
              <a:rPr lang="zh-CN" altLang="en-US" sz="2000" dirty="0"/>
              <a:t>类、</a:t>
            </a:r>
            <a:r>
              <a:rPr lang="en-US" altLang="zh-CN" sz="2000" dirty="0"/>
              <a:t>G </a:t>
            </a:r>
            <a:r>
              <a:rPr lang="zh-CN" altLang="en-US" sz="2000" dirty="0"/>
              <a:t>类和</a:t>
            </a:r>
            <a:r>
              <a:rPr lang="en-US" altLang="zh-CN" sz="2000" dirty="0"/>
              <a:t>I </a:t>
            </a:r>
            <a:r>
              <a:rPr lang="zh-CN" altLang="en-US" sz="2000" dirty="0"/>
              <a:t>类</a:t>
            </a:r>
            <a:r>
              <a:rPr lang="zh-CN" altLang="en-US" sz="2000"/>
              <a:t>图书</a:t>
            </a:r>
            <a:r>
              <a:rPr lang="zh-CN" altLang="en-US" sz="2000" smtClean="0"/>
              <a:t>以外，课程</a:t>
            </a:r>
            <a:r>
              <a:rPr lang="zh-CN" altLang="en-US" sz="2000" dirty="0"/>
              <a:t>分类比曲线与流通比曲线变化趋势</a:t>
            </a:r>
            <a:r>
              <a:rPr lang="zh-CN" altLang="en-US" sz="2000"/>
              <a:t>大体</a:t>
            </a:r>
            <a:r>
              <a:rPr lang="zh-CN" altLang="en-US" sz="2000" smtClean="0"/>
              <a:t>一致，说明</a:t>
            </a:r>
            <a:r>
              <a:rPr lang="zh-CN" altLang="en-US" sz="2000" dirty="0"/>
              <a:t>专业和图书分类之间呈关联关系。</a:t>
            </a:r>
            <a:endParaRPr lang="en-US" altLang="zh-CN" sz="2000" dirty="0"/>
          </a:p>
          <a:p>
            <a:endParaRPr lang="zh-CN" altLang="en-US" sz="2400" dirty="0"/>
          </a:p>
        </p:txBody>
      </p:sp>
      <p:graphicFrame>
        <p:nvGraphicFramePr>
          <p:cNvPr id="4" name="对象 3"/>
          <p:cNvGraphicFramePr>
            <a:graphicFrameLocks noChangeAspect="1"/>
          </p:cNvGraphicFramePr>
          <p:nvPr>
            <p:extLst>
              <p:ext uri="{D42A27DB-BD31-4B8C-83A1-F6EECF244321}">
                <p14:modId xmlns:p14="http://schemas.microsoft.com/office/powerpoint/2010/main" val="1818313441"/>
              </p:ext>
            </p:extLst>
          </p:nvPr>
        </p:nvGraphicFramePr>
        <p:xfrm>
          <a:off x="2153443" y="2463800"/>
          <a:ext cx="4772025" cy="2433637"/>
        </p:xfrm>
        <a:graphic>
          <a:graphicData uri="http://schemas.openxmlformats.org/presentationml/2006/ole">
            <mc:AlternateContent xmlns:mc="http://schemas.openxmlformats.org/markup-compatibility/2006">
              <mc:Choice xmlns:v="urn:schemas-microsoft-com:vml" Requires="v">
                <p:oleObj spid="_x0000_s149611" name="BMP 图像" r:id="rId4" imgW="4772160" imgH="2433600" progId="Paint.Picture">
                  <p:embed/>
                </p:oleObj>
              </mc:Choice>
              <mc:Fallback>
                <p:oleObj name="BMP 图像" r:id="rId4" imgW="4772160" imgH="2433600" progId="Paint.Picture">
                  <p:embed/>
                  <p:pic>
                    <p:nvPicPr>
                      <p:cNvPr id="0" name=""/>
                      <p:cNvPicPr/>
                      <p:nvPr/>
                    </p:nvPicPr>
                    <p:blipFill>
                      <a:blip r:embed="rId5"/>
                      <a:stretch>
                        <a:fillRect/>
                      </a:stretch>
                    </p:blipFill>
                    <p:spPr>
                      <a:xfrm>
                        <a:off x="2153443" y="2463800"/>
                        <a:ext cx="4772025" cy="2433637"/>
                      </a:xfrm>
                      <a:prstGeom prst="rect">
                        <a:avLst/>
                      </a:prstGeom>
                    </p:spPr>
                  </p:pic>
                </p:oleObj>
              </mc:Fallback>
            </mc:AlternateContent>
          </a:graphicData>
        </a:graphic>
      </p:graphicFrame>
    </p:spTree>
    <p:extLst>
      <p:ext uri="{BB962C8B-B14F-4D97-AF65-F5344CB8AC3E}">
        <p14:creationId xmlns:p14="http://schemas.microsoft.com/office/powerpoint/2010/main" val="58528344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线性回归的应用</a:t>
            </a:r>
            <a:endParaRPr lang="zh-CN" altLang="en-US" dirty="0"/>
          </a:p>
        </p:txBody>
      </p:sp>
      <p:sp>
        <p:nvSpPr>
          <p:cNvPr id="3" name="内容占位符 2"/>
          <p:cNvSpPr>
            <a:spLocks noGrp="1"/>
          </p:cNvSpPr>
          <p:nvPr>
            <p:ph idx="1"/>
          </p:nvPr>
        </p:nvSpPr>
        <p:spPr>
          <a:xfrm>
            <a:off x="251521" y="1340768"/>
            <a:ext cx="8359080" cy="4536157"/>
          </a:xfrm>
        </p:spPr>
        <p:txBody>
          <a:bodyPr/>
          <a:lstStyle/>
          <a:p>
            <a:r>
              <a:rPr lang="zh-CN" altLang="en-US" sz="2400" dirty="0"/>
              <a:t>高校图书馆读者借阅趋势线性回归建模预测探析</a:t>
            </a:r>
            <a:endParaRPr lang="en-US" altLang="zh-CN" sz="2400" dirty="0"/>
          </a:p>
          <a:p>
            <a:pPr lvl="1"/>
            <a:r>
              <a:rPr lang="zh-CN" altLang="en-US" sz="2000" dirty="0"/>
              <a:t>专业课程与图书分类相关性</a:t>
            </a:r>
            <a:r>
              <a:rPr lang="zh-CN" altLang="en-US" sz="2000" dirty="0" smtClean="0"/>
              <a:t>分析</a:t>
            </a:r>
            <a:endParaRPr lang="en-US" altLang="zh-CN" sz="2000" dirty="0" smtClean="0"/>
          </a:p>
          <a:p>
            <a:pPr lvl="2"/>
            <a:r>
              <a:rPr lang="zh-CN" altLang="en-US" sz="1800" dirty="0"/>
              <a:t>采用数据可视化方法</a:t>
            </a:r>
            <a:r>
              <a:rPr lang="en-US" altLang="zh-CN" sz="1800" dirty="0" smtClean="0"/>
              <a:t>———</a:t>
            </a:r>
            <a:r>
              <a:rPr lang="zh-CN" altLang="en-US" sz="1800" dirty="0" smtClean="0"/>
              <a:t>热</a:t>
            </a:r>
            <a:r>
              <a:rPr lang="zh-CN" altLang="en-US" sz="1800" dirty="0"/>
              <a:t>图分析课程设置与图书分类</a:t>
            </a:r>
            <a:r>
              <a:rPr lang="zh-CN" altLang="en-US" sz="1800"/>
              <a:t>相关</a:t>
            </a:r>
            <a:r>
              <a:rPr lang="zh-CN" altLang="en-US" sz="1800" smtClean="0"/>
              <a:t>性关系，其中</a:t>
            </a:r>
            <a:r>
              <a:rPr lang="zh-CN" altLang="en-US" sz="1800" dirty="0"/>
              <a:t>横坐标代表</a:t>
            </a:r>
            <a:r>
              <a:rPr lang="zh-CN" altLang="en-US" sz="1800"/>
              <a:t>图书</a:t>
            </a:r>
            <a:r>
              <a:rPr lang="zh-CN" altLang="en-US" sz="1800" smtClean="0"/>
              <a:t>分类，纵坐标</a:t>
            </a:r>
            <a:r>
              <a:rPr lang="zh-CN" altLang="en-US" sz="1800" dirty="0"/>
              <a:t>代表</a:t>
            </a:r>
            <a:r>
              <a:rPr lang="zh-CN" altLang="en-US" sz="1800"/>
              <a:t>专业</a:t>
            </a:r>
            <a:r>
              <a:rPr lang="zh-CN" altLang="en-US" sz="1800" smtClean="0"/>
              <a:t>方向，中间交叉</a:t>
            </a:r>
            <a:r>
              <a:rPr lang="zh-CN" altLang="en-US" sz="1800" dirty="0"/>
              <a:t>部分颜色热度代表每个专业课程分类在各个图书</a:t>
            </a:r>
            <a:r>
              <a:rPr lang="zh-CN" altLang="en-US" sz="1800" dirty="0" smtClean="0"/>
              <a:t>分类</a:t>
            </a:r>
            <a:r>
              <a:rPr lang="zh-CN" altLang="en-US" sz="1800" dirty="0"/>
              <a:t>中的数量大小。</a:t>
            </a:r>
          </a:p>
        </p:txBody>
      </p:sp>
      <p:pic>
        <p:nvPicPr>
          <p:cNvPr id="4" name="图片 3"/>
          <p:cNvPicPr>
            <a:picLocks noChangeAspect="1"/>
          </p:cNvPicPr>
          <p:nvPr/>
        </p:nvPicPr>
        <p:blipFill>
          <a:blip r:embed="rId2"/>
          <a:stretch>
            <a:fillRect/>
          </a:stretch>
        </p:blipFill>
        <p:spPr>
          <a:xfrm>
            <a:off x="1979712" y="3068960"/>
            <a:ext cx="5481007" cy="3573016"/>
          </a:xfrm>
          <a:prstGeom prst="rect">
            <a:avLst/>
          </a:prstGeom>
        </p:spPr>
      </p:pic>
    </p:spTree>
    <p:extLst>
      <p:ext uri="{BB962C8B-B14F-4D97-AF65-F5344CB8AC3E}">
        <p14:creationId xmlns:p14="http://schemas.microsoft.com/office/powerpoint/2010/main" val="2212746485"/>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线性回归的应用</a:t>
            </a:r>
            <a:endParaRPr lang="zh-CN" altLang="en-US" dirty="0"/>
          </a:p>
        </p:txBody>
      </p:sp>
      <p:sp>
        <p:nvSpPr>
          <p:cNvPr id="3" name="内容占位符 2"/>
          <p:cNvSpPr>
            <a:spLocks noGrp="1"/>
          </p:cNvSpPr>
          <p:nvPr>
            <p:ph idx="1"/>
          </p:nvPr>
        </p:nvSpPr>
        <p:spPr>
          <a:xfrm>
            <a:off x="468313" y="1340768"/>
            <a:ext cx="8142287" cy="4536157"/>
          </a:xfrm>
        </p:spPr>
        <p:txBody>
          <a:bodyPr/>
          <a:lstStyle/>
          <a:p>
            <a:r>
              <a:rPr lang="zh-CN" altLang="en-US" sz="2400" dirty="0"/>
              <a:t>高校图书馆读者借阅趋势线性回归建模预测探析</a:t>
            </a:r>
            <a:endParaRPr lang="en-US" altLang="zh-CN" sz="2400" dirty="0"/>
          </a:p>
          <a:p>
            <a:pPr lvl="1"/>
            <a:r>
              <a:rPr lang="zh-CN" altLang="en-US" sz="2000" dirty="0"/>
              <a:t>读者数量与图书流通量的相关性</a:t>
            </a:r>
            <a:r>
              <a:rPr lang="zh-CN" altLang="en-US" sz="2000" dirty="0" smtClean="0"/>
              <a:t>分析</a:t>
            </a:r>
            <a:endParaRPr lang="en-US" altLang="zh-CN" sz="2000" dirty="0" smtClean="0"/>
          </a:p>
          <a:p>
            <a:pPr lvl="2"/>
            <a:r>
              <a:rPr lang="zh-CN" altLang="en-US" sz="1800" dirty="0"/>
              <a:t>除</a:t>
            </a:r>
            <a:r>
              <a:rPr lang="zh-CN" altLang="en-US" sz="1800" dirty="0" smtClean="0"/>
              <a:t>了</a:t>
            </a:r>
            <a:r>
              <a:rPr lang="en-US" altLang="zh-CN" sz="1800" dirty="0"/>
              <a:t>D</a:t>
            </a:r>
            <a:r>
              <a:rPr lang="zh-CN" altLang="en-US" sz="1800" dirty="0"/>
              <a:t>、</a:t>
            </a:r>
            <a:r>
              <a:rPr lang="en-US" altLang="zh-CN" sz="1800" dirty="0"/>
              <a:t>G </a:t>
            </a:r>
            <a:r>
              <a:rPr lang="zh-CN" altLang="en-US" sz="1800" dirty="0"/>
              <a:t>类</a:t>
            </a:r>
            <a:r>
              <a:rPr lang="zh-CN" altLang="en-US" sz="1800"/>
              <a:t>图书</a:t>
            </a:r>
            <a:r>
              <a:rPr lang="zh-CN" altLang="en-US" sz="1800" smtClean="0"/>
              <a:t>以外，绝大多数</a:t>
            </a:r>
            <a:r>
              <a:rPr lang="zh-CN" altLang="en-US" sz="1800" dirty="0"/>
              <a:t>社会科学类图书流通量与读者的数量</a:t>
            </a:r>
            <a:r>
              <a:rPr lang="zh-CN" altLang="en-US" sz="1800" dirty="0" smtClean="0"/>
              <a:t>具有明显</a:t>
            </a:r>
            <a:r>
              <a:rPr lang="zh-CN" altLang="en-US" sz="1800"/>
              <a:t>的</a:t>
            </a:r>
            <a:r>
              <a:rPr lang="zh-CN" altLang="en-US" sz="1800" smtClean="0"/>
              <a:t>相关性，而</a:t>
            </a:r>
            <a:r>
              <a:rPr lang="zh-CN" altLang="en-US" sz="1800" dirty="0"/>
              <a:t>自然科学类图书与读者数量没有</a:t>
            </a:r>
            <a:r>
              <a:rPr lang="zh-CN" altLang="en-US" sz="1800" dirty="0" smtClean="0"/>
              <a:t>相关关系</a:t>
            </a:r>
            <a:r>
              <a:rPr lang="zh-CN" altLang="en-US" sz="1800" smtClean="0"/>
              <a:t>。</a:t>
            </a:r>
            <a:r>
              <a:rPr lang="zh-CN" altLang="en-US" sz="1800" smtClean="0"/>
              <a:t>因此，读者</a:t>
            </a:r>
            <a:r>
              <a:rPr lang="zh-CN" altLang="en-US" sz="1800" dirty="0"/>
              <a:t>数量</a:t>
            </a:r>
            <a:r>
              <a:rPr lang="zh-CN" altLang="en-US" sz="1800" dirty="0" smtClean="0"/>
              <a:t>单一因素</a:t>
            </a:r>
            <a:r>
              <a:rPr lang="zh-CN" altLang="en-US" sz="1800" dirty="0"/>
              <a:t>并不完全是影响图书流通率的</a:t>
            </a:r>
            <a:r>
              <a:rPr lang="zh-CN" altLang="en-US" sz="1800"/>
              <a:t>关键</a:t>
            </a:r>
            <a:r>
              <a:rPr lang="zh-CN" altLang="en-US" sz="1800" smtClean="0"/>
              <a:t>因素，还</a:t>
            </a:r>
            <a:r>
              <a:rPr lang="zh-CN" altLang="en-US" sz="1800" dirty="0"/>
              <a:t>需要</a:t>
            </a:r>
            <a:r>
              <a:rPr lang="zh-CN" altLang="en-US" sz="1800" dirty="0" smtClean="0"/>
              <a:t>将读者</a:t>
            </a:r>
            <a:r>
              <a:rPr lang="zh-CN" altLang="en-US" sz="1800" dirty="0"/>
              <a:t>数量因素放在不同的分类</a:t>
            </a:r>
            <a:r>
              <a:rPr lang="zh-CN" altLang="en-US" sz="1800"/>
              <a:t>组合</a:t>
            </a:r>
            <a:r>
              <a:rPr lang="zh-CN" altLang="en-US" sz="1800" smtClean="0"/>
              <a:t>下，经过</a:t>
            </a:r>
            <a:r>
              <a:rPr lang="zh-CN" altLang="en-US" sz="1800" dirty="0"/>
              <a:t>综合</a:t>
            </a:r>
            <a:r>
              <a:rPr lang="zh-CN" altLang="en-US" sz="1800" smtClean="0"/>
              <a:t>分析</a:t>
            </a:r>
            <a:r>
              <a:rPr lang="zh-CN" altLang="en-US" sz="1800" smtClean="0"/>
              <a:t>后，才能</a:t>
            </a:r>
            <a:r>
              <a:rPr lang="zh-CN" altLang="en-US" sz="1800" dirty="0"/>
              <a:t>确定读者数量对图书流通量的影响作用。</a:t>
            </a:r>
          </a:p>
        </p:txBody>
      </p:sp>
      <p:pic>
        <p:nvPicPr>
          <p:cNvPr id="4" name="图片 3"/>
          <p:cNvPicPr>
            <a:picLocks noChangeAspect="1"/>
          </p:cNvPicPr>
          <p:nvPr/>
        </p:nvPicPr>
        <p:blipFill>
          <a:blip r:embed="rId2"/>
          <a:stretch>
            <a:fillRect/>
          </a:stretch>
        </p:blipFill>
        <p:spPr>
          <a:xfrm>
            <a:off x="1979712" y="3717032"/>
            <a:ext cx="5536332" cy="2611054"/>
          </a:xfrm>
          <a:prstGeom prst="rect">
            <a:avLst/>
          </a:prstGeom>
        </p:spPr>
      </p:pic>
    </p:spTree>
    <p:extLst>
      <p:ext uri="{BB962C8B-B14F-4D97-AF65-F5344CB8AC3E}">
        <p14:creationId xmlns:p14="http://schemas.microsoft.com/office/powerpoint/2010/main" val="599398317"/>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线性回归的应用</a:t>
            </a:r>
            <a:endParaRPr lang="zh-CN" altLang="en-US" dirty="0"/>
          </a:p>
        </p:txBody>
      </p:sp>
      <p:sp>
        <p:nvSpPr>
          <p:cNvPr id="3" name="内容占位符 2"/>
          <p:cNvSpPr>
            <a:spLocks noGrp="1"/>
          </p:cNvSpPr>
          <p:nvPr>
            <p:ph idx="1"/>
          </p:nvPr>
        </p:nvSpPr>
        <p:spPr/>
        <p:txBody>
          <a:bodyPr/>
          <a:lstStyle/>
          <a:p>
            <a:r>
              <a:rPr lang="zh-CN" altLang="en-US" dirty="0"/>
              <a:t>高校图书馆读者借阅趋势线性回归建模预测探析</a:t>
            </a:r>
            <a:endParaRPr lang="en-US" altLang="zh-CN" dirty="0"/>
          </a:p>
          <a:p>
            <a:pPr lvl="1"/>
            <a:r>
              <a:rPr lang="zh-CN" altLang="en-US" dirty="0"/>
              <a:t>模型</a:t>
            </a:r>
            <a:r>
              <a:rPr lang="zh-CN" altLang="en-US" dirty="0" smtClean="0"/>
              <a:t>选择</a:t>
            </a:r>
            <a:endParaRPr lang="en-US" altLang="zh-CN" dirty="0" smtClean="0"/>
          </a:p>
          <a:p>
            <a:pPr lvl="2"/>
            <a:r>
              <a:rPr lang="zh-CN" altLang="en-US" dirty="0" smtClean="0"/>
              <a:t>按照</a:t>
            </a:r>
            <a:r>
              <a:rPr lang="zh-CN" altLang="en-US" dirty="0"/>
              <a:t>图书基本分类的</a:t>
            </a:r>
            <a:r>
              <a:rPr lang="en-US" altLang="zh-CN"/>
              <a:t>22 </a:t>
            </a:r>
            <a:r>
              <a:rPr lang="zh-CN" altLang="en-US" smtClean="0"/>
              <a:t>类，分别</a:t>
            </a:r>
            <a:r>
              <a:rPr lang="zh-CN" altLang="en-US" dirty="0"/>
              <a:t>将每一类</a:t>
            </a:r>
            <a:r>
              <a:rPr lang="zh-CN" altLang="en-US" dirty="0" smtClean="0"/>
              <a:t>的流通量</a:t>
            </a:r>
            <a:r>
              <a:rPr lang="zh-CN" altLang="en-US"/>
              <a:t>作为</a:t>
            </a:r>
            <a:r>
              <a:rPr lang="zh-CN" altLang="en-US" smtClean="0"/>
              <a:t>因变量，将</a:t>
            </a:r>
            <a:r>
              <a:rPr lang="zh-CN" altLang="en-US" dirty="0"/>
              <a:t>其他数据作为自变量</a:t>
            </a:r>
            <a:r>
              <a:rPr lang="zh-CN" altLang="en-US"/>
              <a:t>输入</a:t>
            </a:r>
            <a:r>
              <a:rPr lang="zh-CN" altLang="en-US" smtClean="0"/>
              <a:t>模型，设定</a:t>
            </a:r>
            <a:r>
              <a:rPr lang="en-US" altLang="zh-CN" dirty="0"/>
              <a:t>95%</a:t>
            </a:r>
            <a:r>
              <a:rPr lang="zh-CN" altLang="en-US"/>
              <a:t>的</a:t>
            </a:r>
            <a:r>
              <a:rPr lang="zh-CN" altLang="en-US" smtClean="0"/>
              <a:t>置信区间，采用逐步法，分别</a:t>
            </a:r>
            <a:r>
              <a:rPr lang="zh-CN" altLang="en-US" dirty="0"/>
              <a:t>按照</a:t>
            </a:r>
            <a:r>
              <a:rPr lang="en-US" altLang="zh-CN" dirty="0"/>
              <a:t>22 </a:t>
            </a:r>
            <a:r>
              <a:rPr lang="zh-CN" altLang="en-US" dirty="0"/>
              <a:t>类</a:t>
            </a:r>
            <a:r>
              <a:rPr lang="zh-CN" altLang="en-US" dirty="0" smtClean="0"/>
              <a:t>的流通量</a:t>
            </a:r>
            <a:r>
              <a:rPr lang="zh-CN" altLang="en-US" dirty="0"/>
              <a:t>作为因变量</a:t>
            </a:r>
            <a:r>
              <a:rPr lang="en-US" altLang="zh-CN" dirty="0"/>
              <a:t>( </a:t>
            </a:r>
            <a:r>
              <a:rPr lang="en-US" altLang="zh-CN" dirty="0" err="1"/>
              <a:t>yj</a:t>
            </a:r>
            <a:r>
              <a:rPr lang="en-US" altLang="zh-CN" dirty="0"/>
              <a:t> ) </a:t>
            </a:r>
            <a:r>
              <a:rPr lang="zh-CN" altLang="en-US" dirty="0"/>
              <a:t>、读者专业</a:t>
            </a:r>
            <a:r>
              <a:rPr lang="en-US" altLang="zh-CN" dirty="0"/>
              <a:t>( x1j ) </a:t>
            </a:r>
            <a:r>
              <a:rPr lang="zh-CN" altLang="en-US" dirty="0"/>
              <a:t>、各专业读者</a:t>
            </a:r>
            <a:r>
              <a:rPr lang="zh-CN" altLang="en-US" dirty="0" smtClean="0"/>
              <a:t>数量</a:t>
            </a:r>
            <a:r>
              <a:rPr lang="en-US" altLang="zh-CN" dirty="0"/>
              <a:t>( x2j ) </a:t>
            </a:r>
            <a:r>
              <a:rPr lang="zh-CN" altLang="en-US" dirty="0"/>
              <a:t>、读者入学批次</a:t>
            </a:r>
            <a:r>
              <a:rPr lang="en-US" altLang="zh-CN" dirty="0"/>
              <a:t>( x3j </a:t>
            </a:r>
            <a:r>
              <a:rPr lang="en-US" altLang="zh-CN"/>
              <a:t>) </a:t>
            </a:r>
            <a:r>
              <a:rPr lang="zh-CN" altLang="en-US" smtClean="0"/>
              <a:t>，导</a:t>
            </a:r>
            <a:r>
              <a:rPr lang="zh-CN" altLang="en-US"/>
              <a:t>入</a:t>
            </a:r>
            <a:r>
              <a:rPr lang="zh-CN" altLang="en-US" smtClean="0"/>
              <a:t>数据，并</a:t>
            </a:r>
            <a:r>
              <a:rPr lang="zh-CN" altLang="en-US" dirty="0"/>
              <a:t>对模型</a:t>
            </a:r>
            <a:r>
              <a:rPr lang="zh-CN" altLang="en-US" dirty="0" smtClean="0"/>
              <a:t>优度</a:t>
            </a:r>
            <a:r>
              <a:rPr lang="zh-CN" altLang="en-US" dirty="0"/>
              <a:t>、模型假设性进行检验</a:t>
            </a:r>
            <a:r>
              <a:rPr lang="zh-CN" altLang="en-US" dirty="0" smtClean="0"/>
              <a:t>。</a:t>
            </a:r>
            <a:endParaRPr lang="en-US" altLang="zh-CN" dirty="0" smtClean="0"/>
          </a:p>
          <a:p>
            <a:pPr lvl="2"/>
            <a:r>
              <a:rPr lang="zh-CN" altLang="en-US" dirty="0" smtClean="0"/>
              <a:t>除了</a:t>
            </a:r>
            <a:r>
              <a:rPr lang="en-US" altLang="zh-CN" dirty="0"/>
              <a:t>S </a:t>
            </a:r>
            <a:r>
              <a:rPr lang="zh-CN" altLang="en-US" dirty="0"/>
              <a:t>类的数据样本量</a:t>
            </a:r>
            <a:r>
              <a:rPr lang="zh-CN" altLang="en-US"/>
              <a:t>过</a:t>
            </a:r>
            <a:r>
              <a:rPr lang="zh-CN" altLang="en-US" smtClean="0"/>
              <a:t>小，残差</a:t>
            </a:r>
            <a:r>
              <a:rPr lang="zh-CN" altLang="en-US" dirty="0" smtClean="0"/>
              <a:t>自由度</a:t>
            </a:r>
            <a:r>
              <a:rPr lang="zh-CN" altLang="en-US"/>
              <a:t>为</a:t>
            </a:r>
            <a:r>
              <a:rPr lang="zh-CN" altLang="en-US" smtClean="0"/>
              <a:t>零，不能</a:t>
            </a:r>
            <a:r>
              <a:rPr lang="zh-CN" altLang="en-US"/>
              <a:t>建立</a:t>
            </a:r>
            <a:r>
              <a:rPr lang="zh-CN" altLang="en-US" smtClean="0"/>
              <a:t>模型，其他</a:t>
            </a:r>
            <a:r>
              <a:rPr lang="en-US" altLang="zh-CN" dirty="0"/>
              <a:t>21 </a:t>
            </a:r>
            <a:r>
              <a:rPr lang="zh-CN" altLang="en-US" dirty="0"/>
              <a:t>类都可通过模型</a:t>
            </a:r>
            <a:r>
              <a:rPr lang="zh-CN" altLang="en-US" smtClean="0"/>
              <a:t>得到</a:t>
            </a:r>
            <a:r>
              <a:rPr lang="zh-CN" altLang="en-US" smtClean="0"/>
              <a:t>拟合，然而</a:t>
            </a:r>
            <a:r>
              <a:rPr lang="zh-CN" altLang="en-US" dirty="0"/>
              <a:t>所有的残差都呈指数</a:t>
            </a:r>
            <a:r>
              <a:rPr lang="zh-CN" altLang="en-US"/>
              <a:t>趋势</a:t>
            </a:r>
            <a:r>
              <a:rPr lang="zh-CN" altLang="en-US" smtClean="0"/>
              <a:t>特征，不</a:t>
            </a:r>
            <a:r>
              <a:rPr lang="zh-CN" altLang="en-US" dirty="0"/>
              <a:t>符合</a:t>
            </a:r>
            <a:r>
              <a:rPr lang="zh-CN" altLang="en-US" smtClean="0"/>
              <a:t>原始</a:t>
            </a:r>
            <a:r>
              <a:rPr lang="zh-CN" altLang="en-US" smtClean="0"/>
              <a:t>假设，模型</a:t>
            </a:r>
            <a:r>
              <a:rPr lang="zh-CN" altLang="en-US" dirty="0"/>
              <a:t>没能通过检验</a:t>
            </a:r>
            <a:r>
              <a:rPr lang="zh-CN" altLang="en-US" dirty="0" smtClean="0"/>
              <a:t>。</a:t>
            </a:r>
            <a:endParaRPr lang="en-US" altLang="zh-CN" dirty="0" smtClean="0"/>
          </a:p>
          <a:p>
            <a:pPr lvl="2"/>
            <a:r>
              <a:rPr lang="zh-CN" altLang="en-US" dirty="0" smtClean="0"/>
              <a:t>对</a:t>
            </a:r>
            <a:r>
              <a:rPr lang="zh-CN" altLang="en-US" dirty="0"/>
              <a:t>图书流通量</a:t>
            </a:r>
            <a:r>
              <a:rPr lang="zh-CN" altLang="en-US"/>
              <a:t>进行</a:t>
            </a:r>
            <a:r>
              <a:rPr lang="zh-CN" altLang="en-US" smtClean="0"/>
              <a:t>对数变换，变量变换后，从</a:t>
            </a:r>
            <a:r>
              <a:rPr lang="en-US" altLang="zh-CN" dirty="0"/>
              <a:t>Q-Q </a:t>
            </a:r>
            <a:r>
              <a:rPr lang="zh-CN" altLang="en-US" dirty="0" smtClean="0"/>
              <a:t>图观察</a:t>
            </a:r>
            <a:r>
              <a:rPr lang="zh-CN" altLang="en-US" dirty="0"/>
              <a:t>可以</a:t>
            </a:r>
            <a:r>
              <a:rPr lang="zh-CN" altLang="en-US"/>
              <a:t>初步</a:t>
            </a:r>
            <a:r>
              <a:rPr lang="zh-CN" altLang="en-US" smtClean="0"/>
              <a:t>确定，变量</a:t>
            </a:r>
            <a:r>
              <a:rPr lang="zh-CN" altLang="en-US" dirty="0"/>
              <a:t>符合</a:t>
            </a:r>
            <a:r>
              <a:rPr lang="zh-CN" altLang="en-US"/>
              <a:t>线性</a:t>
            </a:r>
            <a:r>
              <a:rPr lang="zh-CN" altLang="en-US" smtClean="0"/>
              <a:t>假设，残差</a:t>
            </a:r>
            <a:r>
              <a:rPr lang="zh-CN" altLang="en-US" dirty="0"/>
              <a:t>符合正态</a:t>
            </a:r>
            <a:r>
              <a:rPr lang="zh-CN" altLang="en-US"/>
              <a:t>性</a:t>
            </a:r>
            <a:r>
              <a:rPr lang="zh-CN" altLang="en-US" smtClean="0"/>
              <a:t>要求，除了</a:t>
            </a:r>
            <a:r>
              <a:rPr lang="en-US" altLang="zh-CN" dirty="0"/>
              <a:t>S </a:t>
            </a:r>
            <a:r>
              <a:rPr lang="zh-CN" altLang="en-US"/>
              <a:t>类</a:t>
            </a:r>
            <a:r>
              <a:rPr lang="zh-CN" altLang="en-US" smtClean="0"/>
              <a:t>图书，其他</a:t>
            </a:r>
            <a:r>
              <a:rPr lang="en-US" altLang="zh-CN" dirty="0"/>
              <a:t>21 </a:t>
            </a:r>
            <a:r>
              <a:rPr lang="zh-CN" altLang="en-US" dirty="0"/>
              <a:t>类图书的</a:t>
            </a:r>
            <a:r>
              <a:rPr lang="zh-CN" altLang="en-US"/>
              <a:t>流通量</a:t>
            </a:r>
            <a:r>
              <a:rPr lang="zh-CN" altLang="en-US" smtClean="0"/>
              <a:t>拟合模型，均</a:t>
            </a:r>
            <a:r>
              <a:rPr lang="zh-CN" altLang="en-US" dirty="0"/>
              <a:t>通过检验。</a:t>
            </a:r>
          </a:p>
        </p:txBody>
      </p:sp>
      <p:pic>
        <p:nvPicPr>
          <p:cNvPr id="4" name="图片 3"/>
          <p:cNvPicPr>
            <a:picLocks noChangeAspect="1"/>
          </p:cNvPicPr>
          <p:nvPr/>
        </p:nvPicPr>
        <p:blipFill>
          <a:blip r:embed="rId2"/>
          <a:stretch>
            <a:fillRect/>
          </a:stretch>
        </p:blipFill>
        <p:spPr>
          <a:xfrm>
            <a:off x="827584" y="1484313"/>
            <a:ext cx="7908524" cy="4645174"/>
          </a:xfrm>
          <a:prstGeom prst="rect">
            <a:avLst/>
          </a:prstGeom>
        </p:spPr>
      </p:pic>
    </p:spTree>
    <p:extLst>
      <p:ext uri="{BB962C8B-B14F-4D97-AF65-F5344CB8AC3E}">
        <p14:creationId xmlns:p14="http://schemas.microsoft.com/office/powerpoint/2010/main" val="362153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线性回归的应用</a:t>
            </a:r>
            <a:endParaRPr lang="zh-CN" altLang="en-US" dirty="0"/>
          </a:p>
        </p:txBody>
      </p:sp>
      <p:sp>
        <p:nvSpPr>
          <p:cNvPr id="3" name="内容占位符 2"/>
          <p:cNvSpPr>
            <a:spLocks noGrp="1"/>
          </p:cNvSpPr>
          <p:nvPr>
            <p:ph idx="1"/>
          </p:nvPr>
        </p:nvSpPr>
        <p:spPr/>
        <p:txBody>
          <a:bodyPr/>
          <a:lstStyle/>
          <a:p>
            <a:r>
              <a:rPr lang="zh-CN" altLang="en-US" dirty="0"/>
              <a:t>高校图书馆读者借阅趋势线性回归建模预测探析</a:t>
            </a:r>
            <a:endParaRPr lang="en-US" altLang="zh-CN" dirty="0"/>
          </a:p>
          <a:p>
            <a:pPr lvl="1"/>
            <a:r>
              <a:rPr lang="zh-CN" altLang="en-US" dirty="0"/>
              <a:t>拟合</a:t>
            </a:r>
            <a:r>
              <a:rPr lang="zh-CN" altLang="en-US" dirty="0" smtClean="0"/>
              <a:t>验证</a:t>
            </a:r>
            <a:endParaRPr lang="en-US" altLang="zh-CN" dirty="0" smtClean="0"/>
          </a:p>
          <a:p>
            <a:pPr lvl="2"/>
            <a:r>
              <a:rPr lang="zh-CN" altLang="en-US" dirty="0"/>
              <a:t>确立</a:t>
            </a:r>
            <a:r>
              <a:rPr lang="zh-CN" altLang="en-US"/>
              <a:t>模型</a:t>
            </a:r>
            <a:r>
              <a:rPr lang="zh-CN" altLang="en-US" smtClean="0"/>
              <a:t>后，对</a:t>
            </a:r>
            <a:r>
              <a:rPr lang="zh-CN" altLang="en-US" dirty="0"/>
              <a:t>模型优度、模型假设性进行</a:t>
            </a:r>
            <a:r>
              <a:rPr lang="zh-CN" altLang="en-US" dirty="0" smtClean="0"/>
              <a:t>检验</a:t>
            </a:r>
            <a:endParaRPr lang="en-US" altLang="zh-CN" dirty="0" smtClean="0"/>
          </a:p>
          <a:p>
            <a:pPr lvl="2"/>
            <a:r>
              <a:rPr lang="zh-CN" altLang="en-US" dirty="0"/>
              <a:t>自然科学部分</a:t>
            </a:r>
            <a:r>
              <a:rPr lang="en-US" altLang="zh-CN" dirty="0"/>
              <a:t>: </a:t>
            </a:r>
            <a:r>
              <a:rPr lang="zh-CN" altLang="en-US"/>
              <a:t>总体</a:t>
            </a:r>
            <a:r>
              <a:rPr lang="zh-CN" altLang="en-US" smtClean="0"/>
              <a:t>来看，所有</a:t>
            </a:r>
            <a:r>
              <a:rPr lang="zh-CN" altLang="en-US" dirty="0"/>
              <a:t>分类的</a:t>
            </a:r>
            <a:r>
              <a:rPr lang="en-US" altLang="zh-CN" dirty="0"/>
              <a:t>F </a:t>
            </a:r>
            <a:r>
              <a:rPr lang="zh-CN" altLang="en-US" dirty="0"/>
              <a:t>分布的</a:t>
            </a:r>
            <a:r>
              <a:rPr lang="en-US" altLang="zh-CN" dirty="0" smtClean="0"/>
              <a:t>p</a:t>
            </a:r>
            <a:r>
              <a:rPr lang="zh-CN" altLang="en-US" dirty="0" smtClean="0"/>
              <a:t>值</a:t>
            </a:r>
            <a:r>
              <a:rPr lang="zh-CN" altLang="en-US" dirty="0"/>
              <a:t>均</a:t>
            </a:r>
            <a:r>
              <a:rPr lang="zh-CN" altLang="en-US"/>
              <a:t>小于</a:t>
            </a:r>
            <a:r>
              <a:rPr lang="en-US" altLang="zh-CN" smtClean="0"/>
              <a:t>0</a:t>
            </a:r>
            <a:r>
              <a:rPr lang="zh-CN" altLang="en-US" smtClean="0"/>
              <a:t>． </a:t>
            </a:r>
            <a:r>
              <a:rPr lang="en-US" altLang="zh-CN" smtClean="0"/>
              <a:t>05</a:t>
            </a:r>
            <a:r>
              <a:rPr lang="zh-CN" altLang="en-US" smtClean="0"/>
              <a:t>，模型</a:t>
            </a:r>
            <a:r>
              <a:rPr lang="zh-CN" altLang="en-US" dirty="0"/>
              <a:t>有效性通过</a:t>
            </a:r>
            <a:r>
              <a:rPr lang="zh-CN" altLang="en-US" dirty="0" smtClean="0"/>
              <a:t>检验。</a:t>
            </a:r>
            <a:endParaRPr lang="en-US" altLang="zh-CN" dirty="0" smtClean="0"/>
          </a:p>
          <a:p>
            <a:pPr lvl="2"/>
            <a:r>
              <a:rPr lang="zh-CN" altLang="en-US" dirty="0"/>
              <a:t>从模型的正态性、同方差</a:t>
            </a:r>
            <a:r>
              <a:rPr lang="zh-CN" altLang="en-US"/>
              <a:t>检验</a:t>
            </a:r>
            <a:r>
              <a:rPr lang="zh-CN" altLang="en-US" smtClean="0"/>
              <a:t>来看，只有</a:t>
            </a:r>
            <a:r>
              <a:rPr lang="en-US" altLang="zh-CN" dirty="0"/>
              <a:t>U </a:t>
            </a:r>
            <a:r>
              <a:rPr lang="zh-CN" altLang="en-US" dirty="0"/>
              <a:t>类和</a:t>
            </a:r>
            <a:r>
              <a:rPr lang="en-US" altLang="zh-CN" dirty="0" smtClean="0"/>
              <a:t>Z</a:t>
            </a:r>
            <a:r>
              <a:rPr lang="zh-CN" altLang="en-US" dirty="0" smtClean="0"/>
              <a:t>类</a:t>
            </a:r>
            <a:r>
              <a:rPr lang="zh-CN" altLang="en-US" dirty="0"/>
              <a:t>完全</a:t>
            </a:r>
            <a:r>
              <a:rPr lang="zh-CN" altLang="en-US"/>
              <a:t>通过</a:t>
            </a:r>
            <a:r>
              <a:rPr lang="zh-CN" altLang="en-US" smtClean="0"/>
              <a:t>检验，其他</a:t>
            </a:r>
            <a:r>
              <a:rPr lang="zh-CN" altLang="en-US" dirty="0"/>
              <a:t>分类没有</a:t>
            </a:r>
            <a:r>
              <a:rPr lang="zh-CN" altLang="en-US"/>
              <a:t>通过</a:t>
            </a:r>
            <a:r>
              <a:rPr lang="zh-CN" altLang="en-US" smtClean="0"/>
              <a:t>检验，说明</a:t>
            </a:r>
            <a:r>
              <a:rPr lang="zh-CN" altLang="en-US" dirty="0"/>
              <a:t>模型</a:t>
            </a:r>
            <a:r>
              <a:rPr lang="zh-CN" altLang="en-US" dirty="0" smtClean="0"/>
              <a:t>的准确率</a:t>
            </a:r>
            <a:r>
              <a:rPr lang="zh-CN" altLang="en-US" dirty="0"/>
              <a:t>受到其他因素</a:t>
            </a:r>
            <a:r>
              <a:rPr lang="zh-CN" altLang="en-US"/>
              <a:t>的</a:t>
            </a:r>
            <a:r>
              <a:rPr lang="zh-CN" altLang="en-US" smtClean="0"/>
              <a:t>影响，尤其</a:t>
            </a:r>
            <a:r>
              <a:rPr lang="zh-CN" altLang="en-US" dirty="0"/>
              <a:t>是在不能引入</a:t>
            </a:r>
            <a:r>
              <a:rPr lang="zh-CN" altLang="en-US" dirty="0" smtClean="0"/>
              <a:t>其他读者</a:t>
            </a:r>
            <a:r>
              <a:rPr lang="zh-CN" altLang="en-US" dirty="0"/>
              <a:t>特征作为新的变量</a:t>
            </a:r>
            <a:r>
              <a:rPr lang="zh-CN" altLang="en-US"/>
              <a:t>情况</a:t>
            </a:r>
            <a:r>
              <a:rPr lang="zh-CN" altLang="en-US" smtClean="0"/>
              <a:t>下，需要</a:t>
            </a:r>
            <a:r>
              <a:rPr lang="zh-CN" altLang="en-US" dirty="0"/>
              <a:t>在因变量的</a:t>
            </a:r>
            <a:r>
              <a:rPr lang="zh-CN" altLang="en-US" dirty="0" smtClean="0"/>
              <a:t>方面寻找</a:t>
            </a:r>
            <a:r>
              <a:rPr lang="zh-CN" altLang="en-US" dirty="0"/>
              <a:t>突破口。</a:t>
            </a:r>
          </a:p>
        </p:txBody>
      </p:sp>
      <p:pic>
        <p:nvPicPr>
          <p:cNvPr id="4" name="图片 3"/>
          <p:cNvPicPr>
            <a:picLocks noChangeAspect="1"/>
          </p:cNvPicPr>
          <p:nvPr/>
        </p:nvPicPr>
        <p:blipFill>
          <a:blip r:embed="rId2"/>
          <a:stretch>
            <a:fillRect/>
          </a:stretch>
        </p:blipFill>
        <p:spPr>
          <a:xfrm>
            <a:off x="765724" y="1027595"/>
            <a:ext cx="7547463" cy="5425741"/>
          </a:xfrm>
          <a:prstGeom prst="rect">
            <a:avLst/>
          </a:prstGeom>
        </p:spPr>
      </p:pic>
    </p:spTree>
    <p:extLst>
      <p:ext uri="{BB962C8B-B14F-4D97-AF65-F5344CB8AC3E}">
        <p14:creationId xmlns:p14="http://schemas.microsoft.com/office/powerpoint/2010/main" val="2862431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线性回归的应用</a:t>
            </a:r>
            <a:endParaRPr lang="zh-CN" altLang="en-US" dirty="0"/>
          </a:p>
        </p:txBody>
      </p:sp>
      <p:sp>
        <p:nvSpPr>
          <p:cNvPr id="3" name="内容占位符 2"/>
          <p:cNvSpPr>
            <a:spLocks noGrp="1"/>
          </p:cNvSpPr>
          <p:nvPr>
            <p:ph idx="1"/>
          </p:nvPr>
        </p:nvSpPr>
        <p:spPr/>
        <p:txBody>
          <a:bodyPr/>
          <a:lstStyle/>
          <a:p>
            <a:r>
              <a:rPr lang="zh-CN" altLang="en-US" dirty="0"/>
              <a:t>高校图书馆读者借阅趋势线性回归建模预测探析</a:t>
            </a:r>
            <a:endParaRPr lang="en-US" altLang="zh-CN" dirty="0"/>
          </a:p>
          <a:p>
            <a:pPr lvl="1"/>
            <a:r>
              <a:rPr lang="zh-CN" altLang="en-US" dirty="0"/>
              <a:t>细分</a:t>
            </a:r>
            <a:r>
              <a:rPr lang="zh-CN" altLang="en-US" dirty="0" smtClean="0"/>
              <a:t>因变量</a:t>
            </a:r>
            <a:endParaRPr lang="en-US" altLang="zh-CN" dirty="0" smtClean="0"/>
          </a:p>
          <a:p>
            <a:pPr lvl="2"/>
            <a:r>
              <a:rPr lang="zh-CN" altLang="en-US" dirty="0"/>
              <a:t>由于在图书的基本</a:t>
            </a:r>
            <a:r>
              <a:rPr lang="zh-CN" altLang="en-US"/>
              <a:t>分类</a:t>
            </a:r>
            <a:r>
              <a:rPr lang="zh-CN" altLang="en-US" smtClean="0"/>
              <a:t>层面，绝大多数</a:t>
            </a:r>
            <a:r>
              <a:rPr lang="zh-CN" altLang="en-US" dirty="0"/>
              <a:t>模型的</a:t>
            </a:r>
            <a:r>
              <a:rPr lang="zh-CN" altLang="en-US" dirty="0" smtClean="0"/>
              <a:t>正态</a:t>
            </a:r>
            <a:r>
              <a:rPr lang="zh-CN" altLang="en-US" dirty="0"/>
              <a:t>性和同方差不能</a:t>
            </a:r>
            <a:r>
              <a:rPr lang="zh-CN" altLang="en-US"/>
              <a:t>通过</a:t>
            </a:r>
            <a:r>
              <a:rPr lang="zh-CN" altLang="en-US" smtClean="0"/>
              <a:t>检验，意味着</a:t>
            </a:r>
            <a:r>
              <a:rPr lang="zh-CN" altLang="en-US" dirty="0"/>
              <a:t>样本分布的</a:t>
            </a:r>
            <a:r>
              <a:rPr lang="zh-CN" altLang="en-US" dirty="0" smtClean="0"/>
              <a:t>噪声</a:t>
            </a:r>
            <a:r>
              <a:rPr lang="zh-CN" altLang="en-US" smtClean="0"/>
              <a:t>影响</a:t>
            </a:r>
            <a:r>
              <a:rPr lang="zh-CN" altLang="en-US" smtClean="0"/>
              <a:t>较大，在</a:t>
            </a:r>
            <a:r>
              <a:rPr lang="zh-CN" altLang="en-US" dirty="0"/>
              <a:t>无法增加实验样本和自变量的</a:t>
            </a:r>
            <a:r>
              <a:rPr lang="zh-CN" altLang="en-US"/>
              <a:t>情况</a:t>
            </a:r>
            <a:r>
              <a:rPr lang="zh-CN" altLang="en-US" smtClean="0"/>
              <a:t>下，因变量</a:t>
            </a:r>
            <a:r>
              <a:rPr lang="zh-CN" altLang="en-US" dirty="0"/>
              <a:t>分析还可以考虑一</a:t>
            </a:r>
            <a:r>
              <a:rPr lang="zh-CN" altLang="en-US"/>
              <a:t>种</a:t>
            </a:r>
            <a:r>
              <a:rPr lang="zh-CN" altLang="en-US" smtClean="0"/>
              <a:t>情况，即</a:t>
            </a:r>
            <a:r>
              <a:rPr lang="zh-CN" altLang="en-US" dirty="0"/>
              <a:t>图书分类的</a:t>
            </a:r>
            <a:r>
              <a:rPr lang="zh-CN" altLang="en-US" smtClean="0"/>
              <a:t>层次</a:t>
            </a:r>
            <a:r>
              <a:rPr lang="zh-CN" altLang="en-US" smtClean="0"/>
              <a:t>较多，每</a:t>
            </a:r>
            <a:r>
              <a:rPr lang="zh-CN" altLang="en-US" dirty="0"/>
              <a:t>一分类下属子分类又会对分类</a:t>
            </a:r>
            <a:r>
              <a:rPr lang="zh-CN" altLang="en-US"/>
              <a:t>进行</a:t>
            </a:r>
            <a:r>
              <a:rPr lang="zh-CN" altLang="en-US" smtClean="0"/>
              <a:t>细化，读者</a:t>
            </a:r>
            <a:r>
              <a:rPr lang="zh-CN" altLang="en-US" dirty="0" smtClean="0"/>
              <a:t>偏好</a:t>
            </a:r>
            <a:r>
              <a:rPr lang="zh-CN" altLang="en-US"/>
              <a:t>的</a:t>
            </a:r>
            <a:r>
              <a:rPr lang="zh-CN" altLang="en-US" smtClean="0"/>
              <a:t>图书，可能</a:t>
            </a:r>
            <a:r>
              <a:rPr lang="zh-CN" altLang="en-US" dirty="0"/>
              <a:t>在下一级类</a:t>
            </a:r>
            <a:r>
              <a:rPr lang="zh-CN" altLang="en-US"/>
              <a:t>目</a:t>
            </a:r>
            <a:r>
              <a:rPr lang="zh-CN" altLang="en-US" smtClean="0"/>
              <a:t>中，被</a:t>
            </a:r>
            <a:r>
              <a:rPr lang="zh-CN" altLang="en-US" dirty="0"/>
              <a:t>其他子类目</a:t>
            </a:r>
            <a:r>
              <a:rPr lang="zh-CN" altLang="en-US" dirty="0" smtClean="0"/>
              <a:t>干扰</a:t>
            </a:r>
            <a:r>
              <a:rPr lang="zh-CN" altLang="en-US"/>
              <a:t>。</a:t>
            </a:r>
            <a:r>
              <a:rPr lang="zh-CN" altLang="en-US" smtClean="0"/>
              <a:t>因此，需要</a:t>
            </a:r>
            <a:r>
              <a:rPr lang="zh-CN" altLang="en-US" dirty="0"/>
              <a:t>更加细致地对图书分类类目进行分析</a:t>
            </a:r>
            <a:r>
              <a:rPr lang="zh-CN" altLang="en-US" dirty="0" smtClean="0"/>
              <a:t>。</a:t>
            </a:r>
            <a:endParaRPr lang="en-US" altLang="zh-CN" dirty="0" smtClean="0"/>
          </a:p>
          <a:p>
            <a:pPr lvl="2"/>
            <a:r>
              <a:rPr lang="zh-CN" altLang="en-US" dirty="0" smtClean="0"/>
              <a:t>解决方法：基于二类、三类甚至四类子分类进行建模。</a:t>
            </a:r>
            <a:endParaRPr lang="en-US" altLang="zh-CN" dirty="0" smtClean="0"/>
          </a:p>
          <a:p>
            <a:pPr lvl="2"/>
            <a:r>
              <a:rPr lang="zh-CN" altLang="en-US"/>
              <a:t>总体</a:t>
            </a:r>
            <a:r>
              <a:rPr lang="zh-CN" altLang="en-US" smtClean="0"/>
              <a:t>来看，读者</a:t>
            </a:r>
            <a:r>
              <a:rPr lang="zh-CN" altLang="en-US" dirty="0"/>
              <a:t>专业特征能够在较大的图书</a:t>
            </a:r>
            <a:r>
              <a:rPr lang="zh-CN" altLang="en-US" dirty="0" smtClean="0"/>
              <a:t>分类范围</a:t>
            </a:r>
            <a:r>
              <a:rPr lang="zh-CN" altLang="en-US" dirty="0"/>
              <a:t>内对图书流通量</a:t>
            </a:r>
            <a:r>
              <a:rPr lang="zh-CN" altLang="en-US"/>
              <a:t>进行</a:t>
            </a:r>
            <a:r>
              <a:rPr lang="zh-CN" altLang="en-US" smtClean="0"/>
              <a:t>解释，读者</a:t>
            </a:r>
            <a:r>
              <a:rPr lang="zh-CN" altLang="en-US" dirty="0"/>
              <a:t>入学批次和</a:t>
            </a:r>
            <a:r>
              <a:rPr lang="zh-CN" altLang="en-US" smtClean="0"/>
              <a:t>读者</a:t>
            </a:r>
            <a:r>
              <a:rPr lang="zh-CN" altLang="en-US" smtClean="0"/>
              <a:t>数量，需要</a:t>
            </a:r>
            <a:r>
              <a:rPr lang="zh-CN" altLang="en-US" dirty="0"/>
              <a:t>与读者的专业</a:t>
            </a:r>
            <a:r>
              <a:rPr lang="zh-CN" altLang="en-US"/>
              <a:t>特征</a:t>
            </a:r>
            <a:r>
              <a:rPr lang="zh-CN" altLang="en-US" smtClean="0"/>
              <a:t>结合，才能</a:t>
            </a:r>
            <a:r>
              <a:rPr lang="zh-CN" altLang="en-US" dirty="0"/>
              <a:t>具有更加有</a:t>
            </a:r>
            <a:r>
              <a:rPr lang="zh-CN" altLang="en-US" dirty="0" smtClean="0"/>
              <a:t>意义</a:t>
            </a:r>
            <a:r>
              <a:rPr lang="zh-CN" altLang="en-US" dirty="0"/>
              <a:t>的解释价值。</a:t>
            </a:r>
          </a:p>
        </p:txBody>
      </p:sp>
    </p:spTree>
    <p:extLst>
      <p:ext uri="{BB962C8B-B14F-4D97-AF65-F5344CB8AC3E}">
        <p14:creationId xmlns:p14="http://schemas.microsoft.com/office/powerpoint/2010/main" val="3769252210"/>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线性回归的应用</a:t>
            </a:r>
            <a:endParaRPr lang="zh-CN" altLang="en-US" dirty="0"/>
          </a:p>
        </p:txBody>
      </p:sp>
      <p:sp>
        <p:nvSpPr>
          <p:cNvPr id="3" name="内容占位符 2"/>
          <p:cNvSpPr>
            <a:spLocks noGrp="1"/>
          </p:cNvSpPr>
          <p:nvPr>
            <p:ph idx="1"/>
          </p:nvPr>
        </p:nvSpPr>
        <p:spPr/>
        <p:txBody>
          <a:bodyPr/>
          <a:lstStyle/>
          <a:p>
            <a:r>
              <a:rPr lang="zh-CN" altLang="en-US" sz="2400" dirty="0"/>
              <a:t>多元线性回归方法对北京</a:t>
            </a:r>
            <a:r>
              <a:rPr lang="zh-CN" altLang="en-US" sz="2400"/>
              <a:t>地区</a:t>
            </a:r>
            <a:r>
              <a:rPr lang="en-US" altLang="zh-CN" sz="2400" smtClean="0"/>
              <a:t>PM2. </a:t>
            </a:r>
            <a:r>
              <a:rPr lang="en-US" altLang="zh-CN" sz="2400" dirty="0"/>
              <a:t>5</a:t>
            </a:r>
            <a:r>
              <a:rPr lang="zh-CN" altLang="en-US" sz="2400" dirty="0"/>
              <a:t>预报的改进</a:t>
            </a:r>
            <a:r>
              <a:rPr lang="zh-CN" altLang="en-US" sz="2400" dirty="0" smtClean="0"/>
              <a:t>应用</a:t>
            </a:r>
            <a:endParaRPr lang="en-US" altLang="zh-CN" sz="2400" dirty="0" smtClean="0"/>
          </a:p>
          <a:p>
            <a:pPr lvl="1"/>
            <a:r>
              <a:rPr lang="zh-CN" altLang="en-US" sz="2000" dirty="0"/>
              <a:t>背景：</a:t>
            </a:r>
            <a:r>
              <a:rPr lang="zh-CN" altLang="en-US" sz="2000"/>
              <a:t>北京市</a:t>
            </a:r>
            <a:r>
              <a:rPr lang="en-US" altLang="zh-CN" sz="2000" smtClean="0"/>
              <a:t>PM2. </a:t>
            </a:r>
            <a:r>
              <a:rPr lang="en-US" altLang="zh-CN" sz="2000" dirty="0" smtClean="0"/>
              <a:t>5</a:t>
            </a:r>
            <a:r>
              <a:rPr lang="zh-CN" altLang="en-US" sz="2000" dirty="0" smtClean="0"/>
              <a:t>浓度</a:t>
            </a:r>
            <a:r>
              <a:rPr lang="zh-CN" altLang="en-US" sz="2000" smtClean="0"/>
              <a:t>变化</a:t>
            </a:r>
            <a:r>
              <a:rPr lang="zh-CN" altLang="en-US" sz="2000" smtClean="0"/>
              <a:t>剧烈，在</a:t>
            </a:r>
            <a:r>
              <a:rPr lang="zh-CN" altLang="en-US" sz="2000" dirty="0"/>
              <a:t>极短的时间内容易出现浓度快速</a:t>
            </a:r>
            <a:r>
              <a:rPr lang="zh-CN" altLang="en-US" sz="2000" dirty="0" smtClean="0"/>
              <a:t>上升</a:t>
            </a:r>
            <a:r>
              <a:rPr lang="zh-CN" altLang="en-US" sz="2000" dirty="0"/>
              <a:t>或下降的</a:t>
            </a:r>
            <a:r>
              <a:rPr lang="zh-CN" altLang="en-US" sz="2000"/>
              <a:t>巨大</a:t>
            </a:r>
            <a:r>
              <a:rPr lang="zh-CN" altLang="en-US" sz="2000" smtClean="0"/>
              <a:t>变化，对重</a:t>
            </a:r>
            <a:r>
              <a:rPr lang="zh-CN" altLang="en-US" sz="2000" dirty="0"/>
              <a:t>污染的实际业务预报需要</a:t>
            </a:r>
            <a:r>
              <a:rPr lang="zh-CN" altLang="en-US" sz="2000" dirty="0" smtClean="0"/>
              <a:t>精确</a:t>
            </a:r>
            <a:r>
              <a:rPr lang="zh-CN" altLang="en-US" sz="2000" dirty="0"/>
              <a:t>到</a:t>
            </a:r>
            <a:r>
              <a:rPr lang="zh-CN" altLang="en-US" sz="2000"/>
              <a:t>小时</a:t>
            </a:r>
            <a:r>
              <a:rPr lang="zh-CN" altLang="en-US" sz="2000" smtClean="0"/>
              <a:t>级别，对于</a:t>
            </a:r>
            <a:r>
              <a:rPr lang="zh-CN" altLang="en-US" sz="2000" dirty="0"/>
              <a:t>其起始时间、高值持续时段</a:t>
            </a:r>
            <a:r>
              <a:rPr lang="zh-CN" altLang="en-US" sz="2000" dirty="0" smtClean="0"/>
              <a:t>及污染</a:t>
            </a:r>
            <a:r>
              <a:rPr lang="zh-CN" altLang="en-US" sz="2000" dirty="0"/>
              <a:t>的级别等均要做出相应</a:t>
            </a:r>
            <a:r>
              <a:rPr lang="zh-CN" altLang="en-US" sz="2000"/>
              <a:t>的</a:t>
            </a:r>
            <a:r>
              <a:rPr lang="zh-CN" altLang="en-US" sz="2000" smtClean="0"/>
              <a:t>判断，为</a:t>
            </a:r>
            <a:r>
              <a:rPr lang="zh-CN" altLang="en-US" sz="2000" dirty="0"/>
              <a:t>政府</a:t>
            </a:r>
            <a:r>
              <a:rPr lang="zh-CN" altLang="en-US" sz="2000" dirty="0" smtClean="0"/>
              <a:t>相关部门</a:t>
            </a:r>
            <a:r>
              <a:rPr lang="zh-CN" altLang="en-US" sz="2000" dirty="0"/>
              <a:t>争取足够的时间采取减</a:t>
            </a:r>
            <a:r>
              <a:rPr lang="zh-CN" altLang="en-US" sz="2000"/>
              <a:t>排</a:t>
            </a:r>
            <a:r>
              <a:rPr lang="zh-CN" altLang="en-US" sz="2000" smtClean="0"/>
              <a:t>措施，降低</a:t>
            </a:r>
            <a:r>
              <a:rPr lang="zh-CN" altLang="en-US" sz="2000" dirty="0" smtClean="0"/>
              <a:t>污染程度。</a:t>
            </a:r>
            <a:endParaRPr lang="en-US" altLang="zh-CN" sz="2000" dirty="0" smtClean="0"/>
          </a:p>
          <a:p>
            <a:pPr lvl="1"/>
            <a:r>
              <a:rPr lang="zh-CN" altLang="en-US" sz="2000" dirty="0" smtClean="0"/>
              <a:t>现有方案：数值</a:t>
            </a:r>
            <a:r>
              <a:rPr lang="zh-CN" altLang="en-US" sz="2000" dirty="0"/>
              <a:t>模式数据来自</a:t>
            </a:r>
            <a:r>
              <a:rPr lang="zh-CN" altLang="en-US" sz="2000" dirty="0" smtClean="0"/>
              <a:t>中国科学院大气物理研究所</a:t>
            </a:r>
            <a:r>
              <a:rPr lang="zh-CN" altLang="en-US" sz="2000" dirty="0"/>
              <a:t>研发的多模式</a:t>
            </a:r>
            <a:r>
              <a:rPr lang="zh-CN" altLang="en-US" sz="2000"/>
              <a:t>预报</a:t>
            </a:r>
            <a:r>
              <a:rPr lang="zh-CN" altLang="en-US" sz="2000" smtClean="0"/>
              <a:t>系统，主要</a:t>
            </a:r>
            <a:r>
              <a:rPr lang="zh-CN" altLang="en-US" sz="2000" dirty="0"/>
              <a:t>由</a:t>
            </a:r>
            <a:r>
              <a:rPr lang="en-US" altLang="zh-CN" sz="2000" dirty="0"/>
              <a:t>CMAQ</a:t>
            </a:r>
            <a:r>
              <a:rPr lang="zh-CN" altLang="en-US" sz="2000" dirty="0"/>
              <a:t>、</a:t>
            </a:r>
            <a:r>
              <a:rPr lang="en-US" altLang="zh-CN" sz="2000" dirty="0" err="1" smtClean="0"/>
              <a:t>CAMx</a:t>
            </a:r>
            <a:r>
              <a:rPr lang="zh-CN" altLang="en-US" sz="2000" dirty="0" smtClean="0"/>
              <a:t>和</a:t>
            </a:r>
            <a:r>
              <a:rPr lang="en-US" altLang="zh-CN" sz="2000" dirty="0"/>
              <a:t>NAQPMS 3 </a:t>
            </a:r>
            <a:r>
              <a:rPr lang="zh-CN" altLang="en-US" sz="2000" dirty="0"/>
              <a:t>个模式组成。不同模式的预报结果</a:t>
            </a:r>
            <a:r>
              <a:rPr lang="zh-CN" altLang="en-US" sz="2000"/>
              <a:t>不尽</a:t>
            </a:r>
            <a:r>
              <a:rPr lang="zh-CN" altLang="en-US" sz="2000" smtClean="0"/>
              <a:t>相同，均</a:t>
            </a:r>
            <a:r>
              <a:rPr lang="zh-CN" altLang="en-US" sz="2000" dirty="0"/>
              <a:t>能够反映</a:t>
            </a:r>
            <a:r>
              <a:rPr lang="en-US" altLang="zh-CN" sz="2000" dirty="0"/>
              <a:t>2016 </a:t>
            </a:r>
            <a:r>
              <a:rPr lang="zh-CN" altLang="en-US" sz="2000" dirty="0"/>
              <a:t>年北京</a:t>
            </a:r>
            <a:r>
              <a:rPr lang="zh-CN" altLang="en-US" sz="2000"/>
              <a:t>地区</a:t>
            </a:r>
            <a:r>
              <a:rPr lang="en-US" altLang="zh-CN" sz="2000" smtClean="0"/>
              <a:t>PM2. </a:t>
            </a:r>
            <a:r>
              <a:rPr lang="en-US" altLang="zh-CN" sz="2000" dirty="0" smtClean="0"/>
              <a:t>5</a:t>
            </a:r>
            <a:r>
              <a:rPr lang="zh-CN" altLang="en-US" sz="2000" dirty="0" smtClean="0"/>
              <a:t>随时</a:t>
            </a:r>
            <a:r>
              <a:rPr lang="zh-CN" altLang="en-US" sz="2000" dirty="0"/>
              <a:t>间的</a:t>
            </a:r>
            <a:r>
              <a:rPr lang="zh-CN" altLang="en-US" sz="2000"/>
              <a:t>变化</a:t>
            </a:r>
            <a:r>
              <a:rPr lang="zh-CN" altLang="en-US" sz="2000" smtClean="0"/>
              <a:t>趋势，</a:t>
            </a:r>
            <a:r>
              <a:rPr lang="en-US" altLang="zh-CN" sz="2000" smtClean="0"/>
              <a:t>3 </a:t>
            </a:r>
            <a:r>
              <a:rPr lang="zh-CN" altLang="en-US" sz="2000" dirty="0"/>
              <a:t>个模式对重污染峰值预报都存在</a:t>
            </a:r>
            <a:r>
              <a:rPr lang="zh-CN" altLang="en-US" sz="2000" dirty="0" smtClean="0"/>
              <a:t>偏差。</a:t>
            </a:r>
            <a:endParaRPr lang="zh-CN" altLang="en-US" sz="2000" dirty="0"/>
          </a:p>
        </p:txBody>
      </p:sp>
    </p:spTree>
    <p:extLst>
      <p:ext uri="{BB962C8B-B14F-4D97-AF65-F5344CB8AC3E}">
        <p14:creationId xmlns:p14="http://schemas.microsoft.com/office/powerpoint/2010/main" val="1051278494"/>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线性回归的应用</a:t>
            </a:r>
            <a:endParaRPr lang="zh-CN" altLang="en-US" dirty="0"/>
          </a:p>
        </p:txBody>
      </p:sp>
      <p:sp>
        <p:nvSpPr>
          <p:cNvPr id="3" name="内容占位符 2"/>
          <p:cNvSpPr>
            <a:spLocks noGrp="1"/>
          </p:cNvSpPr>
          <p:nvPr>
            <p:ph idx="1"/>
          </p:nvPr>
        </p:nvSpPr>
        <p:spPr/>
        <p:txBody>
          <a:bodyPr/>
          <a:lstStyle/>
          <a:p>
            <a:r>
              <a:rPr lang="zh-CN" altLang="en-US" sz="2400" dirty="0"/>
              <a:t>多元线性回归方法对北京</a:t>
            </a:r>
            <a:r>
              <a:rPr lang="zh-CN" altLang="en-US" sz="2400"/>
              <a:t>地区</a:t>
            </a:r>
            <a:r>
              <a:rPr lang="en-US" altLang="zh-CN" sz="2400" smtClean="0"/>
              <a:t>PM2. </a:t>
            </a:r>
            <a:r>
              <a:rPr lang="en-US" altLang="zh-CN" sz="2400" dirty="0"/>
              <a:t>5</a:t>
            </a:r>
            <a:r>
              <a:rPr lang="zh-CN" altLang="en-US" sz="2400" dirty="0"/>
              <a:t>预报的改进</a:t>
            </a:r>
            <a:r>
              <a:rPr lang="zh-CN" altLang="en-US" sz="2400" dirty="0" smtClean="0"/>
              <a:t>应用</a:t>
            </a:r>
            <a:endParaRPr lang="en-US" altLang="zh-CN" sz="2400" dirty="0" smtClean="0"/>
          </a:p>
          <a:p>
            <a:pPr lvl="1"/>
            <a:r>
              <a:rPr lang="zh-CN" altLang="en-US" sz="2000" dirty="0"/>
              <a:t>数据资料</a:t>
            </a:r>
            <a:r>
              <a:rPr lang="zh-CN" altLang="en-US" sz="2000" dirty="0" smtClean="0"/>
              <a:t>来源</a:t>
            </a:r>
            <a:endParaRPr lang="en-US" altLang="zh-CN" sz="2000" dirty="0" smtClean="0"/>
          </a:p>
          <a:p>
            <a:pPr lvl="2"/>
            <a:r>
              <a:rPr lang="zh-CN" altLang="en-US" sz="1600" dirty="0"/>
              <a:t>观测资料来自于北京市环境保护</a:t>
            </a:r>
            <a:r>
              <a:rPr lang="zh-CN" altLang="en-US" sz="1600"/>
              <a:t>监测</a:t>
            </a:r>
            <a:r>
              <a:rPr lang="zh-CN" altLang="en-US" sz="1600" smtClean="0"/>
              <a:t>中心，包括</a:t>
            </a:r>
            <a:r>
              <a:rPr lang="zh-CN" altLang="en-US" sz="1600" dirty="0"/>
              <a:t>北京</a:t>
            </a:r>
            <a:r>
              <a:rPr lang="en-US" altLang="zh-CN" sz="1600" dirty="0"/>
              <a:t>2016 </a:t>
            </a:r>
            <a:r>
              <a:rPr lang="zh-CN" altLang="en-US" sz="1600" dirty="0"/>
              <a:t>年</a:t>
            </a:r>
            <a:r>
              <a:rPr lang="en-US" altLang="zh-CN" sz="1600" dirty="0"/>
              <a:t>12 </a:t>
            </a:r>
            <a:r>
              <a:rPr lang="zh-CN" altLang="en-US" sz="1600" dirty="0"/>
              <a:t>个国控点位</a:t>
            </a:r>
            <a:r>
              <a:rPr lang="zh-CN" altLang="en-US" sz="1600"/>
              <a:t>数据</a:t>
            </a:r>
            <a:r>
              <a:rPr lang="en-US" altLang="zh-CN" sz="1600" smtClean="0"/>
              <a:t>PM2. </a:t>
            </a:r>
            <a:r>
              <a:rPr lang="en-US" altLang="zh-CN" sz="1600" dirty="0" smtClean="0"/>
              <a:t>5</a:t>
            </a:r>
            <a:r>
              <a:rPr lang="zh-CN" altLang="en-US" sz="1600" dirty="0" smtClean="0"/>
              <a:t>的逐小时</a:t>
            </a:r>
            <a:r>
              <a:rPr lang="zh-CN" altLang="en-US" sz="1600" dirty="0"/>
              <a:t>观测</a:t>
            </a:r>
            <a:r>
              <a:rPr lang="zh-CN" altLang="en-US" sz="1600" dirty="0" smtClean="0"/>
              <a:t>浓度。</a:t>
            </a:r>
            <a:endParaRPr lang="en-US" altLang="zh-CN" sz="1600" dirty="0" smtClean="0"/>
          </a:p>
          <a:p>
            <a:pPr lvl="2"/>
            <a:r>
              <a:rPr lang="zh-CN" altLang="en-US" sz="1600" dirty="0"/>
              <a:t>在利用</a:t>
            </a:r>
            <a:r>
              <a:rPr lang="zh-CN" altLang="en-US" sz="1600" dirty="0" smtClean="0"/>
              <a:t>多元</a:t>
            </a:r>
            <a:r>
              <a:rPr lang="zh-CN" altLang="en-US" sz="1600" dirty="0"/>
              <a:t>线性回归方程集成时有一个</a:t>
            </a:r>
            <a:r>
              <a:rPr lang="zh-CN" altLang="en-US" sz="1600"/>
              <a:t>关键</a:t>
            </a:r>
            <a:r>
              <a:rPr lang="zh-CN" altLang="en-US" sz="1600" smtClean="0"/>
              <a:t>参数，即</a:t>
            </a:r>
            <a:r>
              <a:rPr lang="zh-CN" altLang="en-US" sz="1600" dirty="0" smtClean="0"/>
              <a:t>训练</a:t>
            </a:r>
            <a:r>
              <a:rPr lang="zh-CN" altLang="en-US" sz="1600" smtClean="0"/>
              <a:t>时</a:t>
            </a:r>
            <a:r>
              <a:rPr lang="zh-CN" altLang="en-US" sz="1600" smtClean="0"/>
              <a:t>长，它</a:t>
            </a:r>
            <a:r>
              <a:rPr lang="zh-CN" altLang="en-US" sz="1600" dirty="0"/>
              <a:t>表征着需要多长时间的历史观测资料</a:t>
            </a:r>
            <a:r>
              <a:rPr lang="zh-CN" altLang="en-US" sz="1600" dirty="0" smtClean="0"/>
              <a:t>才能</a:t>
            </a:r>
            <a:r>
              <a:rPr lang="zh-CN" altLang="en-US" sz="1600" dirty="0"/>
              <a:t>更好地构建</a:t>
            </a:r>
            <a:r>
              <a:rPr lang="zh-CN" altLang="en-US" sz="1600"/>
              <a:t>回归</a:t>
            </a:r>
            <a:r>
              <a:rPr lang="zh-CN" altLang="en-US" sz="1600" smtClean="0"/>
              <a:t>模式，不同</a:t>
            </a:r>
            <a:r>
              <a:rPr lang="zh-CN" altLang="en-US" sz="1600" dirty="0"/>
              <a:t>的训练时长订正</a:t>
            </a:r>
            <a:r>
              <a:rPr lang="zh-CN" altLang="en-US" sz="1600" dirty="0" smtClean="0"/>
              <a:t>的预报</a:t>
            </a:r>
            <a:r>
              <a:rPr lang="zh-CN" altLang="en-US" sz="1600" dirty="0"/>
              <a:t>效果不同。为了寻求最优的训练</a:t>
            </a:r>
            <a:r>
              <a:rPr lang="zh-CN" altLang="en-US" sz="1600"/>
              <a:t>时</a:t>
            </a:r>
            <a:r>
              <a:rPr lang="zh-CN" altLang="en-US" sz="1600" smtClean="0"/>
              <a:t>长，该</a:t>
            </a:r>
            <a:r>
              <a:rPr lang="zh-CN" altLang="en-US" sz="1600" dirty="0" smtClean="0"/>
              <a:t>研究</a:t>
            </a:r>
            <a:r>
              <a:rPr lang="zh-CN" altLang="en-US" sz="1600" dirty="0"/>
              <a:t>利用北京</a:t>
            </a:r>
            <a:r>
              <a:rPr lang="en-US" altLang="zh-CN" sz="1600" dirty="0"/>
              <a:t>2016 </a:t>
            </a:r>
            <a:r>
              <a:rPr lang="zh-CN" altLang="en-US" sz="1600" dirty="0"/>
              <a:t>年全年国控点位</a:t>
            </a:r>
            <a:r>
              <a:rPr lang="zh-CN" altLang="en-US" sz="1600"/>
              <a:t>平均</a:t>
            </a:r>
            <a:r>
              <a:rPr lang="en-US" altLang="zh-CN" sz="1600" smtClean="0"/>
              <a:t>PM2. </a:t>
            </a:r>
            <a:r>
              <a:rPr lang="en-US" altLang="zh-CN" sz="1600" dirty="0" smtClean="0"/>
              <a:t>5</a:t>
            </a:r>
            <a:r>
              <a:rPr lang="zh-CN" altLang="en-US" sz="1600" dirty="0" smtClean="0"/>
              <a:t>日均数据</a:t>
            </a:r>
            <a:r>
              <a:rPr lang="zh-CN" altLang="en-US" sz="1600" dirty="0"/>
              <a:t>和三模式</a:t>
            </a:r>
            <a:r>
              <a:rPr lang="zh-CN" altLang="en-US" sz="1600"/>
              <a:t>预报</a:t>
            </a:r>
            <a:r>
              <a:rPr lang="zh-CN" altLang="en-US" sz="1600" smtClean="0"/>
              <a:t>数据，统计</a:t>
            </a:r>
            <a:r>
              <a:rPr lang="zh-CN" altLang="en-US" sz="1600" dirty="0"/>
              <a:t>了训练时长为</a:t>
            </a:r>
            <a:r>
              <a:rPr lang="en-US" altLang="zh-CN" sz="1600" dirty="0"/>
              <a:t>1 </a:t>
            </a:r>
            <a:r>
              <a:rPr lang="zh-CN" altLang="en-US" sz="1600" dirty="0" smtClean="0"/>
              <a:t>～</a:t>
            </a:r>
            <a:r>
              <a:rPr lang="en-US" altLang="zh-CN" sz="1600" dirty="0" smtClean="0"/>
              <a:t>70 </a:t>
            </a:r>
            <a:r>
              <a:rPr lang="en-US" altLang="zh-CN" sz="1600" dirty="0"/>
              <a:t>d </a:t>
            </a:r>
            <a:r>
              <a:rPr lang="zh-CN" altLang="en-US" sz="1600" dirty="0"/>
              <a:t>的</a:t>
            </a:r>
            <a:r>
              <a:rPr lang="zh-CN" altLang="en-US" sz="1600"/>
              <a:t>情况</a:t>
            </a:r>
            <a:r>
              <a:rPr lang="zh-CN" altLang="en-US" sz="1600" smtClean="0"/>
              <a:t>下，预报</a:t>
            </a:r>
            <a:r>
              <a:rPr lang="zh-CN" altLang="en-US" sz="1600" dirty="0"/>
              <a:t>与观测的相关系数</a:t>
            </a:r>
            <a:r>
              <a:rPr lang="en-US" altLang="zh-CN" sz="1600" dirty="0"/>
              <a:t>( r) </a:t>
            </a:r>
            <a:r>
              <a:rPr lang="zh-CN" altLang="en-US" sz="1600" dirty="0"/>
              <a:t>和</a:t>
            </a:r>
            <a:r>
              <a:rPr lang="zh-CN" altLang="en-US" sz="1600" dirty="0" smtClean="0"/>
              <a:t>均方根误差</a:t>
            </a:r>
            <a:r>
              <a:rPr lang="en-US" altLang="zh-CN" sz="1600" dirty="0"/>
              <a:t>( </a:t>
            </a:r>
            <a:r>
              <a:rPr lang="zh-CN" altLang="en-US" sz="1600" dirty="0"/>
              <a:t>Ｒ</a:t>
            </a:r>
            <a:r>
              <a:rPr lang="en-US" altLang="zh-CN" sz="1600" dirty="0"/>
              <a:t>MSE) </a:t>
            </a:r>
            <a:r>
              <a:rPr lang="zh-CN" altLang="en-US" sz="1600" dirty="0"/>
              <a:t>的</a:t>
            </a:r>
            <a:r>
              <a:rPr lang="zh-CN" altLang="en-US" sz="1600" dirty="0" smtClean="0"/>
              <a:t>变化。</a:t>
            </a:r>
            <a:endParaRPr lang="zh-CN" altLang="en-US" sz="1600" dirty="0"/>
          </a:p>
        </p:txBody>
      </p:sp>
      <p:pic>
        <p:nvPicPr>
          <p:cNvPr id="4" name="图片 3"/>
          <p:cNvPicPr>
            <a:picLocks noChangeAspect="1"/>
          </p:cNvPicPr>
          <p:nvPr/>
        </p:nvPicPr>
        <p:blipFill>
          <a:blip r:embed="rId3"/>
          <a:stretch>
            <a:fillRect/>
          </a:stretch>
        </p:blipFill>
        <p:spPr>
          <a:xfrm>
            <a:off x="4215954" y="4215679"/>
            <a:ext cx="4394646" cy="2642321"/>
          </a:xfrm>
          <a:prstGeom prst="rect">
            <a:avLst/>
          </a:prstGeom>
        </p:spPr>
      </p:pic>
    </p:spTree>
    <p:extLst>
      <p:ext uri="{BB962C8B-B14F-4D97-AF65-F5344CB8AC3E}">
        <p14:creationId xmlns:p14="http://schemas.microsoft.com/office/powerpoint/2010/main" val="540021636"/>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线性回归的应用</a:t>
            </a:r>
            <a:endParaRPr lang="zh-CN" altLang="en-US" dirty="0"/>
          </a:p>
        </p:txBody>
      </p:sp>
      <p:sp>
        <p:nvSpPr>
          <p:cNvPr id="3" name="内容占位符 2"/>
          <p:cNvSpPr>
            <a:spLocks noGrp="1"/>
          </p:cNvSpPr>
          <p:nvPr>
            <p:ph idx="1"/>
          </p:nvPr>
        </p:nvSpPr>
        <p:spPr/>
        <p:txBody>
          <a:bodyPr/>
          <a:lstStyle/>
          <a:p>
            <a:r>
              <a:rPr lang="zh-CN" altLang="en-US" dirty="0"/>
              <a:t>多元线性回归方法对北京</a:t>
            </a:r>
            <a:r>
              <a:rPr lang="zh-CN" altLang="en-US"/>
              <a:t>地区</a:t>
            </a:r>
            <a:r>
              <a:rPr lang="en-US" altLang="zh-CN" smtClean="0"/>
              <a:t>PM2. </a:t>
            </a:r>
            <a:r>
              <a:rPr lang="en-US" altLang="zh-CN" dirty="0"/>
              <a:t>5</a:t>
            </a:r>
            <a:r>
              <a:rPr lang="zh-CN" altLang="en-US" dirty="0"/>
              <a:t>预报的改进</a:t>
            </a:r>
            <a:r>
              <a:rPr lang="zh-CN" altLang="en-US" dirty="0" smtClean="0"/>
              <a:t>应用</a:t>
            </a:r>
            <a:endParaRPr lang="en-US" altLang="zh-CN" dirty="0" smtClean="0"/>
          </a:p>
          <a:p>
            <a:pPr lvl="1"/>
            <a:r>
              <a:rPr lang="zh-CN" altLang="en-US" dirty="0" smtClean="0"/>
              <a:t>改进方法：</a:t>
            </a:r>
            <a:endParaRPr lang="en-US" altLang="zh-CN" dirty="0" smtClean="0"/>
          </a:p>
          <a:p>
            <a:pPr lvl="1"/>
            <a:r>
              <a:rPr lang="zh-CN" altLang="en-US" dirty="0"/>
              <a:t>利用多元线性回归方法</a:t>
            </a:r>
            <a:r>
              <a:rPr lang="en-US" altLang="zh-CN" dirty="0"/>
              <a:t>( </a:t>
            </a:r>
            <a:r>
              <a:rPr lang="zh-CN" altLang="en-US" dirty="0"/>
              <a:t>Ｒ</a:t>
            </a:r>
            <a:r>
              <a:rPr lang="en-US" altLang="zh-CN" dirty="0"/>
              <a:t>EG) </a:t>
            </a:r>
            <a:r>
              <a:rPr lang="zh-CN" altLang="en-US" dirty="0"/>
              <a:t>将多模式空气质量预报系统中</a:t>
            </a:r>
            <a:r>
              <a:rPr lang="en-US" altLang="zh-CN" dirty="0"/>
              <a:t>3 </a:t>
            </a:r>
            <a:r>
              <a:rPr lang="zh-CN" altLang="en-US" dirty="0"/>
              <a:t>个模式</a:t>
            </a:r>
            <a:r>
              <a:rPr lang="en-US" altLang="zh-CN" dirty="0"/>
              <a:t>( CMAQ</a:t>
            </a:r>
            <a:r>
              <a:rPr lang="zh-CN" altLang="en-US" dirty="0"/>
              <a:t>、</a:t>
            </a:r>
            <a:r>
              <a:rPr lang="en-US" altLang="zh-CN" dirty="0" err="1"/>
              <a:t>CAMx</a:t>
            </a:r>
            <a:r>
              <a:rPr lang="en-US" altLang="zh-CN" dirty="0"/>
              <a:t> </a:t>
            </a:r>
            <a:r>
              <a:rPr lang="zh-CN" altLang="en-US" dirty="0"/>
              <a:t>和</a:t>
            </a:r>
            <a:r>
              <a:rPr lang="en-US" altLang="zh-CN" dirty="0"/>
              <a:t>NAQPMS) </a:t>
            </a:r>
            <a:r>
              <a:rPr lang="zh-CN" altLang="en-US" dirty="0"/>
              <a:t>对</a:t>
            </a:r>
            <a:r>
              <a:rPr lang="zh-CN" altLang="en-US" dirty="0" smtClean="0"/>
              <a:t>北京市</a:t>
            </a:r>
            <a:r>
              <a:rPr lang="en-US" altLang="zh-CN" dirty="0" smtClean="0"/>
              <a:t>2016 </a:t>
            </a:r>
            <a:r>
              <a:rPr lang="zh-CN" altLang="en-US"/>
              <a:t>年</a:t>
            </a:r>
            <a:r>
              <a:rPr lang="en-US" altLang="zh-CN" smtClean="0"/>
              <a:t>PM2. </a:t>
            </a:r>
            <a:r>
              <a:rPr lang="en-US" altLang="zh-CN" dirty="0" smtClean="0"/>
              <a:t>5</a:t>
            </a:r>
            <a:r>
              <a:rPr lang="zh-CN" altLang="en-US" dirty="0" smtClean="0"/>
              <a:t>的</a:t>
            </a:r>
            <a:r>
              <a:rPr lang="zh-CN" altLang="en-US" dirty="0"/>
              <a:t>预报结果和观测数据</a:t>
            </a:r>
            <a:r>
              <a:rPr lang="zh-CN" altLang="en-US"/>
              <a:t>进行</a:t>
            </a:r>
            <a:r>
              <a:rPr lang="zh-CN" altLang="en-US" smtClean="0"/>
              <a:t>集合，并</a:t>
            </a:r>
            <a:r>
              <a:rPr lang="zh-CN" altLang="en-US" dirty="0"/>
              <a:t>对集合结果进行评估。能较好地改进不同季节模式整体高估或者低估的系统性偏差</a:t>
            </a:r>
            <a:r>
              <a:rPr lang="zh-CN" altLang="en-US" dirty="0" smtClean="0"/>
              <a:t>现象。</a:t>
            </a:r>
            <a:endParaRPr lang="en-US" altLang="zh-CN" dirty="0" smtClean="0"/>
          </a:p>
          <a:p>
            <a:pPr lvl="1"/>
            <a:endParaRPr lang="zh-CN" altLang="en-US" dirty="0"/>
          </a:p>
        </p:txBody>
      </p:sp>
    </p:spTree>
    <p:extLst>
      <p:ext uri="{BB962C8B-B14F-4D97-AF65-F5344CB8AC3E}">
        <p14:creationId xmlns:p14="http://schemas.microsoft.com/office/powerpoint/2010/main" val="26194383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p:txBody>
          <a:bodyPr/>
          <a:lstStyle/>
          <a:p>
            <a:r>
              <a:rPr lang="zh-CN" altLang="en-US" smtClean="0"/>
              <a:t>假设检验的基本思想</a:t>
            </a:r>
          </a:p>
        </p:txBody>
      </p:sp>
      <p:sp>
        <p:nvSpPr>
          <p:cNvPr id="65539" name="内容占位符 2"/>
          <p:cNvSpPr>
            <a:spLocks noGrp="1"/>
          </p:cNvSpPr>
          <p:nvPr>
            <p:ph idx="1"/>
          </p:nvPr>
        </p:nvSpPr>
        <p:spPr>
          <a:xfrm>
            <a:off x="250825" y="1268413"/>
            <a:ext cx="8785225" cy="4681537"/>
          </a:xfrm>
        </p:spPr>
        <p:txBody>
          <a:bodyPr/>
          <a:lstStyle/>
          <a:p>
            <a:r>
              <a:rPr lang="zh-CN" altLang="en-US" dirty="0" smtClean="0"/>
              <a:t>假设检验的两个特点：</a:t>
            </a:r>
            <a:endParaRPr lang="en-US" altLang="zh-CN" dirty="0" smtClean="0"/>
          </a:p>
          <a:p>
            <a:pPr lvl="1"/>
            <a:r>
              <a:rPr lang="zh-CN" altLang="en-US" smtClean="0"/>
              <a:t>第一，假设检验</a:t>
            </a:r>
            <a:r>
              <a:rPr lang="zh-CN" altLang="en-US" dirty="0" smtClean="0"/>
              <a:t>采用逻辑上</a:t>
            </a:r>
            <a:r>
              <a:rPr lang="zh-CN" altLang="en-US" smtClean="0"/>
              <a:t>的</a:t>
            </a:r>
            <a:r>
              <a:rPr lang="zh-CN" altLang="en-US" smtClean="0"/>
              <a:t>反证法，即</a:t>
            </a:r>
            <a:r>
              <a:rPr lang="zh-CN" altLang="en-US" dirty="0" smtClean="0"/>
              <a:t>为了检验一个假设</a:t>
            </a:r>
            <a:r>
              <a:rPr lang="zh-CN" altLang="en-US" smtClean="0"/>
              <a:t>是否</a:t>
            </a:r>
            <a:r>
              <a:rPr lang="zh-CN" altLang="en-US" smtClean="0"/>
              <a:t>成立，首先</a:t>
            </a:r>
            <a:r>
              <a:rPr lang="zh-CN" altLang="en-US" dirty="0" smtClean="0"/>
              <a:t>假设它</a:t>
            </a:r>
            <a:r>
              <a:rPr lang="zh-CN" altLang="en-US" smtClean="0"/>
              <a:t>是</a:t>
            </a:r>
            <a:r>
              <a:rPr lang="zh-CN" altLang="en-US" smtClean="0"/>
              <a:t>真的，然后</a:t>
            </a:r>
            <a:r>
              <a:rPr lang="zh-CN" altLang="en-US" dirty="0" smtClean="0"/>
              <a:t>对样本</a:t>
            </a:r>
            <a:r>
              <a:rPr lang="zh-CN" altLang="en-US" smtClean="0"/>
              <a:t>进行</a:t>
            </a:r>
            <a:r>
              <a:rPr lang="zh-CN" altLang="en-US" smtClean="0"/>
              <a:t>观察，如果</a:t>
            </a:r>
            <a:r>
              <a:rPr lang="zh-CN" altLang="en-US" dirty="0" smtClean="0"/>
              <a:t>发现出现了不</a:t>
            </a:r>
            <a:r>
              <a:rPr lang="zh-CN" altLang="en-US" smtClean="0"/>
              <a:t>合理</a:t>
            </a:r>
            <a:r>
              <a:rPr lang="zh-CN" altLang="en-US" smtClean="0"/>
              <a:t>现象，则</a:t>
            </a:r>
            <a:r>
              <a:rPr lang="zh-CN" altLang="en-US" dirty="0" smtClean="0"/>
              <a:t>可以认为假设是不</a:t>
            </a:r>
            <a:r>
              <a:rPr lang="zh-CN" altLang="en-US" smtClean="0"/>
              <a:t>合理</a:t>
            </a:r>
            <a:r>
              <a:rPr lang="zh-CN" altLang="en-US" smtClean="0"/>
              <a:t>的，拒绝</a:t>
            </a:r>
            <a:r>
              <a:rPr lang="zh-CN" altLang="en-US" dirty="0" smtClean="0"/>
              <a:t>假设。否则可以认为假设是</a:t>
            </a:r>
            <a:r>
              <a:rPr lang="zh-CN" altLang="en-US" smtClean="0"/>
              <a:t>合理</a:t>
            </a:r>
            <a:r>
              <a:rPr lang="zh-CN" altLang="en-US" smtClean="0"/>
              <a:t>的，接受</a:t>
            </a:r>
            <a:r>
              <a:rPr lang="zh-CN" altLang="en-US" dirty="0" smtClean="0"/>
              <a:t>假设。</a:t>
            </a:r>
            <a:endParaRPr lang="en-US" altLang="zh-CN" dirty="0" smtClean="0"/>
          </a:p>
          <a:p>
            <a:pPr lvl="1"/>
            <a:r>
              <a:rPr lang="zh-CN" altLang="en-US" smtClean="0"/>
              <a:t>第二，假设检验</a:t>
            </a:r>
            <a:r>
              <a:rPr lang="zh-CN" altLang="en-US" dirty="0" smtClean="0"/>
              <a:t>采用的反证法带有概率性质。所谓假设的不合理</a:t>
            </a:r>
            <a:r>
              <a:rPr lang="zh-CN" altLang="en-US" smtClean="0"/>
              <a:t>不是</a:t>
            </a:r>
            <a:r>
              <a:rPr lang="zh-CN" altLang="en-US" smtClean="0"/>
              <a:t>绝对的，而是</a:t>
            </a:r>
            <a:r>
              <a:rPr lang="zh-CN" altLang="en-US" dirty="0" smtClean="0"/>
              <a:t>基于实践中广泛采用的小概率事件几乎不可能发生的原则。</a:t>
            </a:r>
            <a:endParaRPr lang="en-US" altLang="zh-CN" dirty="0" smtClean="0"/>
          </a:p>
          <a:p>
            <a:r>
              <a:rPr lang="zh-CN" altLang="en-US" dirty="0" smtClean="0"/>
              <a:t>小概率通常用</a:t>
            </a:r>
            <a:r>
              <a:rPr lang="en-US" altLang="zh-CN" smtClean="0"/>
              <a:t>α</a:t>
            </a:r>
            <a:r>
              <a:rPr lang="zh-CN" altLang="en-US" smtClean="0"/>
              <a:t>表示，又</a:t>
            </a:r>
            <a:r>
              <a:rPr lang="zh-CN" altLang="en-US" dirty="0" smtClean="0"/>
              <a:t>称为检验的显著性水平。通常取</a:t>
            </a:r>
            <a:r>
              <a:rPr lang="en-US" altLang="zh-CN" dirty="0" smtClean="0"/>
              <a:t>α</a:t>
            </a:r>
            <a:r>
              <a:rPr lang="zh-CN" altLang="en-US" smtClean="0"/>
              <a:t>＝</a:t>
            </a:r>
            <a:r>
              <a:rPr lang="en-US" altLang="zh-CN" smtClean="0"/>
              <a:t>0.05</a:t>
            </a:r>
            <a:r>
              <a:rPr lang="zh-CN" altLang="en-US" dirty="0" smtClean="0"/>
              <a:t>或</a:t>
            </a:r>
            <a:r>
              <a:rPr lang="en-US" altLang="zh-CN" dirty="0" smtClean="0"/>
              <a:t>α</a:t>
            </a:r>
            <a:r>
              <a:rPr lang="zh-CN" altLang="en-US" smtClean="0"/>
              <a:t>＝</a:t>
            </a:r>
            <a:r>
              <a:rPr lang="en-US" altLang="zh-CN" smtClean="0"/>
              <a:t>0.01</a:t>
            </a:r>
            <a:r>
              <a:rPr lang="zh-CN" altLang="en-US" smtClean="0"/>
              <a:t>，即</a:t>
            </a:r>
            <a:r>
              <a:rPr lang="zh-CN" altLang="en-US" dirty="0" smtClean="0"/>
              <a:t>把概率不</a:t>
            </a:r>
            <a:r>
              <a:rPr lang="zh-CN" altLang="en-US" smtClean="0"/>
              <a:t>超过</a:t>
            </a:r>
            <a:r>
              <a:rPr lang="en-US" altLang="zh-CN" smtClean="0"/>
              <a:t>0.05</a:t>
            </a:r>
            <a:r>
              <a:rPr lang="zh-CN" altLang="en-US" smtClean="0"/>
              <a:t>或</a:t>
            </a:r>
            <a:r>
              <a:rPr lang="en-US" altLang="zh-CN" smtClean="0"/>
              <a:t>0.01</a:t>
            </a:r>
            <a:r>
              <a:rPr lang="zh-CN" altLang="en-US" dirty="0" smtClean="0"/>
              <a:t>的事件当作小概率事件。</a:t>
            </a:r>
          </a:p>
          <a:p>
            <a:endParaRPr lang="zh-CN" altLang="en-US" dirty="0"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a:xfrm>
            <a:off x="1042988" y="404813"/>
            <a:ext cx="6121400" cy="576262"/>
          </a:xfrm>
        </p:spPr>
        <p:txBody>
          <a:bodyPr/>
          <a:lstStyle/>
          <a:p>
            <a:r>
              <a:rPr lang="zh-CN" altLang="en-US" smtClean="0"/>
              <a:t>正态分布（</a:t>
            </a:r>
            <a:r>
              <a:rPr lang="en-US" altLang="zh-CN" smtClean="0"/>
              <a:t>Normal distribution</a:t>
            </a:r>
            <a:r>
              <a:rPr lang="zh-CN" altLang="en-US" smtClean="0"/>
              <a:t>）</a:t>
            </a:r>
          </a:p>
        </p:txBody>
      </p:sp>
      <p:sp>
        <p:nvSpPr>
          <p:cNvPr id="66563" name="内容占位符 2"/>
          <p:cNvSpPr>
            <a:spLocks noGrp="1"/>
          </p:cNvSpPr>
          <p:nvPr>
            <p:ph idx="1"/>
          </p:nvPr>
        </p:nvSpPr>
        <p:spPr>
          <a:xfrm>
            <a:off x="179388" y="1268413"/>
            <a:ext cx="8431212" cy="4608512"/>
          </a:xfrm>
        </p:spPr>
        <p:txBody>
          <a:bodyPr/>
          <a:lstStyle/>
          <a:p>
            <a:r>
              <a:rPr lang="zh-CN" altLang="en-US" dirty="0" smtClean="0"/>
              <a:t>若随机变量</a:t>
            </a:r>
            <a:r>
              <a:rPr lang="en-US" altLang="zh-CN" dirty="0" smtClean="0"/>
              <a:t>X</a:t>
            </a:r>
            <a:r>
              <a:rPr lang="zh-CN" altLang="en-US" dirty="0" smtClean="0"/>
              <a:t>服从一个数学期望为</a:t>
            </a:r>
            <a:r>
              <a:rPr lang="en-US" altLang="zh-CN" dirty="0" smtClean="0"/>
              <a:t>μ</a:t>
            </a:r>
            <a:r>
              <a:rPr lang="zh-CN" altLang="en-US" dirty="0" smtClean="0"/>
              <a:t>、方差为</a:t>
            </a:r>
            <a:r>
              <a:rPr lang="en-US" altLang="zh-CN" dirty="0" smtClean="0"/>
              <a:t>σ</a:t>
            </a:r>
            <a:r>
              <a:rPr lang="en-US" altLang="zh-CN" baseline="30000" dirty="0" smtClean="0"/>
              <a:t>2</a:t>
            </a:r>
            <a:r>
              <a:rPr lang="zh-CN" altLang="en-US" smtClean="0"/>
              <a:t>的</a:t>
            </a:r>
            <a:r>
              <a:rPr lang="zh-CN" altLang="en-US" smtClean="0"/>
              <a:t>正态分布，记</a:t>
            </a:r>
            <a:r>
              <a:rPr lang="zh-CN" altLang="en-US" smtClean="0"/>
              <a:t>为</a:t>
            </a:r>
            <a:r>
              <a:rPr lang="en-US" altLang="zh-CN" smtClean="0"/>
              <a:t>N(μ</a:t>
            </a:r>
            <a:r>
              <a:rPr lang="zh-CN" altLang="en-US" smtClean="0"/>
              <a:t>，</a:t>
            </a:r>
            <a:r>
              <a:rPr lang="en-US" altLang="zh-CN" smtClean="0"/>
              <a:t>σ</a:t>
            </a:r>
            <a:r>
              <a:rPr lang="en-US" altLang="zh-CN" baseline="30000" smtClean="0"/>
              <a:t>2</a:t>
            </a:r>
            <a:r>
              <a:rPr lang="en-US" altLang="zh-CN" dirty="0" smtClean="0"/>
              <a:t>)</a:t>
            </a:r>
            <a:r>
              <a:rPr lang="zh-CN" altLang="en-US" dirty="0" smtClean="0"/>
              <a:t>。其概率密度函数由正态分布的期望值</a:t>
            </a:r>
            <a:r>
              <a:rPr lang="en-US" altLang="zh-CN" dirty="0" smtClean="0"/>
              <a:t>μ</a:t>
            </a:r>
            <a:r>
              <a:rPr lang="zh-CN" altLang="en-US" dirty="0" smtClean="0"/>
              <a:t>决定了</a:t>
            </a:r>
            <a:r>
              <a:rPr lang="zh-CN" altLang="en-US" smtClean="0"/>
              <a:t>其</a:t>
            </a:r>
            <a:r>
              <a:rPr lang="zh-CN" altLang="en-US" smtClean="0"/>
              <a:t>位置，其</a:t>
            </a:r>
            <a:r>
              <a:rPr lang="zh-CN" altLang="en-US" dirty="0" smtClean="0"/>
              <a:t>标准差</a:t>
            </a:r>
            <a:r>
              <a:rPr lang="en-US" altLang="zh-CN" dirty="0" smtClean="0"/>
              <a:t>σ</a:t>
            </a:r>
            <a:r>
              <a:rPr lang="zh-CN" altLang="en-US" dirty="0" smtClean="0"/>
              <a:t>决定了分布的幅度。当</a:t>
            </a:r>
            <a:r>
              <a:rPr lang="en-US" altLang="zh-CN" dirty="0" smtClean="0"/>
              <a:t>μ </a:t>
            </a:r>
            <a:r>
              <a:rPr lang="en-US" altLang="zh-CN" smtClean="0"/>
              <a:t>= </a:t>
            </a:r>
            <a:r>
              <a:rPr lang="en-US" altLang="zh-CN" smtClean="0"/>
              <a:t>0,σ </a:t>
            </a:r>
            <a:r>
              <a:rPr lang="en-US" altLang="zh-CN" dirty="0" smtClean="0"/>
              <a:t>= 1</a:t>
            </a:r>
            <a:r>
              <a:rPr lang="zh-CN" altLang="en-US" dirty="0" smtClean="0"/>
              <a:t>时的正态分布是标准正态分布。</a:t>
            </a:r>
          </a:p>
          <a:p>
            <a:endParaRPr lang="zh-CN" altLang="en-US" dirty="0" smtClean="0"/>
          </a:p>
        </p:txBody>
      </p:sp>
      <p:pic>
        <p:nvPicPr>
          <p:cNvPr id="4" name="Picture 8" descr="E:\gljg\正态图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573463"/>
            <a:ext cx="3149600" cy="241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a:xfrm>
            <a:off x="1258888" y="404813"/>
            <a:ext cx="6121400" cy="576262"/>
          </a:xfrm>
        </p:spPr>
        <p:txBody>
          <a:bodyPr/>
          <a:lstStyle/>
          <a:p>
            <a:r>
              <a:rPr lang="zh-CN" altLang="en-US" smtClean="0"/>
              <a:t>正态分布（</a:t>
            </a:r>
            <a:r>
              <a:rPr lang="en-US" altLang="zh-CN" smtClean="0"/>
              <a:t>Normal distribution</a:t>
            </a:r>
            <a:r>
              <a:rPr lang="zh-CN" altLang="en-US" smtClean="0"/>
              <a:t>）</a:t>
            </a:r>
          </a:p>
        </p:txBody>
      </p:sp>
      <p:sp>
        <p:nvSpPr>
          <p:cNvPr id="67587" name="内容占位符 2"/>
          <p:cNvSpPr>
            <a:spLocks noGrp="1"/>
          </p:cNvSpPr>
          <p:nvPr>
            <p:ph idx="1"/>
          </p:nvPr>
        </p:nvSpPr>
        <p:spPr>
          <a:xfrm>
            <a:off x="107950" y="1268413"/>
            <a:ext cx="8502650" cy="4608512"/>
          </a:xfrm>
        </p:spPr>
        <p:txBody>
          <a:bodyPr/>
          <a:lstStyle/>
          <a:p>
            <a:pPr>
              <a:lnSpc>
                <a:spcPct val="120000"/>
              </a:lnSpc>
            </a:pPr>
            <a:r>
              <a:rPr lang="zh-CN" altLang="en-US" sz="2400" smtClean="0"/>
              <a:t>关于</a:t>
            </a:r>
            <a:r>
              <a:rPr lang="zh-CN" altLang="en-US" sz="2400" smtClean="0"/>
              <a:t>标准正态分布，以下</a:t>
            </a:r>
            <a:r>
              <a:rPr lang="zh-CN" altLang="en-US" sz="2400" dirty="0" smtClean="0"/>
              <a:t>几种概率应当熟记：</a:t>
            </a:r>
            <a:endParaRPr lang="zh-CN" altLang="en-US" sz="2400" i="1" dirty="0" smtClean="0"/>
          </a:p>
          <a:p>
            <a:pPr lvl="1">
              <a:lnSpc>
                <a:spcPct val="120000"/>
              </a:lnSpc>
            </a:pPr>
            <a:r>
              <a:rPr lang="en-US" altLang="zh-CN" i="1" dirty="0" smtClean="0">
                <a:solidFill>
                  <a:srgbClr val="0066FF"/>
                </a:solidFill>
              </a:rPr>
              <a:t>P</a:t>
            </a:r>
            <a:r>
              <a:rPr lang="en-US" altLang="zh-CN" dirty="0" smtClean="0">
                <a:solidFill>
                  <a:srgbClr val="0066FF"/>
                </a:solidFill>
              </a:rPr>
              <a:t>(-1≤</a:t>
            </a:r>
            <a:r>
              <a:rPr lang="en-US" altLang="zh-CN" i="1" dirty="0" smtClean="0">
                <a:solidFill>
                  <a:srgbClr val="0066FF"/>
                </a:solidFill>
              </a:rPr>
              <a:t>u </a:t>
            </a:r>
            <a:r>
              <a:rPr lang="en-US" altLang="zh-CN" dirty="0" smtClean="0">
                <a:solidFill>
                  <a:srgbClr val="0066FF"/>
                </a:solidFill>
              </a:rPr>
              <a:t>≤1</a:t>
            </a:r>
            <a:r>
              <a:rPr lang="en-US" altLang="zh-CN" smtClean="0">
                <a:solidFill>
                  <a:srgbClr val="0066FF"/>
                </a:solidFill>
              </a:rPr>
              <a:t>)=</a:t>
            </a:r>
            <a:r>
              <a:rPr lang="en-US" altLang="zh-CN" smtClean="0">
                <a:solidFill>
                  <a:srgbClr val="0066FF"/>
                </a:solidFill>
              </a:rPr>
              <a:t>0.683</a:t>
            </a:r>
            <a:endParaRPr lang="en-US" altLang="zh-CN" i="1" dirty="0" smtClean="0">
              <a:solidFill>
                <a:srgbClr val="0066FF"/>
              </a:solidFill>
            </a:endParaRPr>
          </a:p>
          <a:p>
            <a:pPr lvl="1">
              <a:lnSpc>
                <a:spcPct val="120000"/>
              </a:lnSpc>
            </a:pPr>
            <a:r>
              <a:rPr lang="en-US" altLang="zh-CN" i="1" dirty="0" smtClean="0">
                <a:solidFill>
                  <a:schemeClr val="hlink"/>
                </a:solidFill>
              </a:rPr>
              <a:t>P</a:t>
            </a:r>
            <a:r>
              <a:rPr lang="en-US" altLang="zh-CN" smtClean="0">
                <a:solidFill>
                  <a:schemeClr val="hlink"/>
                </a:solidFill>
              </a:rPr>
              <a:t>(-</a:t>
            </a:r>
            <a:r>
              <a:rPr lang="en-US" altLang="zh-CN" smtClean="0">
                <a:solidFill>
                  <a:schemeClr val="hlink"/>
                </a:solidFill>
              </a:rPr>
              <a:t>1.96</a:t>
            </a:r>
            <a:r>
              <a:rPr lang="en-US" altLang="zh-CN" dirty="0" smtClean="0">
                <a:solidFill>
                  <a:schemeClr val="hlink"/>
                </a:solidFill>
              </a:rPr>
              <a:t>≤</a:t>
            </a:r>
            <a:r>
              <a:rPr lang="en-US" altLang="zh-CN" i="1" dirty="0" smtClean="0">
                <a:solidFill>
                  <a:schemeClr val="hlink"/>
                </a:solidFill>
              </a:rPr>
              <a:t>u </a:t>
            </a:r>
            <a:r>
              <a:rPr lang="en-US" altLang="zh-CN" smtClean="0">
                <a:solidFill>
                  <a:srgbClr val="0066FF"/>
                </a:solidFill>
              </a:rPr>
              <a:t>≤</a:t>
            </a:r>
            <a:r>
              <a:rPr lang="en-US" altLang="zh-CN" smtClean="0">
                <a:solidFill>
                  <a:schemeClr val="hlink"/>
                </a:solidFill>
              </a:rPr>
              <a:t>1.96</a:t>
            </a:r>
            <a:r>
              <a:rPr lang="en-US" altLang="zh-CN" dirty="0" smtClean="0">
                <a:solidFill>
                  <a:schemeClr val="hlink"/>
                </a:solidFill>
              </a:rPr>
              <a:t>)  </a:t>
            </a:r>
            <a:r>
              <a:rPr lang="en-US" altLang="zh-CN" smtClean="0">
                <a:solidFill>
                  <a:schemeClr val="hlink"/>
                </a:solidFill>
              </a:rPr>
              <a:t>=</a:t>
            </a:r>
            <a:r>
              <a:rPr lang="en-US" altLang="zh-CN" smtClean="0">
                <a:solidFill>
                  <a:schemeClr val="hlink"/>
                </a:solidFill>
              </a:rPr>
              <a:t>0.95</a:t>
            </a:r>
            <a:endParaRPr lang="en-US" altLang="zh-CN" i="1" dirty="0" smtClean="0">
              <a:solidFill>
                <a:schemeClr val="hlink"/>
              </a:solidFill>
            </a:endParaRPr>
          </a:p>
          <a:p>
            <a:pPr lvl="1">
              <a:lnSpc>
                <a:spcPct val="120000"/>
              </a:lnSpc>
            </a:pPr>
            <a:r>
              <a:rPr lang="en-US" altLang="zh-CN" i="1" dirty="0" smtClean="0">
                <a:solidFill>
                  <a:srgbClr val="009900"/>
                </a:solidFill>
              </a:rPr>
              <a:t>P</a:t>
            </a:r>
            <a:r>
              <a:rPr lang="en-US" altLang="zh-CN" dirty="0" smtClean="0">
                <a:solidFill>
                  <a:srgbClr val="009900"/>
                </a:solidFill>
              </a:rPr>
              <a:t> </a:t>
            </a:r>
            <a:r>
              <a:rPr lang="en-US" altLang="zh-CN" smtClean="0">
                <a:solidFill>
                  <a:srgbClr val="009900"/>
                </a:solidFill>
              </a:rPr>
              <a:t>(-</a:t>
            </a:r>
            <a:r>
              <a:rPr lang="en-US" altLang="zh-CN" smtClean="0">
                <a:solidFill>
                  <a:srgbClr val="009900"/>
                </a:solidFill>
              </a:rPr>
              <a:t>2.58</a:t>
            </a:r>
            <a:r>
              <a:rPr lang="en-US" altLang="zh-CN" dirty="0" smtClean="0">
                <a:solidFill>
                  <a:srgbClr val="009900"/>
                </a:solidFill>
              </a:rPr>
              <a:t>≤</a:t>
            </a:r>
            <a:r>
              <a:rPr lang="en-US" altLang="zh-CN" i="1" dirty="0" smtClean="0">
                <a:solidFill>
                  <a:srgbClr val="009900"/>
                </a:solidFill>
              </a:rPr>
              <a:t>u </a:t>
            </a:r>
            <a:r>
              <a:rPr lang="en-US" altLang="zh-CN" smtClean="0">
                <a:solidFill>
                  <a:srgbClr val="0066FF"/>
                </a:solidFill>
              </a:rPr>
              <a:t>≤</a:t>
            </a:r>
            <a:r>
              <a:rPr lang="en-US" altLang="zh-CN" smtClean="0">
                <a:solidFill>
                  <a:srgbClr val="009900"/>
                </a:solidFill>
              </a:rPr>
              <a:t>2.58</a:t>
            </a:r>
            <a:r>
              <a:rPr lang="en-US" altLang="zh-CN" dirty="0" smtClean="0">
                <a:solidFill>
                  <a:srgbClr val="009900"/>
                </a:solidFill>
              </a:rPr>
              <a:t>) </a:t>
            </a:r>
            <a:r>
              <a:rPr lang="en-US" altLang="zh-CN" smtClean="0">
                <a:solidFill>
                  <a:srgbClr val="009900"/>
                </a:solidFill>
              </a:rPr>
              <a:t>=</a:t>
            </a:r>
            <a:r>
              <a:rPr lang="en-US" altLang="zh-CN" smtClean="0">
                <a:solidFill>
                  <a:srgbClr val="009900"/>
                </a:solidFill>
              </a:rPr>
              <a:t>0.99</a:t>
            </a:r>
            <a:endParaRPr lang="en-US" altLang="zh-CN" dirty="0" smtClean="0">
              <a:solidFill>
                <a:srgbClr val="009900"/>
              </a:solidFill>
            </a:endParaRPr>
          </a:p>
          <a:p>
            <a:r>
              <a:rPr lang="zh-CN" altLang="en-US" dirty="0" smtClean="0">
                <a:latin typeface="黑体" panose="02010609060101010101" pitchFamily="49" charset="-122"/>
              </a:rPr>
              <a:t>对于一般正态分布：</a:t>
            </a:r>
          </a:p>
          <a:p>
            <a:pPr lvl="1"/>
            <a:r>
              <a:rPr lang="en-US" altLang="zh-CN" i="1" dirty="0" smtClean="0">
                <a:solidFill>
                  <a:srgbClr val="009900"/>
                </a:solidFill>
              </a:rPr>
              <a:t>P</a:t>
            </a:r>
            <a:r>
              <a:rPr lang="en-US" altLang="zh-CN" dirty="0" smtClean="0">
                <a:solidFill>
                  <a:srgbClr val="009900"/>
                </a:solidFill>
              </a:rPr>
              <a:t>(</a:t>
            </a:r>
            <a:r>
              <a:rPr lang="en-US" altLang="zh-CN" dirty="0" err="1" smtClean="0">
                <a:solidFill>
                  <a:srgbClr val="009900"/>
                </a:solidFill>
              </a:rPr>
              <a:t>μ-σ≤</a:t>
            </a:r>
            <a:r>
              <a:rPr lang="en-US" altLang="zh-CN" i="1" dirty="0" err="1" smtClean="0">
                <a:solidFill>
                  <a:srgbClr val="009900"/>
                </a:solidFill>
              </a:rPr>
              <a:t>x</a:t>
            </a:r>
            <a:r>
              <a:rPr lang="en-US" altLang="zh-CN" i="1" dirty="0" smtClean="0">
                <a:solidFill>
                  <a:srgbClr val="009900"/>
                </a:solidFill>
              </a:rPr>
              <a:t> </a:t>
            </a:r>
            <a:r>
              <a:rPr lang="en-US" altLang="zh-CN" dirty="0" smtClean="0">
                <a:solidFill>
                  <a:srgbClr val="0066FF"/>
                </a:solidFill>
              </a:rPr>
              <a:t>≤</a:t>
            </a:r>
            <a:r>
              <a:rPr lang="en-US" altLang="zh-CN" dirty="0" err="1" smtClean="0">
                <a:solidFill>
                  <a:srgbClr val="009900"/>
                </a:solidFill>
              </a:rPr>
              <a:t>μ+σ</a:t>
            </a:r>
            <a:r>
              <a:rPr lang="en-US" altLang="zh-CN" dirty="0" smtClean="0">
                <a:solidFill>
                  <a:srgbClr val="009900"/>
                </a:solidFill>
              </a:rPr>
              <a:t>) </a:t>
            </a:r>
            <a:r>
              <a:rPr lang="en-US" altLang="zh-CN" smtClean="0">
                <a:solidFill>
                  <a:srgbClr val="009900"/>
                </a:solidFill>
              </a:rPr>
              <a:t>=</a:t>
            </a:r>
            <a:r>
              <a:rPr lang="en-US" altLang="zh-CN" smtClean="0">
                <a:solidFill>
                  <a:srgbClr val="009900"/>
                </a:solidFill>
              </a:rPr>
              <a:t>0.683</a:t>
            </a:r>
            <a:endParaRPr lang="en-US" altLang="zh-CN" i="1" dirty="0" smtClean="0">
              <a:solidFill>
                <a:srgbClr val="009900"/>
              </a:solidFill>
            </a:endParaRPr>
          </a:p>
          <a:p>
            <a:pPr lvl="1"/>
            <a:r>
              <a:rPr lang="en-US" altLang="zh-CN" i="1" dirty="0" smtClean="0">
                <a:solidFill>
                  <a:srgbClr val="0066FF"/>
                </a:solidFill>
              </a:rPr>
              <a:t>P</a:t>
            </a:r>
            <a:r>
              <a:rPr lang="en-US" altLang="zh-CN" dirty="0" smtClean="0">
                <a:solidFill>
                  <a:srgbClr val="0066FF"/>
                </a:solidFill>
              </a:rPr>
              <a:t> </a:t>
            </a:r>
            <a:r>
              <a:rPr lang="en-US" altLang="zh-CN" smtClean="0">
                <a:solidFill>
                  <a:srgbClr val="0066FF"/>
                </a:solidFill>
              </a:rPr>
              <a:t>(</a:t>
            </a:r>
            <a:r>
              <a:rPr lang="en-US" altLang="zh-CN" smtClean="0">
                <a:solidFill>
                  <a:srgbClr val="0066FF"/>
                </a:solidFill>
              </a:rPr>
              <a:t>μ-1.96σ</a:t>
            </a:r>
            <a:r>
              <a:rPr lang="en-US" altLang="zh-CN" dirty="0" smtClean="0">
                <a:solidFill>
                  <a:srgbClr val="0066FF"/>
                </a:solidFill>
              </a:rPr>
              <a:t>≤</a:t>
            </a:r>
            <a:r>
              <a:rPr lang="en-US" altLang="zh-CN" i="1" dirty="0" smtClean="0">
                <a:solidFill>
                  <a:srgbClr val="0066FF"/>
                </a:solidFill>
              </a:rPr>
              <a:t>x </a:t>
            </a:r>
            <a:r>
              <a:rPr lang="en-US" altLang="zh-CN" smtClean="0">
                <a:solidFill>
                  <a:srgbClr val="0066FF"/>
                </a:solidFill>
              </a:rPr>
              <a:t>≤ </a:t>
            </a:r>
            <a:r>
              <a:rPr lang="en-US" altLang="zh-CN" smtClean="0">
                <a:solidFill>
                  <a:srgbClr val="0066FF"/>
                </a:solidFill>
              </a:rPr>
              <a:t>μ+1.96σ</a:t>
            </a:r>
            <a:r>
              <a:rPr lang="en-US" altLang="zh-CN" dirty="0" smtClean="0">
                <a:solidFill>
                  <a:srgbClr val="0066FF"/>
                </a:solidFill>
              </a:rPr>
              <a:t>) </a:t>
            </a:r>
            <a:r>
              <a:rPr lang="en-US" altLang="zh-CN" smtClean="0">
                <a:solidFill>
                  <a:srgbClr val="0066FF"/>
                </a:solidFill>
              </a:rPr>
              <a:t>=</a:t>
            </a:r>
            <a:r>
              <a:rPr lang="en-US" altLang="zh-CN" smtClean="0">
                <a:solidFill>
                  <a:srgbClr val="0066FF"/>
                </a:solidFill>
              </a:rPr>
              <a:t>0.95</a:t>
            </a:r>
            <a:endParaRPr lang="en-US" altLang="zh-CN" i="1" dirty="0" smtClean="0">
              <a:solidFill>
                <a:srgbClr val="0066FF"/>
              </a:solidFill>
            </a:endParaRPr>
          </a:p>
          <a:p>
            <a:pPr lvl="1"/>
            <a:r>
              <a:rPr lang="en-US" altLang="zh-CN" i="1" dirty="0" smtClean="0">
                <a:solidFill>
                  <a:schemeClr val="hlink"/>
                </a:solidFill>
              </a:rPr>
              <a:t>P</a:t>
            </a:r>
            <a:r>
              <a:rPr lang="en-US" altLang="zh-CN" dirty="0" smtClean="0">
                <a:solidFill>
                  <a:schemeClr val="hlink"/>
                </a:solidFill>
              </a:rPr>
              <a:t> </a:t>
            </a:r>
            <a:r>
              <a:rPr lang="en-US" altLang="zh-CN" smtClean="0">
                <a:solidFill>
                  <a:schemeClr val="hlink"/>
                </a:solidFill>
              </a:rPr>
              <a:t>(</a:t>
            </a:r>
            <a:r>
              <a:rPr lang="en-US" altLang="zh-CN" smtClean="0">
                <a:solidFill>
                  <a:schemeClr val="hlink"/>
                </a:solidFill>
              </a:rPr>
              <a:t>μ-2.58σ</a:t>
            </a:r>
            <a:r>
              <a:rPr lang="en-US" altLang="zh-CN" dirty="0" smtClean="0">
                <a:solidFill>
                  <a:schemeClr val="hlink"/>
                </a:solidFill>
              </a:rPr>
              <a:t>≤</a:t>
            </a:r>
            <a:r>
              <a:rPr lang="en-US" altLang="zh-CN" i="1" dirty="0" smtClean="0">
                <a:solidFill>
                  <a:schemeClr val="hlink"/>
                </a:solidFill>
              </a:rPr>
              <a:t>x </a:t>
            </a:r>
            <a:r>
              <a:rPr lang="en-US" altLang="zh-CN" smtClean="0">
                <a:solidFill>
                  <a:srgbClr val="0066FF"/>
                </a:solidFill>
              </a:rPr>
              <a:t>≤ </a:t>
            </a:r>
            <a:r>
              <a:rPr lang="en-US" altLang="zh-CN" smtClean="0">
                <a:solidFill>
                  <a:schemeClr val="hlink"/>
                </a:solidFill>
              </a:rPr>
              <a:t>μ+2.58σ</a:t>
            </a:r>
            <a:r>
              <a:rPr lang="en-US" altLang="zh-CN" smtClean="0">
                <a:solidFill>
                  <a:schemeClr val="hlink"/>
                </a:solidFill>
              </a:rPr>
              <a:t>)=</a:t>
            </a:r>
            <a:r>
              <a:rPr lang="en-US" altLang="zh-CN" smtClean="0">
                <a:solidFill>
                  <a:schemeClr val="hlink"/>
                </a:solidFill>
              </a:rPr>
              <a:t>0.99</a:t>
            </a:r>
            <a:endParaRPr lang="en-US" altLang="zh-CN" dirty="0" smtClean="0">
              <a:solidFill>
                <a:schemeClr val="hlink"/>
              </a:solidFill>
            </a:endParaRPr>
          </a:p>
          <a:p>
            <a:endParaRPr lang="zh-CN" altLang="en-US" dirty="0" smtClean="0"/>
          </a:p>
        </p:txBody>
      </p:sp>
      <p:pic>
        <p:nvPicPr>
          <p:cNvPr id="67588" name="Picture 4" descr="图片4-6"/>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8625" y="1844675"/>
            <a:ext cx="3463925"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zh-CN" altLang="en-US" smtClean="0"/>
              <a:t>两尾概率和一尾概率</a:t>
            </a:r>
          </a:p>
        </p:txBody>
      </p:sp>
      <p:sp>
        <p:nvSpPr>
          <p:cNvPr id="68611" name="内容占位符 2"/>
          <p:cNvSpPr>
            <a:spLocks noGrp="1"/>
          </p:cNvSpPr>
          <p:nvPr>
            <p:ph idx="1"/>
          </p:nvPr>
        </p:nvSpPr>
        <p:spPr>
          <a:xfrm>
            <a:off x="0" y="1268413"/>
            <a:ext cx="9036050" cy="4752975"/>
          </a:xfrm>
        </p:spPr>
        <p:txBody>
          <a:bodyPr/>
          <a:lstStyle/>
          <a:p>
            <a:r>
              <a:rPr lang="zh-CN" altLang="en-US" smtClean="0">
                <a:latin typeface="黑体" panose="02010609060101010101" pitchFamily="49" charset="-122"/>
              </a:rPr>
              <a:t>数理统计</a:t>
            </a:r>
            <a:r>
              <a:rPr lang="zh-CN" altLang="en-US" smtClean="0">
                <a:latin typeface="黑体" panose="02010609060101010101" pitchFamily="49" charset="-122"/>
              </a:rPr>
              <a:t>中，把</a:t>
            </a:r>
            <a:r>
              <a:rPr lang="zh-CN" altLang="en-US" dirty="0" smtClean="0">
                <a:latin typeface="黑体" panose="02010609060101010101" pitchFamily="49" charset="-122"/>
              </a:rPr>
              <a:t>随机变量</a:t>
            </a:r>
            <a:r>
              <a:rPr lang="en-US" altLang="zh-CN" i="1" dirty="0" smtClean="0">
                <a:latin typeface="黑体" panose="02010609060101010101" pitchFamily="49" charset="-122"/>
              </a:rPr>
              <a:t>x</a:t>
            </a:r>
            <a:r>
              <a:rPr lang="zh-CN" altLang="en-US" dirty="0" smtClean="0">
                <a:latin typeface="黑体" panose="02010609060101010101" pitchFamily="49" charset="-122"/>
              </a:rPr>
              <a:t>落在平均数</a:t>
            </a:r>
            <a:r>
              <a:rPr lang="en-US" altLang="zh-CN" dirty="0" smtClean="0">
                <a:latin typeface="黑体" panose="02010609060101010101" pitchFamily="49" charset="-122"/>
              </a:rPr>
              <a:t>μ</a:t>
            </a:r>
            <a:r>
              <a:rPr lang="zh-CN" altLang="en-US" dirty="0" smtClean="0">
                <a:latin typeface="黑体" panose="02010609060101010101" pitchFamily="49" charset="-122"/>
              </a:rPr>
              <a:t>加、减不同倍数标准差</a:t>
            </a:r>
            <a:r>
              <a:rPr lang="en-US" altLang="zh-CN" dirty="0" smtClean="0">
                <a:latin typeface="黑体" panose="02010609060101010101" pitchFamily="49" charset="-122"/>
              </a:rPr>
              <a:t>σ</a:t>
            </a:r>
            <a:r>
              <a:rPr lang="zh-CN" altLang="en-US" dirty="0" smtClean="0">
                <a:latin typeface="黑体" panose="02010609060101010101" pitchFamily="49" charset="-122"/>
              </a:rPr>
              <a:t>区间之外的概率称为</a:t>
            </a:r>
            <a:r>
              <a:rPr lang="zh-CN" altLang="en-US" dirty="0" smtClean="0">
                <a:solidFill>
                  <a:schemeClr val="hlink"/>
                </a:solidFill>
                <a:latin typeface="黑体" panose="02010609060101010101" pitchFamily="49" charset="-122"/>
              </a:rPr>
              <a:t>两</a:t>
            </a:r>
            <a:r>
              <a:rPr lang="zh-CN" altLang="en-US" smtClean="0">
                <a:solidFill>
                  <a:schemeClr val="hlink"/>
                </a:solidFill>
                <a:latin typeface="黑体" panose="02010609060101010101" pitchFamily="49" charset="-122"/>
              </a:rPr>
              <a:t>尾</a:t>
            </a:r>
            <a:r>
              <a:rPr lang="zh-CN" altLang="en-US" smtClean="0">
                <a:solidFill>
                  <a:schemeClr val="hlink"/>
                </a:solidFill>
                <a:latin typeface="黑体" panose="02010609060101010101" pitchFamily="49" charset="-122"/>
              </a:rPr>
              <a:t>概率，记</a:t>
            </a:r>
            <a:r>
              <a:rPr lang="zh-CN" altLang="en-US" dirty="0" smtClean="0">
                <a:solidFill>
                  <a:schemeClr val="hlink"/>
                </a:solidFill>
                <a:latin typeface="黑体" panose="02010609060101010101" pitchFamily="49" charset="-122"/>
              </a:rPr>
              <a:t>作</a:t>
            </a:r>
            <a:r>
              <a:rPr lang="en-US" altLang="zh-CN" i="1" dirty="0" smtClean="0">
                <a:solidFill>
                  <a:schemeClr val="hlink"/>
                </a:solidFill>
                <a:latin typeface="黑体" panose="02010609060101010101" pitchFamily="49" charset="-122"/>
              </a:rPr>
              <a:t>α</a:t>
            </a:r>
            <a:r>
              <a:rPr lang="zh-CN" altLang="en-US" dirty="0" smtClean="0">
                <a:solidFill>
                  <a:schemeClr val="hlink"/>
                </a:solidFill>
                <a:latin typeface="黑体" panose="02010609060101010101" pitchFamily="49" charset="-122"/>
              </a:rPr>
              <a:t>。</a:t>
            </a:r>
          </a:p>
          <a:p>
            <a:r>
              <a:rPr lang="zh-CN" altLang="en-US" dirty="0" smtClean="0">
                <a:latin typeface="黑体" panose="02010609060101010101" pitchFamily="49" charset="-122"/>
              </a:rPr>
              <a:t>随机变量</a:t>
            </a:r>
            <a:r>
              <a:rPr lang="en-US" altLang="zh-CN" i="1" dirty="0" smtClean="0">
                <a:latin typeface="黑体" panose="02010609060101010101" pitchFamily="49" charset="-122"/>
              </a:rPr>
              <a:t>x </a:t>
            </a:r>
            <a:r>
              <a:rPr lang="en-US" altLang="zh-CN" dirty="0" smtClean="0">
                <a:latin typeface="黑体" panose="02010609060101010101" pitchFamily="49" charset="-122"/>
              </a:rPr>
              <a:t>≤μ-</a:t>
            </a:r>
            <a:r>
              <a:rPr lang="en-US" altLang="zh-CN" i="1" dirty="0" err="1" smtClean="0">
                <a:latin typeface="黑体" panose="02010609060101010101" pitchFamily="49" charset="-122"/>
              </a:rPr>
              <a:t>k</a:t>
            </a:r>
            <a:r>
              <a:rPr lang="en-US" altLang="zh-CN" dirty="0" err="1" smtClean="0">
                <a:latin typeface="黑体" panose="02010609060101010101" pitchFamily="49" charset="-122"/>
              </a:rPr>
              <a:t>σ</a:t>
            </a:r>
            <a:r>
              <a:rPr lang="zh-CN" altLang="en-US" dirty="0" smtClean="0">
                <a:latin typeface="黑体" panose="02010609060101010101" pitchFamily="49" charset="-122"/>
              </a:rPr>
              <a:t>或</a:t>
            </a:r>
            <a:r>
              <a:rPr lang="en-US" altLang="zh-CN" i="1" dirty="0">
                <a:latin typeface="黑体" panose="02010609060101010101" pitchFamily="49" charset="-122"/>
              </a:rPr>
              <a:t>x </a:t>
            </a:r>
            <a:r>
              <a:rPr lang="zh-CN" altLang="en-US" dirty="0" smtClean="0"/>
              <a:t>≥</a:t>
            </a:r>
            <a:r>
              <a:rPr lang="en-US" altLang="zh-CN" dirty="0" err="1" smtClean="0">
                <a:latin typeface="黑体" panose="02010609060101010101" pitchFamily="49" charset="-122"/>
              </a:rPr>
              <a:t>μ+</a:t>
            </a:r>
            <a:r>
              <a:rPr lang="en-US" altLang="zh-CN" i="1" dirty="0" err="1" smtClean="0">
                <a:latin typeface="黑体" panose="02010609060101010101" pitchFamily="49" charset="-122"/>
              </a:rPr>
              <a:t>k</a:t>
            </a:r>
            <a:r>
              <a:rPr lang="en-US" altLang="zh-CN" dirty="0" err="1" smtClean="0">
                <a:latin typeface="黑体" panose="02010609060101010101" pitchFamily="49" charset="-122"/>
              </a:rPr>
              <a:t>σ</a:t>
            </a:r>
            <a:r>
              <a:rPr lang="zh-CN" altLang="en-US" smtClean="0">
                <a:latin typeface="黑体" panose="02010609060101010101" pitchFamily="49" charset="-122"/>
              </a:rPr>
              <a:t>的</a:t>
            </a:r>
            <a:r>
              <a:rPr lang="zh-CN" altLang="en-US" smtClean="0">
                <a:latin typeface="黑体" panose="02010609060101010101" pitchFamily="49" charset="-122"/>
              </a:rPr>
              <a:t>概率，称为</a:t>
            </a:r>
            <a:r>
              <a:rPr lang="zh-CN" altLang="en-US" dirty="0" smtClean="0">
                <a:solidFill>
                  <a:srgbClr val="0066FF"/>
                </a:solidFill>
                <a:latin typeface="黑体" panose="02010609060101010101" pitchFamily="49" charset="-122"/>
              </a:rPr>
              <a:t>一</a:t>
            </a:r>
            <a:r>
              <a:rPr lang="zh-CN" altLang="en-US" smtClean="0">
                <a:solidFill>
                  <a:srgbClr val="0066FF"/>
                </a:solidFill>
                <a:latin typeface="黑体" panose="02010609060101010101" pitchFamily="49" charset="-122"/>
              </a:rPr>
              <a:t>尾</a:t>
            </a:r>
            <a:r>
              <a:rPr lang="zh-CN" altLang="en-US" smtClean="0">
                <a:solidFill>
                  <a:srgbClr val="0066FF"/>
                </a:solidFill>
                <a:latin typeface="黑体" panose="02010609060101010101" pitchFamily="49" charset="-122"/>
              </a:rPr>
              <a:t>概率</a:t>
            </a:r>
            <a:r>
              <a:rPr lang="en-US" altLang="zh-CN" smtClean="0">
                <a:solidFill>
                  <a:srgbClr val="0066FF"/>
                </a:solidFill>
                <a:latin typeface="黑体" panose="02010609060101010101" pitchFamily="49" charset="-122"/>
              </a:rPr>
              <a:t>,</a:t>
            </a:r>
            <a:r>
              <a:rPr lang="zh-CN" altLang="en-US" smtClean="0">
                <a:solidFill>
                  <a:srgbClr val="0066FF"/>
                </a:solidFill>
                <a:latin typeface="黑体" panose="02010609060101010101" pitchFamily="49" charset="-122"/>
              </a:rPr>
              <a:t>记</a:t>
            </a:r>
            <a:r>
              <a:rPr lang="zh-CN" altLang="en-US" dirty="0" smtClean="0">
                <a:solidFill>
                  <a:srgbClr val="0066FF"/>
                </a:solidFill>
                <a:latin typeface="黑体" panose="02010609060101010101" pitchFamily="49" charset="-122"/>
              </a:rPr>
              <a:t>作</a:t>
            </a:r>
            <a:r>
              <a:rPr lang="en-US" altLang="zh-CN" i="1" dirty="0" smtClean="0">
                <a:solidFill>
                  <a:srgbClr val="0066FF"/>
                </a:solidFill>
                <a:latin typeface="黑体" panose="02010609060101010101" pitchFamily="49" charset="-122"/>
              </a:rPr>
              <a:t>α</a:t>
            </a:r>
            <a:r>
              <a:rPr lang="en-US" altLang="zh-CN" dirty="0" smtClean="0">
                <a:solidFill>
                  <a:srgbClr val="0066FF"/>
                </a:solidFill>
                <a:latin typeface="黑体" panose="02010609060101010101" pitchFamily="49" charset="-122"/>
              </a:rPr>
              <a:t>/2</a:t>
            </a:r>
            <a:r>
              <a:rPr lang="zh-CN" altLang="en-US" dirty="0" smtClean="0">
                <a:solidFill>
                  <a:srgbClr val="0066FF"/>
                </a:solidFill>
                <a:latin typeface="黑体" panose="02010609060101010101" pitchFamily="49" charset="-122"/>
              </a:rPr>
              <a:t>。 </a:t>
            </a:r>
          </a:p>
          <a:p>
            <a:pPr lvl="1"/>
            <a:r>
              <a:rPr lang="zh-CN" altLang="en-US" smtClean="0">
                <a:latin typeface="黑体" panose="02010609060101010101" pitchFamily="49" charset="-122"/>
              </a:rPr>
              <a:t>例如，</a:t>
            </a:r>
            <a:r>
              <a:rPr lang="en-US" altLang="zh-CN" i="1" smtClean="0">
                <a:latin typeface="黑体" panose="02010609060101010101" pitchFamily="49" charset="-122"/>
              </a:rPr>
              <a:t>x</a:t>
            </a:r>
            <a:r>
              <a:rPr lang="zh-CN" altLang="en-US" dirty="0" smtClean="0">
                <a:latin typeface="黑体" panose="02010609060101010101" pitchFamily="49" charset="-122"/>
              </a:rPr>
              <a:t>落在</a:t>
            </a:r>
            <a:r>
              <a:rPr lang="en-US" altLang="zh-CN" smtClean="0">
                <a:latin typeface="黑体" panose="02010609060101010101" pitchFamily="49" charset="-122"/>
              </a:rPr>
              <a:t>(</a:t>
            </a:r>
            <a:r>
              <a:rPr lang="en-US" altLang="zh-CN" smtClean="0">
                <a:latin typeface="黑体" panose="02010609060101010101" pitchFamily="49" charset="-122"/>
              </a:rPr>
              <a:t>μ-1.96σ,μ+1.96σ</a:t>
            </a:r>
            <a:r>
              <a:rPr lang="en-US" altLang="zh-CN" dirty="0" smtClean="0">
                <a:latin typeface="黑体" panose="02010609060101010101" pitchFamily="49" charset="-122"/>
              </a:rPr>
              <a:t>)</a:t>
            </a:r>
            <a:r>
              <a:rPr lang="zh-CN" altLang="en-US" dirty="0" smtClean="0">
                <a:latin typeface="黑体" panose="02010609060101010101" pitchFamily="49" charset="-122"/>
              </a:rPr>
              <a:t>之外的双尾概率</a:t>
            </a:r>
            <a:r>
              <a:rPr lang="zh-CN" altLang="en-US" smtClean="0">
                <a:latin typeface="黑体" panose="02010609060101010101" pitchFamily="49" charset="-122"/>
              </a:rPr>
              <a:t>为</a:t>
            </a:r>
            <a:r>
              <a:rPr lang="en-US" altLang="zh-CN" smtClean="0">
                <a:latin typeface="黑体" panose="02010609060101010101" pitchFamily="49" charset="-122"/>
              </a:rPr>
              <a:t>0.05</a:t>
            </a:r>
            <a:r>
              <a:rPr lang="zh-CN" altLang="en-US" smtClean="0">
                <a:latin typeface="黑体" panose="02010609060101010101" pitchFamily="49" charset="-122"/>
              </a:rPr>
              <a:t>，而</a:t>
            </a:r>
            <a:r>
              <a:rPr lang="zh-CN" altLang="en-US" dirty="0" smtClean="0">
                <a:latin typeface="黑体" panose="02010609060101010101" pitchFamily="49" charset="-122"/>
              </a:rPr>
              <a:t>单尾概率</a:t>
            </a:r>
            <a:r>
              <a:rPr lang="zh-CN" altLang="en-US" smtClean="0">
                <a:latin typeface="黑体" panose="02010609060101010101" pitchFamily="49" charset="-122"/>
              </a:rPr>
              <a:t>为</a:t>
            </a:r>
            <a:r>
              <a:rPr lang="en-US" altLang="zh-CN" smtClean="0">
                <a:latin typeface="黑体" panose="02010609060101010101" pitchFamily="49" charset="-122"/>
              </a:rPr>
              <a:t>0.025</a:t>
            </a:r>
            <a:r>
              <a:rPr lang="zh-CN" altLang="en-US" dirty="0" smtClean="0">
                <a:latin typeface="黑体" panose="02010609060101010101" pitchFamily="49" charset="-122"/>
              </a:rPr>
              <a:t>。</a:t>
            </a:r>
          </a:p>
          <a:p>
            <a:pPr lvl="1"/>
            <a:r>
              <a:rPr lang="zh-CN" altLang="en-US" dirty="0" smtClean="0">
                <a:latin typeface="黑体" panose="02010609060101010101" pitchFamily="49" charset="-122"/>
              </a:rPr>
              <a:t>即</a:t>
            </a:r>
            <a:r>
              <a:rPr lang="en-US" altLang="zh-CN" i="1" dirty="0" smtClean="0">
                <a:latin typeface="黑体" panose="02010609060101010101" pitchFamily="49" charset="-122"/>
              </a:rPr>
              <a:t>P</a:t>
            </a:r>
            <a:r>
              <a:rPr lang="en-US" altLang="zh-CN" dirty="0" smtClean="0">
                <a:latin typeface="黑体" panose="02010609060101010101" pitchFamily="49" charset="-122"/>
              </a:rPr>
              <a:t>(</a:t>
            </a:r>
            <a:r>
              <a:rPr lang="en-US" altLang="zh-CN" i="1" dirty="0" smtClean="0">
                <a:latin typeface="黑体" panose="02010609060101010101" pitchFamily="49" charset="-122"/>
              </a:rPr>
              <a:t>x</a:t>
            </a:r>
            <a:r>
              <a:rPr lang="zh-CN" altLang="en-US" smtClean="0">
                <a:latin typeface="黑体" panose="02010609060101010101" pitchFamily="49" charset="-122"/>
              </a:rPr>
              <a:t>＜</a:t>
            </a:r>
            <a:r>
              <a:rPr lang="en-US" altLang="zh-CN" smtClean="0">
                <a:latin typeface="黑体" panose="02010609060101010101" pitchFamily="49" charset="-122"/>
              </a:rPr>
              <a:t>μ-1.96σ</a:t>
            </a:r>
            <a:r>
              <a:rPr lang="en-US" altLang="zh-CN" dirty="0" smtClean="0">
                <a:latin typeface="黑体" panose="02010609060101010101" pitchFamily="49" charset="-122"/>
              </a:rPr>
              <a:t>)=</a:t>
            </a:r>
            <a:r>
              <a:rPr lang="en-US" altLang="zh-CN" i="1" dirty="0" smtClean="0">
                <a:latin typeface="黑体" panose="02010609060101010101" pitchFamily="49" charset="-122"/>
              </a:rPr>
              <a:t> P</a:t>
            </a:r>
            <a:r>
              <a:rPr lang="en-US" altLang="zh-CN" dirty="0" smtClean="0">
                <a:latin typeface="黑体" panose="02010609060101010101" pitchFamily="49" charset="-122"/>
              </a:rPr>
              <a:t>(</a:t>
            </a:r>
            <a:r>
              <a:rPr lang="en-US" altLang="zh-CN" i="1" dirty="0" smtClean="0">
                <a:latin typeface="黑体" panose="02010609060101010101" pitchFamily="49" charset="-122"/>
              </a:rPr>
              <a:t>x</a:t>
            </a:r>
            <a:r>
              <a:rPr lang="zh-CN" altLang="en-US" smtClean="0">
                <a:latin typeface="黑体" panose="02010609060101010101" pitchFamily="49" charset="-122"/>
              </a:rPr>
              <a:t>＞</a:t>
            </a:r>
            <a:r>
              <a:rPr lang="en-US" altLang="zh-CN" smtClean="0">
                <a:latin typeface="黑体" panose="02010609060101010101" pitchFamily="49" charset="-122"/>
              </a:rPr>
              <a:t>μ+1.96σ</a:t>
            </a:r>
            <a:r>
              <a:rPr lang="en-US" altLang="zh-CN" smtClean="0">
                <a:latin typeface="黑体" panose="02010609060101010101" pitchFamily="49" charset="-122"/>
              </a:rPr>
              <a:t>)=</a:t>
            </a:r>
            <a:r>
              <a:rPr lang="en-US" altLang="zh-CN" smtClean="0">
                <a:latin typeface="黑体" panose="02010609060101010101" pitchFamily="49" charset="-122"/>
              </a:rPr>
              <a:t>0.025</a:t>
            </a:r>
            <a:endParaRPr lang="en-US" altLang="zh-CN" dirty="0" smtClean="0">
              <a:latin typeface="黑体" panose="02010609060101010101" pitchFamily="49" charset="-122"/>
            </a:endParaRPr>
          </a:p>
          <a:p>
            <a:r>
              <a:rPr lang="zh-CN" altLang="en-US" dirty="0" smtClean="0">
                <a:latin typeface="黑体" panose="02010609060101010101" pitchFamily="49" charset="-122"/>
              </a:rPr>
              <a:t>两尾概率或一尾概率如后图所示。</a:t>
            </a:r>
          </a:p>
          <a:p>
            <a:pPr lvl="1"/>
            <a:r>
              <a:rPr lang="en-US" altLang="zh-CN" i="1" dirty="0" smtClean="0">
                <a:latin typeface="黑体" panose="02010609060101010101" pitchFamily="49" charset="-122"/>
              </a:rPr>
              <a:t>x</a:t>
            </a:r>
            <a:r>
              <a:rPr lang="zh-CN" altLang="en-US" dirty="0" smtClean="0">
                <a:latin typeface="黑体" panose="02010609060101010101" pitchFamily="49" charset="-122"/>
              </a:rPr>
              <a:t>落在</a:t>
            </a:r>
            <a:r>
              <a:rPr lang="en-US" altLang="zh-CN" smtClean="0">
                <a:latin typeface="黑体" panose="02010609060101010101" pitchFamily="49" charset="-122"/>
              </a:rPr>
              <a:t>(</a:t>
            </a:r>
            <a:r>
              <a:rPr lang="en-US" altLang="zh-CN" smtClean="0">
                <a:latin typeface="黑体" panose="02010609060101010101" pitchFamily="49" charset="-122"/>
              </a:rPr>
              <a:t>μ-2.58σ,μ+2.58σ</a:t>
            </a:r>
            <a:r>
              <a:rPr lang="en-US" altLang="zh-CN" dirty="0" smtClean="0">
                <a:latin typeface="黑体" panose="02010609060101010101" pitchFamily="49" charset="-122"/>
              </a:rPr>
              <a:t>)</a:t>
            </a:r>
            <a:r>
              <a:rPr lang="zh-CN" altLang="en-US" dirty="0" smtClean="0">
                <a:latin typeface="黑体" panose="02010609060101010101" pitchFamily="49" charset="-122"/>
              </a:rPr>
              <a:t>之外的双尾概率</a:t>
            </a:r>
            <a:r>
              <a:rPr lang="zh-CN" altLang="en-US" smtClean="0">
                <a:latin typeface="黑体" panose="02010609060101010101" pitchFamily="49" charset="-122"/>
              </a:rPr>
              <a:t>为</a:t>
            </a:r>
            <a:r>
              <a:rPr lang="en-US" altLang="zh-CN" smtClean="0">
                <a:latin typeface="黑体" panose="02010609060101010101" pitchFamily="49" charset="-122"/>
              </a:rPr>
              <a:t>0.01</a:t>
            </a:r>
            <a:r>
              <a:rPr lang="zh-CN" altLang="en-US" smtClean="0">
                <a:latin typeface="黑体" panose="02010609060101010101" pitchFamily="49" charset="-122"/>
              </a:rPr>
              <a:t>，</a:t>
            </a:r>
            <a:endParaRPr lang="zh-CN" altLang="en-US" dirty="0" smtClean="0">
              <a:latin typeface="黑体" panose="02010609060101010101" pitchFamily="49" charset="-122"/>
            </a:endParaRPr>
          </a:p>
          <a:p>
            <a:pPr lvl="1"/>
            <a:r>
              <a:rPr lang="zh-CN" altLang="en-US" dirty="0" smtClean="0">
                <a:latin typeface="黑体" panose="02010609060101010101" pitchFamily="49" charset="-122"/>
              </a:rPr>
              <a:t>而单尾概率</a:t>
            </a:r>
            <a:r>
              <a:rPr lang="en-US" altLang="zh-CN" i="1" dirty="0" smtClean="0">
                <a:latin typeface="黑体" panose="02010609060101010101" pitchFamily="49" charset="-122"/>
              </a:rPr>
              <a:t>P</a:t>
            </a:r>
            <a:r>
              <a:rPr lang="el-GR" altLang="zh-CN" dirty="0" smtClean="0">
                <a:latin typeface="黑体" panose="02010609060101010101" pitchFamily="49" charset="-122"/>
              </a:rPr>
              <a:t>(</a:t>
            </a:r>
            <a:r>
              <a:rPr lang="en-US" altLang="zh-CN" i="1" dirty="0" smtClean="0">
                <a:latin typeface="黑体" panose="02010609060101010101" pitchFamily="49" charset="-122"/>
              </a:rPr>
              <a:t>x</a:t>
            </a:r>
            <a:r>
              <a:rPr lang="zh-CN" altLang="el-GR" smtClean="0">
                <a:latin typeface="黑体" panose="02010609060101010101" pitchFamily="49" charset="-122"/>
              </a:rPr>
              <a:t>＜</a:t>
            </a:r>
            <a:r>
              <a:rPr lang="el-GR" altLang="zh-CN" smtClean="0">
                <a:latin typeface="黑体" panose="02010609060101010101" pitchFamily="49" charset="-122"/>
              </a:rPr>
              <a:t>μ-2.58σ</a:t>
            </a:r>
            <a:r>
              <a:rPr lang="el-GR" altLang="zh-CN" dirty="0" smtClean="0">
                <a:latin typeface="黑体" panose="02010609060101010101" pitchFamily="49" charset="-122"/>
              </a:rPr>
              <a:t>)=</a:t>
            </a:r>
            <a:r>
              <a:rPr lang="el-GR" altLang="zh-CN" i="1" dirty="0" smtClean="0">
                <a:latin typeface="黑体" panose="02010609060101010101" pitchFamily="49" charset="-122"/>
              </a:rPr>
              <a:t> </a:t>
            </a:r>
            <a:r>
              <a:rPr lang="en-US" altLang="zh-CN" i="1" dirty="0" smtClean="0">
                <a:latin typeface="黑体" panose="02010609060101010101" pitchFamily="49" charset="-122"/>
              </a:rPr>
              <a:t>P</a:t>
            </a:r>
            <a:r>
              <a:rPr lang="el-GR" altLang="zh-CN" dirty="0" smtClean="0">
                <a:latin typeface="黑体" panose="02010609060101010101" pitchFamily="49" charset="-122"/>
              </a:rPr>
              <a:t>(</a:t>
            </a:r>
            <a:r>
              <a:rPr lang="en-US" altLang="zh-CN" i="1" dirty="0" smtClean="0">
                <a:latin typeface="黑体" panose="02010609060101010101" pitchFamily="49" charset="-122"/>
              </a:rPr>
              <a:t>x</a:t>
            </a:r>
            <a:r>
              <a:rPr lang="zh-CN" altLang="el-GR" smtClean="0">
                <a:latin typeface="黑体" panose="02010609060101010101" pitchFamily="49" charset="-122"/>
              </a:rPr>
              <a:t>＞</a:t>
            </a:r>
            <a:r>
              <a:rPr lang="el-GR" altLang="zh-CN" smtClean="0">
                <a:latin typeface="黑体" panose="02010609060101010101" pitchFamily="49" charset="-122"/>
              </a:rPr>
              <a:t>μ+2.58σ</a:t>
            </a:r>
            <a:r>
              <a:rPr lang="el-GR" altLang="zh-CN" smtClean="0">
                <a:latin typeface="黑体" panose="02010609060101010101" pitchFamily="49" charset="-122"/>
              </a:rPr>
              <a:t>)=</a:t>
            </a:r>
            <a:r>
              <a:rPr lang="el-GR" altLang="zh-CN" smtClean="0">
                <a:latin typeface="黑体" panose="02010609060101010101" pitchFamily="49" charset="-122"/>
              </a:rPr>
              <a:t>0.005</a:t>
            </a:r>
            <a:endParaRPr lang="en-US" altLang="zh-CN" dirty="0" smtClean="0">
              <a:latin typeface="黑体" panose="02010609060101010101" pitchFamily="49" charset="-122"/>
            </a:endParaRPr>
          </a:p>
          <a:p>
            <a:endParaRPr lang="zh-CN" altLang="en-US" dirty="0" smtClean="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3"/>
          <p:cNvSpPr>
            <a:spLocks noGrp="1"/>
          </p:cNvSpPr>
          <p:nvPr>
            <p:ph type="title"/>
          </p:nvPr>
        </p:nvSpPr>
        <p:spPr/>
        <p:txBody>
          <a:bodyPr/>
          <a:lstStyle/>
          <a:p>
            <a:r>
              <a:rPr lang="zh-CN" altLang="en-US" smtClean="0"/>
              <a:t>两尾概率和一尾概率</a:t>
            </a:r>
          </a:p>
        </p:txBody>
      </p:sp>
      <p:pic>
        <p:nvPicPr>
          <p:cNvPr id="69635"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1484313"/>
            <a:ext cx="4576763" cy="1993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9636" name="Picture 9" descr="图5-4"/>
          <p:cNvPicPr>
            <a:picLocks noChangeAspect="1" noChangeArrowheads="1"/>
          </p:cNvPicPr>
          <p:nvPr/>
        </p:nvPicPr>
        <p:blipFill>
          <a:blip r:embed="rId3">
            <a:extLst>
              <a:ext uri="{28A0092B-C50C-407E-A947-70E740481C1C}">
                <a14:useLocalDpi xmlns:a14="http://schemas.microsoft.com/office/drawing/2010/main" val="0"/>
              </a:ext>
            </a:extLst>
          </a:blip>
          <a:srcRect b="29478"/>
          <a:stretch>
            <a:fillRect/>
          </a:stretch>
        </p:blipFill>
        <p:spPr bwMode="auto">
          <a:xfrm>
            <a:off x="1547813" y="3573463"/>
            <a:ext cx="5859462" cy="2273300"/>
          </a:xfrm>
          <a:prstGeom prst="rect">
            <a:avLst/>
          </a:prstGeom>
          <a:noFill/>
          <a:ln w="9525">
            <a:solidFill>
              <a:srgbClr val="FFFFCC"/>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zh-CN" altLang="en-US" smtClean="0"/>
              <a:t>中心极限定理</a:t>
            </a:r>
          </a:p>
        </p:txBody>
      </p:sp>
      <p:sp>
        <p:nvSpPr>
          <p:cNvPr id="70659" name="内容占位符 2"/>
          <p:cNvSpPr>
            <a:spLocks noGrp="1"/>
          </p:cNvSpPr>
          <p:nvPr>
            <p:ph idx="1"/>
          </p:nvPr>
        </p:nvSpPr>
        <p:spPr>
          <a:xfrm>
            <a:off x="179388" y="1484313"/>
            <a:ext cx="8713787" cy="4392612"/>
          </a:xfrm>
        </p:spPr>
        <p:txBody>
          <a:bodyPr/>
          <a:lstStyle/>
          <a:p>
            <a:r>
              <a:rPr lang="zh-CN" altLang="en-US" sz="3200" dirty="0" smtClean="0"/>
              <a:t>若有一随机变量服从总体平均数为</a:t>
            </a:r>
            <a:r>
              <a:rPr lang="en-US" altLang="zh-CN" sz="3200" dirty="0" smtClean="0"/>
              <a:t>μ</a:t>
            </a:r>
            <a:r>
              <a:rPr lang="zh-CN" altLang="en-US" sz="3200" dirty="0" smtClean="0"/>
              <a:t>、方差为</a:t>
            </a:r>
            <a:r>
              <a:rPr lang="en-US" altLang="zh-CN" sz="3200" dirty="0" smtClean="0"/>
              <a:t>σ</a:t>
            </a:r>
            <a:r>
              <a:rPr lang="en-US" altLang="zh-CN" sz="3200" baseline="30000" dirty="0" smtClean="0"/>
              <a:t>2</a:t>
            </a:r>
            <a:r>
              <a:rPr lang="zh-CN" altLang="en-US" sz="3200" smtClean="0"/>
              <a:t>的</a:t>
            </a:r>
            <a:r>
              <a:rPr lang="zh-CN" altLang="en-US" sz="3200" smtClean="0"/>
              <a:t>分布，则</a:t>
            </a:r>
            <a:r>
              <a:rPr lang="zh-CN" altLang="en-US" sz="3200" dirty="0" smtClean="0"/>
              <a:t>从这个总体中随机抽取容量为</a:t>
            </a:r>
            <a:r>
              <a:rPr lang="en-US" altLang="zh-CN" sz="3200" dirty="0" smtClean="0"/>
              <a:t>n</a:t>
            </a:r>
            <a:r>
              <a:rPr lang="zh-CN" altLang="en-US" sz="3200" smtClean="0"/>
              <a:t>的</a:t>
            </a:r>
            <a:r>
              <a:rPr lang="zh-CN" altLang="en-US" sz="3200" smtClean="0"/>
              <a:t>样本，</a:t>
            </a:r>
            <a:endParaRPr lang="zh-CN" altLang="en-US" sz="3200" dirty="0" smtClean="0"/>
          </a:p>
          <a:p>
            <a:pPr lvl="1"/>
            <a:r>
              <a:rPr lang="zh-CN" altLang="en-US" sz="3200" dirty="0" smtClean="0"/>
              <a:t>随样本容量</a:t>
            </a:r>
            <a:r>
              <a:rPr lang="en-US" altLang="zh-CN" sz="3200" dirty="0" smtClean="0"/>
              <a:t>n</a:t>
            </a:r>
            <a:r>
              <a:rPr lang="zh-CN" altLang="en-US" sz="3200" dirty="0" smtClean="0"/>
              <a:t>的</a:t>
            </a:r>
            <a:r>
              <a:rPr lang="zh-CN" altLang="en-US" sz="3200" smtClean="0"/>
              <a:t>不断</a:t>
            </a:r>
            <a:r>
              <a:rPr lang="zh-CN" altLang="en-US" sz="3200" smtClean="0"/>
              <a:t>增大，其</a:t>
            </a:r>
            <a:r>
              <a:rPr lang="zh-CN" altLang="en-US" sz="3200" dirty="0" smtClean="0"/>
              <a:t>样本平均数的分布亦愈来愈</a:t>
            </a:r>
            <a:r>
              <a:rPr lang="zh-CN" altLang="en-US" sz="3200" smtClean="0"/>
              <a:t>趋于</a:t>
            </a:r>
            <a:r>
              <a:rPr lang="zh-CN" altLang="en-US" sz="3200" smtClean="0"/>
              <a:t>正态分布，</a:t>
            </a:r>
            <a:endParaRPr lang="zh-CN" altLang="en-US" sz="3200" dirty="0" smtClean="0"/>
          </a:p>
          <a:p>
            <a:pPr lvl="1"/>
            <a:r>
              <a:rPr lang="zh-CN" altLang="en-US" sz="3200" dirty="0" smtClean="0"/>
              <a:t>且具有平均数为</a:t>
            </a:r>
            <a:r>
              <a:rPr lang="en-US" altLang="zh-CN" sz="3200" dirty="0" smtClean="0"/>
              <a:t>μ</a:t>
            </a:r>
            <a:r>
              <a:rPr lang="zh-CN" altLang="en-US" sz="3200" dirty="0" smtClean="0"/>
              <a:t>、方差为</a:t>
            </a:r>
            <a:r>
              <a:rPr lang="en-US" altLang="zh-CN" sz="3200" dirty="0" smtClean="0"/>
              <a:t>σ</a:t>
            </a:r>
            <a:r>
              <a:rPr lang="en-US" altLang="zh-CN" sz="3200" baseline="30000" dirty="0" smtClean="0"/>
              <a:t>2 </a:t>
            </a:r>
            <a:r>
              <a:rPr lang="en-US" altLang="zh-CN" sz="3200" dirty="0" smtClean="0"/>
              <a:t>/n</a:t>
            </a:r>
            <a:r>
              <a:rPr lang="zh-CN" altLang="en-US" sz="3200" dirty="0" smtClean="0"/>
              <a:t>的分布。</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zh-CN" altLang="en-US" smtClean="0"/>
              <a:t>总体均值的假设检验</a:t>
            </a:r>
          </a:p>
        </p:txBody>
      </p:sp>
      <p:sp>
        <p:nvSpPr>
          <p:cNvPr id="71683" name="内容占位符 2"/>
          <p:cNvSpPr>
            <a:spLocks noGrp="1"/>
          </p:cNvSpPr>
          <p:nvPr>
            <p:ph idx="1"/>
          </p:nvPr>
        </p:nvSpPr>
        <p:spPr/>
        <p:txBody>
          <a:bodyPr/>
          <a:lstStyle/>
          <a:p>
            <a:r>
              <a:rPr lang="zh-CN" altLang="en-US" sz="3600" smtClean="0"/>
              <a:t>总体均值的假设检验</a:t>
            </a:r>
            <a:endParaRPr lang="en-US" altLang="zh-CN" sz="3600" smtClean="0"/>
          </a:p>
          <a:p>
            <a:pPr lvl="1"/>
            <a:r>
              <a:rPr lang="zh-CN" altLang="en-US" sz="3200" smtClean="0"/>
              <a:t>总体方差</a:t>
            </a:r>
            <a:r>
              <a:rPr lang="en-US" altLang="zh-CN" sz="3200" smtClean="0"/>
              <a:t>σ</a:t>
            </a:r>
            <a:r>
              <a:rPr lang="en-US" altLang="zh-CN" sz="3200" baseline="30000" smtClean="0"/>
              <a:t>2</a:t>
            </a:r>
            <a:r>
              <a:rPr lang="zh-CN" altLang="en-US" sz="3200" smtClean="0"/>
              <a:t>已知时均值的检验</a:t>
            </a:r>
            <a:endParaRPr lang="en-US" altLang="zh-CN" sz="3200" smtClean="0"/>
          </a:p>
          <a:p>
            <a:pPr lvl="1"/>
            <a:r>
              <a:rPr lang="zh-CN" altLang="en-US" sz="3200" smtClean="0"/>
              <a:t>总体方差</a:t>
            </a:r>
            <a:r>
              <a:rPr lang="en-US" altLang="zh-CN" sz="3200" smtClean="0"/>
              <a:t>σ</a:t>
            </a:r>
            <a:r>
              <a:rPr lang="en-US" altLang="zh-CN" sz="3200" baseline="30000" smtClean="0"/>
              <a:t>2</a:t>
            </a:r>
            <a:r>
              <a:rPr lang="zh-CN" altLang="en-US" sz="3200" smtClean="0"/>
              <a:t>未知时均值的检验</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smtClean="0"/>
              <a:t>总体均值的假设检验</a:t>
            </a:r>
          </a:p>
        </p:txBody>
      </p:sp>
      <p:sp>
        <p:nvSpPr>
          <p:cNvPr id="72707" name="内容占位符 2"/>
          <p:cNvSpPr>
            <a:spLocks noGrp="1"/>
          </p:cNvSpPr>
          <p:nvPr>
            <p:ph idx="1"/>
          </p:nvPr>
        </p:nvSpPr>
        <p:spPr/>
        <p:txBody>
          <a:bodyPr/>
          <a:lstStyle/>
          <a:p>
            <a:r>
              <a:rPr lang="zh-CN" altLang="en-US" dirty="0" smtClean="0"/>
              <a:t>假定条件</a:t>
            </a:r>
          </a:p>
          <a:p>
            <a:r>
              <a:rPr lang="zh-CN" altLang="en-US" dirty="0" smtClean="0"/>
              <a:t>总体服从正态分布</a:t>
            </a:r>
          </a:p>
          <a:p>
            <a:r>
              <a:rPr lang="zh-CN" altLang="en-US" dirty="0" smtClean="0"/>
              <a:t>若总体不</a:t>
            </a:r>
            <a:r>
              <a:rPr lang="zh-CN" altLang="en-US" smtClean="0"/>
              <a:t>服从</a:t>
            </a:r>
            <a:r>
              <a:rPr lang="zh-CN" altLang="en-US" smtClean="0"/>
              <a:t>正态分布</a:t>
            </a:r>
            <a:r>
              <a:rPr lang="en-US" altLang="zh-CN" smtClean="0"/>
              <a:t>, </a:t>
            </a:r>
            <a:r>
              <a:rPr lang="zh-CN" altLang="en-US" dirty="0" smtClean="0"/>
              <a:t>可用正态分布来近似</a:t>
            </a:r>
            <a:r>
              <a:rPr lang="en-US" altLang="zh-CN" dirty="0" smtClean="0"/>
              <a:t>(</a:t>
            </a:r>
            <a:r>
              <a:rPr lang="zh-CN" altLang="en-US" dirty="0" smtClean="0"/>
              <a:t>要求</a:t>
            </a:r>
            <a:r>
              <a:rPr lang="en-US" altLang="zh-CN" dirty="0" smtClean="0"/>
              <a:t>n&gt;=30)</a:t>
            </a:r>
          </a:p>
          <a:p>
            <a:r>
              <a:rPr lang="zh-CN" altLang="en-US" dirty="0" smtClean="0"/>
              <a:t>使用</a:t>
            </a:r>
            <a:r>
              <a:rPr lang="en-US" altLang="zh-CN" dirty="0" smtClean="0"/>
              <a:t>Z</a:t>
            </a:r>
            <a:r>
              <a:rPr lang="zh-CN" altLang="en-US" dirty="0" smtClean="0"/>
              <a:t>统计量</a:t>
            </a:r>
          </a:p>
          <a:p>
            <a:endParaRPr lang="zh-CN" altLang="en-US" dirty="0" smtClean="0"/>
          </a:p>
        </p:txBody>
      </p:sp>
      <p:graphicFrame>
        <p:nvGraphicFramePr>
          <p:cNvPr id="72708" name="Object 2052"/>
          <p:cNvGraphicFramePr>
            <a:graphicFrameLocks noChangeAspect="1"/>
          </p:cNvGraphicFramePr>
          <p:nvPr/>
        </p:nvGraphicFramePr>
        <p:xfrm>
          <a:off x="1074738" y="4221163"/>
          <a:ext cx="3790950" cy="1279525"/>
        </p:xfrm>
        <a:graphic>
          <a:graphicData uri="http://schemas.openxmlformats.org/presentationml/2006/ole">
            <mc:AlternateContent xmlns:mc="http://schemas.openxmlformats.org/markup-compatibility/2006">
              <mc:Choice xmlns:v="urn:schemas-microsoft-com:vml" Requires="v">
                <p:oleObj spid="_x0000_s72846" name="公式" r:id="rId3" imgW="1269449" imgH="431613" progId="Equation.3">
                  <p:embed/>
                </p:oleObj>
              </mc:Choice>
              <mc:Fallback>
                <p:oleObj name="公式" r:id="rId3" imgW="1269449" imgH="431613" progId="Equation.3">
                  <p:embed/>
                  <p:pic>
                    <p:nvPicPr>
                      <p:cNvPr id="0" name="Object 205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4738" y="4221163"/>
                        <a:ext cx="3790950"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smtClean="0"/>
              <a:t>基于统计学的数据分析方法</a:t>
            </a:r>
          </a:p>
        </p:txBody>
      </p:sp>
      <p:sp>
        <p:nvSpPr>
          <p:cNvPr id="41987" name="内容占位符 2"/>
          <p:cNvSpPr>
            <a:spLocks noGrp="1"/>
          </p:cNvSpPr>
          <p:nvPr>
            <p:ph idx="1"/>
          </p:nvPr>
        </p:nvSpPr>
        <p:spPr/>
        <p:txBody>
          <a:bodyPr/>
          <a:lstStyle/>
          <a:p>
            <a:r>
              <a:rPr lang="zh-CN" altLang="en-US" dirty="0" smtClean="0"/>
              <a:t>数据分析的主要目的之一是获得研究对象的总体的数据特征。</a:t>
            </a:r>
            <a:endParaRPr lang="en-US" altLang="zh-CN" dirty="0" smtClean="0"/>
          </a:p>
          <a:p>
            <a:r>
              <a:rPr lang="zh-CN" altLang="en-US" dirty="0" smtClean="0"/>
              <a:t>但是现实世界中研究问题的总体往往很难获得。</a:t>
            </a:r>
            <a:endParaRPr lang="en-US" altLang="zh-CN" dirty="0" smtClean="0"/>
          </a:p>
          <a:p>
            <a:pPr lvl="1"/>
            <a:r>
              <a:rPr lang="zh-CN" altLang="en-US" dirty="0" smtClean="0"/>
              <a:t>我们不可能用总体来</a:t>
            </a:r>
            <a:r>
              <a:rPr lang="zh-CN" altLang="en-US" smtClean="0"/>
              <a:t>做</a:t>
            </a:r>
            <a:r>
              <a:rPr lang="zh-CN" altLang="en-US" smtClean="0"/>
              <a:t>试验，各方</a:t>
            </a:r>
            <a:r>
              <a:rPr lang="zh-CN" altLang="en-US" dirty="0" smtClean="0"/>
              <a:t>面的条件不许可我们</a:t>
            </a:r>
            <a:r>
              <a:rPr lang="zh-CN" altLang="en-US" smtClean="0"/>
              <a:t>这样</a:t>
            </a:r>
            <a:r>
              <a:rPr lang="zh-CN" altLang="en-US" smtClean="0"/>
              <a:t>做，也</a:t>
            </a:r>
            <a:r>
              <a:rPr lang="zh-CN" altLang="en-US" dirty="0" smtClean="0"/>
              <a:t>没有必要这样做</a:t>
            </a:r>
          </a:p>
          <a:p>
            <a:pPr lvl="1"/>
            <a:r>
              <a:rPr lang="zh-CN" altLang="en-US" dirty="0" smtClean="0"/>
              <a:t>我们只能用样本来</a:t>
            </a:r>
            <a:r>
              <a:rPr lang="zh-CN" altLang="en-US" smtClean="0"/>
              <a:t>做</a:t>
            </a:r>
            <a:r>
              <a:rPr lang="zh-CN" altLang="en-US" smtClean="0"/>
              <a:t>试验，且</a:t>
            </a:r>
            <a:r>
              <a:rPr lang="zh-CN" altLang="en-US" dirty="0" smtClean="0"/>
              <a:t>由于时间、经费、人力等因素</a:t>
            </a:r>
            <a:r>
              <a:rPr lang="zh-CN" altLang="en-US" smtClean="0"/>
              <a:t>的</a:t>
            </a:r>
            <a:r>
              <a:rPr lang="zh-CN" altLang="en-US" smtClean="0"/>
              <a:t>限制，一般</a:t>
            </a:r>
            <a:r>
              <a:rPr lang="zh-CN" altLang="en-US" dirty="0" smtClean="0"/>
              <a:t>同一个试验只能做</a:t>
            </a:r>
            <a:r>
              <a:rPr lang="zh-CN" altLang="en-US" smtClean="0"/>
              <a:t>一</a:t>
            </a:r>
            <a:r>
              <a:rPr lang="zh-CN" altLang="en-US" smtClean="0"/>
              <a:t>次，通过</a:t>
            </a:r>
            <a:r>
              <a:rPr lang="zh-CN" altLang="en-US" dirty="0" smtClean="0"/>
              <a:t>一次试验就希望能得到一个比较可靠的结果</a:t>
            </a:r>
          </a:p>
          <a:p>
            <a:pPr lvl="1"/>
            <a:endParaRPr lang="zh-CN" altLang="en-US" dirty="0"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smtClean="0"/>
              <a:t>总体均值的假设检验</a:t>
            </a:r>
          </a:p>
        </p:txBody>
      </p:sp>
      <p:sp>
        <p:nvSpPr>
          <p:cNvPr id="73731" name="内容占位符 2"/>
          <p:cNvSpPr>
            <a:spLocks noGrp="1"/>
          </p:cNvSpPr>
          <p:nvPr>
            <p:ph idx="1"/>
          </p:nvPr>
        </p:nvSpPr>
        <p:spPr>
          <a:xfrm>
            <a:off x="250825" y="1484313"/>
            <a:ext cx="8785225" cy="4392612"/>
          </a:xfrm>
        </p:spPr>
        <p:txBody>
          <a:bodyPr/>
          <a:lstStyle/>
          <a:p>
            <a:r>
              <a:rPr lang="zh-CN" altLang="en-US" dirty="0" smtClean="0"/>
              <a:t>用来研究小样本</a:t>
            </a:r>
            <a:r>
              <a:rPr lang="zh-CN" altLang="en-US" smtClean="0"/>
              <a:t>的</a:t>
            </a:r>
            <a:r>
              <a:rPr lang="zh-CN" altLang="en-US" smtClean="0"/>
              <a:t>抽样分布</a:t>
            </a:r>
            <a:r>
              <a:rPr lang="en-US" altLang="zh-CN" smtClean="0"/>
              <a:t>,</a:t>
            </a:r>
            <a:r>
              <a:rPr lang="zh-CN" altLang="en-US" smtClean="0"/>
              <a:t>是</a:t>
            </a:r>
            <a:r>
              <a:rPr lang="zh-CN" altLang="en-US" dirty="0" smtClean="0"/>
              <a:t>由</a:t>
            </a:r>
            <a:r>
              <a:rPr lang="en-US" altLang="zh-CN" smtClean="0"/>
              <a:t>William </a:t>
            </a:r>
            <a:r>
              <a:rPr lang="en-US" altLang="zh-CN" smtClean="0"/>
              <a:t>S. </a:t>
            </a:r>
            <a:r>
              <a:rPr lang="en-US" altLang="zh-CN" dirty="0" err="1" smtClean="0"/>
              <a:t>Gosset</a:t>
            </a:r>
            <a:r>
              <a:rPr lang="zh-CN" altLang="en-US" dirty="0" smtClean="0"/>
              <a:t>于</a:t>
            </a:r>
            <a:r>
              <a:rPr lang="en-US" altLang="zh-CN" dirty="0" smtClean="0"/>
              <a:t>1908</a:t>
            </a:r>
            <a:r>
              <a:rPr lang="zh-CN" altLang="en-US" dirty="0" smtClean="0"/>
              <a:t>年以</a:t>
            </a:r>
            <a:r>
              <a:rPr lang="en-US" altLang="zh-CN" dirty="0" smtClean="0"/>
              <a:t>Student</a:t>
            </a:r>
            <a:r>
              <a:rPr lang="zh-CN" altLang="en-US" dirty="0" smtClean="0"/>
              <a:t>的笔名发表</a:t>
            </a:r>
            <a:r>
              <a:rPr lang="zh-CN" altLang="en-US" smtClean="0"/>
              <a:t>的</a:t>
            </a:r>
            <a:r>
              <a:rPr lang="zh-CN" altLang="en-US" smtClean="0"/>
              <a:t>论文</a:t>
            </a:r>
            <a:r>
              <a:rPr lang="en-US" altLang="zh-CN" smtClean="0"/>
              <a:t>.</a:t>
            </a:r>
            <a:endParaRPr lang="en-US" altLang="zh-CN" dirty="0" smtClean="0"/>
          </a:p>
          <a:p>
            <a:r>
              <a:rPr lang="zh-CN" altLang="en-US" dirty="0" smtClean="0"/>
              <a:t>当总体标准差</a:t>
            </a:r>
            <a:r>
              <a:rPr lang="en-US" altLang="zh-CN" dirty="0" smtClean="0"/>
              <a:t>σ</a:t>
            </a:r>
            <a:r>
              <a:rPr lang="zh-CN" altLang="en-US" smtClean="0"/>
              <a:t>未知</a:t>
            </a:r>
            <a:r>
              <a:rPr lang="zh-CN" altLang="en-US" smtClean="0"/>
              <a:t>时，以</a:t>
            </a:r>
            <a:r>
              <a:rPr lang="zh-CN" altLang="en-US" dirty="0" smtClean="0"/>
              <a:t>样本标准差</a:t>
            </a:r>
            <a:r>
              <a:rPr lang="en-US" altLang="zh-CN" dirty="0" smtClean="0"/>
              <a:t>S</a:t>
            </a:r>
            <a:r>
              <a:rPr lang="zh-CN" altLang="en-US" dirty="0" smtClean="0"/>
              <a:t>代替</a:t>
            </a:r>
            <a:r>
              <a:rPr lang="en-US" altLang="zh-CN" dirty="0" smtClean="0"/>
              <a:t>σ</a:t>
            </a:r>
            <a:r>
              <a:rPr lang="zh-CN" altLang="en-US" dirty="0" smtClean="0"/>
              <a:t>所得到的统计量记为</a:t>
            </a:r>
            <a:r>
              <a:rPr lang="en-US" altLang="zh-CN" dirty="0" smtClean="0"/>
              <a:t>t</a:t>
            </a:r>
            <a:r>
              <a:rPr lang="zh-CN" altLang="en-US" dirty="0" smtClean="0"/>
              <a:t>。</a:t>
            </a:r>
          </a:p>
          <a:p>
            <a:endParaRPr lang="zh-CN" altLang="en-US" dirty="0" smtClean="0"/>
          </a:p>
          <a:p>
            <a:r>
              <a:rPr lang="zh-CN" altLang="en-US" dirty="0" smtClean="0"/>
              <a:t>在计算</a:t>
            </a:r>
            <a:r>
              <a:rPr lang="en-US" altLang="zh-CN" smtClean="0"/>
              <a:t>t</a:t>
            </a:r>
            <a:r>
              <a:rPr lang="zh-CN" altLang="en-US" smtClean="0"/>
              <a:t>时，由于</a:t>
            </a:r>
            <a:r>
              <a:rPr lang="zh-CN" altLang="en-US" dirty="0" smtClean="0"/>
              <a:t>采用</a:t>
            </a:r>
            <a:r>
              <a:rPr lang="en-US" altLang="zh-CN" dirty="0" smtClean="0"/>
              <a:t>S</a:t>
            </a:r>
            <a:r>
              <a:rPr lang="zh-CN" altLang="en-US" dirty="0" smtClean="0"/>
              <a:t>来</a:t>
            </a:r>
            <a:r>
              <a:rPr lang="zh-CN" altLang="en-US" smtClean="0"/>
              <a:t>代替</a:t>
            </a:r>
            <a:r>
              <a:rPr lang="en-US" altLang="zh-CN" smtClean="0"/>
              <a:t>σ</a:t>
            </a:r>
            <a:r>
              <a:rPr lang="zh-CN" altLang="en-US" smtClean="0"/>
              <a:t>，使得</a:t>
            </a:r>
            <a:r>
              <a:rPr lang="en-US" altLang="zh-CN" dirty="0" smtClean="0"/>
              <a:t>t </a:t>
            </a:r>
            <a:r>
              <a:rPr lang="zh-CN" altLang="en-US" dirty="0" smtClean="0"/>
              <a:t>变量不再</a:t>
            </a:r>
            <a:r>
              <a:rPr lang="zh-CN" altLang="en-US" smtClean="0"/>
              <a:t>服从</a:t>
            </a:r>
            <a:r>
              <a:rPr lang="zh-CN" altLang="en-US" smtClean="0"/>
              <a:t>标准正态分布，而是</a:t>
            </a:r>
            <a:r>
              <a:rPr lang="zh-CN" altLang="en-US" dirty="0" smtClean="0"/>
              <a:t>服从</a:t>
            </a:r>
            <a:r>
              <a:rPr lang="en-US" altLang="zh-CN" dirty="0" smtClean="0"/>
              <a:t>t</a:t>
            </a:r>
            <a:r>
              <a:rPr lang="zh-CN" altLang="en-US" dirty="0" smtClean="0"/>
              <a:t>分布</a:t>
            </a:r>
            <a:r>
              <a:rPr lang="en-US" altLang="zh-CN" dirty="0" smtClean="0"/>
              <a:t>(</a:t>
            </a:r>
            <a:r>
              <a:rPr lang="en-US" altLang="zh-CN" dirty="0" err="1" smtClean="0"/>
              <a:t>Gosset</a:t>
            </a:r>
            <a:r>
              <a:rPr lang="en-US" altLang="zh-CN" dirty="0" smtClean="0"/>
              <a:t> &amp; Fisher)</a:t>
            </a:r>
            <a:r>
              <a:rPr lang="zh-CN" altLang="en-US" dirty="0" smtClean="0"/>
              <a:t>。</a:t>
            </a:r>
          </a:p>
          <a:p>
            <a:endParaRPr lang="zh-CN" altLang="en-US" dirty="0" smtClean="0"/>
          </a:p>
        </p:txBody>
      </p:sp>
      <p:graphicFrame>
        <p:nvGraphicFramePr>
          <p:cNvPr id="73732" name="对象 3"/>
          <p:cNvGraphicFramePr>
            <a:graphicFrameLocks noChangeAspect="1"/>
          </p:cNvGraphicFramePr>
          <p:nvPr/>
        </p:nvGraphicFramePr>
        <p:xfrm>
          <a:off x="3203575" y="3357563"/>
          <a:ext cx="2547938" cy="631825"/>
        </p:xfrm>
        <a:graphic>
          <a:graphicData uri="http://schemas.openxmlformats.org/presentationml/2006/ole">
            <mc:AlternateContent xmlns:mc="http://schemas.openxmlformats.org/markup-compatibility/2006">
              <mc:Choice xmlns:v="urn:schemas-microsoft-com:vml" Requires="v">
                <p:oleObj spid="_x0000_s73870" name="公式" r:id="rId4" imgW="927100" imgH="228600" progId="Equation.3">
                  <p:embed/>
                </p:oleObj>
              </mc:Choice>
              <mc:Fallback>
                <p:oleObj name="公式" r:id="rId4" imgW="927100" imgH="228600" progId="Equation.3">
                  <p:embed/>
                  <p:pic>
                    <p:nvPicPr>
                      <p:cNvPr id="0" name="对象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575" y="3357563"/>
                        <a:ext cx="2547938" cy="63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en-US" altLang="zh-CN" smtClean="0"/>
              <a:t>t </a:t>
            </a:r>
            <a:r>
              <a:rPr lang="zh-CN" altLang="en-US" smtClean="0"/>
              <a:t>分布</a:t>
            </a:r>
            <a:r>
              <a:rPr lang="en-US" altLang="zh-CN" smtClean="0"/>
              <a:t>(t-distribution)</a:t>
            </a:r>
            <a:endParaRPr lang="zh-CN" altLang="en-US" smtClean="0"/>
          </a:p>
        </p:txBody>
      </p:sp>
      <p:sp>
        <p:nvSpPr>
          <p:cNvPr id="75779" name="内容占位符 2"/>
          <p:cNvSpPr>
            <a:spLocks noGrp="1"/>
          </p:cNvSpPr>
          <p:nvPr>
            <p:ph idx="1"/>
          </p:nvPr>
        </p:nvSpPr>
        <p:spPr>
          <a:xfrm>
            <a:off x="395288" y="1196975"/>
            <a:ext cx="8496300" cy="2736850"/>
          </a:xfrm>
        </p:spPr>
        <p:txBody>
          <a:bodyPr/>
          <a:lstStyle/>
          <a:p>
            <a:r>
              <a:rPr lang="zh-CN" altLang="en-US" sz="2400" dirty="0" smtClean="0"/>
              <a:t>与标准正态分布</a:t>
            </a:r>
            <a:r>
              <a:rPr lang="zh-CN" altLang="en-US" sz="2400" smtClean="0"/>
              <a:t>曲线</a:t>
            </a:r>
            <a:r>
              <a:rPr lang="zh-CN" altLang="en-US" sz="2400" smtClean="0"/>
              <a:t>相比，</a:t>
            </a:r>
            <a:r>
              <a:rPr lang="en-US" altLang="zh-CN" sz="2400" smtClean="0"/>
              <a:t>t</a:t>
            </a:r>
            <a:r>
              <a:rPr lang="zh-CN" altLang="en-US" sz="2400" dirty="0" smtClean="0"/>
              <a:t>分布曲线顶部</a:t>
            </a:r>
            <a:r>
              <a:rPr lang="zh-CN" altLang="en-US" sz="2400" smtClean="0"/>
              <a:t>略</a:t>
            </a:r>
            <a:r>
              <a:rPr lang="zh-CN" altLang="en-US" sz="2400" smtClean="0"/>
              <a:t>低，两</a:t>
            </a:r>
            <a:r>
              <a:rPr lang="zh-CN" altLang="en-US" sz="2400" dirty="0" smtClean="0"/>
              <a:t>尾部稍高而平。</a:t>
            </a:r>
            <a:r>
              <a:rPr lang="en-US" altLang="zh-CN" sz="2400" dirty="0" err="1" smtClean="0"/>
              <a:t>df</a:t>
            </a:r>
            <a:r>
              <a:rPr lang="zh-CN" altLang="en-US" sz="2400" dirty="0" smtClean="0"/>
              <a:t>越小这种趋势越明显。</a:t>
            </a:r>
          </a:p>
          <a:p>
            <a:r>
              <a:rPr lang="en-US" altLang="zh-CN" sz="2400" dirty="0" err="1" smtClean="0"/>
              <a:t>df</a:t>
            </a:r>
            <a:r>
              <a:rPr lang="zh-CN" altLang="en-US" sz="2400" smtClean="0"/>
              <a:t>越</a:t>
            </a:r>
            <a:r>
              <a:rPr lang="zh-CN" altLang="en-US" sz="2400" smtClean="0"/>
              <a:t>大，</a:t>
            </a:r>
            <a:r>
              <a:rPr lang="en-US" altLang="zh-CN" sz="2400" smtClean="0"/>
              <a:t>t</a:t>
            </a:r>
            <a:r>
              <a:rPr lang="zh-CN" altLang="en-US" sz="2400" dirty="0" smtClean="0"/>
              <a:t>分布越趋近于标准正态分布。</a:t>
            </a:r>
          </a:p>
          <a:p>
            <a:pPr lvl="1"/>
            <a:r>
              <a:rPr lang="zh-CN" altLang="en-US" sz="2000" dirty="0" smtClean="0"/>
              <a:t>当</a:t>
            </a:r>
            <a:r>
              <a:rPr lang="en-US" altLang="zh-CN" sz="2000" smtClean="0"/>
              <a:t>n&gt;30</a:t>
            </a:r>
            <a:r>
              <a:rPr lang="zh-CN" altLang="en-US" sz="2000" smtClean="0"/>
              <a:t>时，</a:t>
            </a:r>
            <a:r>
              <a:rPr lang="en-US" altLang="zh-CN" sz="2000" smtClean="0"/>
              <a:t>t</a:t>
            </a:r>
            <a:r>
              <a:rPr lang="zh-CN" altLang="en-US" sz="2000" dirty="0" smtClean="0"/>
              <a:t>分布与标准正态分布的区别很小；</a:t>
            </a:r>
          </a:p>
          <a:p>
            <a:pPr lvl="1"/>
            <a:r>
              <a:rPr lang="en-US" altLang="zh-CN" sz="2000" smtClean="0"/>
              <a:t>n&gt;100</a:t>
            </a:r>
            <a:r>
              <a:rPr lang="zh-CN" altLang="en-US" sz="2000" smtClean="0"/>
              <a:t>时，</a:t>
            </a:r>
            <a:r>
              <a:rPr lang="en-US" altLang="zh-CN" sz="2000" smtClean="0"/>
              <a:t>t</a:t>
            </a:r>
            <a:r>
              <a:rPr lang="zh-CN" altLang="en-US" sz="2000" dirty="0" smtClean="0"/>
              <a:t>分布基本与标准正态分布相同；</a:t>
            </a:r>
          </a:p>
          <a:p>
            <a:r>
              <a:rPr lang="zh-CN" altLang="en-US" sz="2400" dirty="0" smtClean="0"/>
              <a:t>当</a:t>
            </a:r>
            <a:r>
              <a:rPr lang="en-US" altLang="zh-CN" sz="2400" dirty="0" err="1" smtClean="0"/>
              <a:t>df</a:t>
            </a:r>
            <a:r>
              <a:rPr lang="zh-CN" altLang="en-US" sz="2400" smtClean="0"/>
              <a:t>一定</a:t>
            </a:r>
            <a:r>
              <a:rPr lang="zh-CN" altLang="en-US" sz="2400" smtClean="0"/>
              <a:t>时，概率</a:t>
            </a:r>
            <a:r>
              <a:rPr lang="en-US" altLang="zh-CN" sz="2400" dirty="0" smtClean="0"/>
              <a:t>P</a:t>
            </a:r>
            <a:r>
              <a:rPr lang="zh-CN" altLang="en-US" sz="2400" smtClean="0"/>
              <a:t>越</a:t>
            </a:r>
            <a:r>
              <a:rPr lang="zh-CN" altLang="en-US" sz="2400" smtClean="0"/>
              <a:t>大，临界</a:t>
            </a:r>
            <a:r>
              <a:rPr lang="en-US" altLang="zh-CN" sz="2400" dirty="0" smtClean="0"/>
              <a:t>t</a:t>
            </a:r>
            <a:r>
              <a:rPr lang="zh-CN" altLang="en-US" sz="2400" dirty="0" smtClean="0"/>
              <a:t>值越小；概率</a:t>
            </a:r>
            <a:r>
              <a:rPr lang="en-US" altLang="zh-CN" sz="2400" dirty="0" smtClean="0"/>
              <a:t>P</a:t>
            </a:r>
            <a:r>
              <a:rPr lang="zh-CN" altLang="en-US" sz="2400" smtClean="0"/>
              <a:t>越</a:t>
            </a:r>
            <a:r>
              <a:rPr lang="zh-CN" altLang="en-US" sz="2400" smtClean="0"/>
              <a:t>小，临界</a:t>
            </a:r>
            <a:r>
              <a:rPr lang="en-US" altLang="zh-CN" sz="2400" dirty="0" smtClean="0"/>
              <a:t>t</a:t>
            </a:r>
            <a:r>
              <a:rPr lang="zh-CN" altLang="en-US" sz="2400" dirty="0" smtClean="0"/>
              <a:t>值越大。 </a:t>
            </a:r>
          </a:p>
        </p:txBody>
      </p:sp>
      <p:pic>
        <p:nvPicPr>
          <p:cNvPr id="75780" name="Picture 5" descr="图片4-1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79838" y="3933825"/>
            <a:ext cx="4017962"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t>显著性检验示例</a:t>
            </a:r>
          </a:p>
        </p:txBody>
      </p:sp>
      <p:sp>
        <p:nvSpPr>
          <p:cNvPr id="76803" name="内容占位符 2"/>
          <p:cNvSpPr>
            <a:spLocks noGrp="1"/>
          </p:cNvSpPr>
          <p:nvPr>
            <p:ph idx="1"/>
          </p:nvPr>
        </p:nvSpPr>
        <p:spPr>
          <a:xfrm>
            <a:off x="107950" y="1341438"/>
            <a:ext cx="8856663" cy="4751387"/>
          </a:xfrm>
        </p:spPr>
        <p:txBody>
          <a:bodyPr/>
          <a:lstStyle/>
          <a:p>
            <a:pPr>
              <a:lnSpc>
                <a:spcPct val="90000"/>
              </a:lnSpc>
              <a:buFont typeface="Wingdings" panose="05000000000000000000" pitchFamily="2" charset="2"/>
              <a:buNone/>
            </a:pPr>
            <a:r>
              <a:rPr lang="zh-CN" altLang="en-US" sz="2400" dirty="0" smtClean="0">
                <a:latin typeface="黑体" panose="02010609060101010101" pitchFamily="49" charset="-122"/>
              </a:rPr>
              <a:t>某矿泉水企业的自动装</a:t>
            </a:r>
            <a:r>
              <a:rPr lang="zh-CN" altLang="en-US" sz="2400" smtClean="0">
                <a:latin typeface="黑体" panose="02010609060101010101" pitchFamily="49" charset="-122"/>
              </a:rPr>
              <a:t>罐</a:t>
            </a:r>
            <a:r>
              <a:rPr lang="zh-CN" altLang="en-US" sz="2400" smtClean="0">
                <a:latin typeface="黑体" panose="02010609060101010101" pitchFamily="49" charset="-122"/>
              </a:rPr>
              <a:t>机，在</a:t>
            </a:r>
            <a:r>
              <a:rPr lang="zh-CN" altLang="en-US" sz="2400" dirty="0" smtClean="0">
                <a:latin typeface="黑体" panose="02010609060101010101" pitchFamily="49" charset="-122"/>
              </a:rPr>
              <a:t>正常</a:t>
            </a:r>
            <a:r>
              <a:rPr lang="zh-CN" altLang="en-US" sz="2400" smtClean="0">
                <a:latin typeface="黑体" panose="02010609060101010101" pitchFamily="49" charset="-122"/>
              </a:rPr>
              <a:t>工作状态</a:t>
            </a:r>
            <a:r>
              <a:rPr lang="zh-CN" altLang="en-US" sz="2400" smtClean="0">
                <a:latin typeface="黑体" panose="02010609060101010101" pitchFamily="49" charset="-122"/>
              </a:rPr>
              <a:t>时，每</a:t>
            </a:r>
            <a:r>
              <a:rPr lang="zh-CN" altLang="en-US" sz="2400" dirty="0" smtClean="0">
                <a:latin typeface="黑体" panose="02010609060101010101" pitchFamily="49" charset="-122"/>
              </a:rPr>
              <a:t>罐净容量具</a:t>
            </a:r>
            <a:r>
              <a:rPr lang="zh-CN" altLang="en-US" sz="2400" smtClean="0">
                <a:latin typeface="黑体" panose="02010609060101010101" pitchFamily="49" charset="-122"/>
              </a:rPr>
              <a:t>正态分布</a:t>
            </a:r>
            <a:r>
              <a:rPr lang="en-US" altLang="zh-CN" sz="2400" smtClean="0">
                <a:latin typeface="黑体" panose="02010609060101010101" pitchFamily="49" charset="-122"/>
              </a:rPr>
              <a:t>N(500,64</a:t>
            </a:r>
            <a:r>
              <a:rPr lang="en-US" altLang="zh-CN" sz="2400" dirty="0" smtClean="0">
                <a:latin typeface="黑体" panose="02010609060101010101" pitchFamily="49" charset="-122"/>
              </a:rPr>
              <a:t>)(</a:t>
            </a:r>
            <a:r>
              <a:rPr lang="zh-CN" altLang="en-US" sz="2400" dirty="0" smtClean="0">
                <a:latin typeface="黑体" panose="02010609060101010101" pitchFamily="49" charset="-122"/>
              </a:rPr>
              <a:t>单位：</a:t>
            </a:r>
            <a:r>
              <a:rPr lang="en-US" altLang="zh-CN" sz="2400" dirty="0" smtClean="0">
                <a:latin typeface="黑体" panose="02010609060101010101" pitchFamily="49" charset="-122"/>
              </a:rPr>
              <a:t>mL)</a:t>
            </a:r>
            <a:r>
              <a:rPr lang="zh-CN" altLang="en-US" sz="2400" dirty="0" smtClean="0">
                <a:latin typeface="黑体" panose="02010609060101010101" pitchFamily="49" charset="-122"/>
              </a:rPr>
              <a:t>。某日随机抽查了</a:t>
            </a:r>
            <a:r>
              <a:rPr lang="en-US" altLang="zh-CN" sz="2400" smtClean="0">
                <a:latin typeface="黑体" panose="02010609060101010101" pitchFamily="49" charset="-122"/>
              </a:rPr>
              <a:t>10</a:t>
            </a:r>
            <a:r>
              <a:rPr lang="zh-CN" altLang="en-US" sz="2400" smtClean="0">
                <a:latin typeface="黑体" panose="02010609060101010101" pitchFamily="49" charset="-122"/>
              </a:rPr>
              <a:t>瓶，得</a:t>
            </a:r>
            <a:r>
              <a:rPr lang="zh-CN" altLang="en-US" sz="2400" dirty="0" smtClean="0">
                <a:latin typeface="黑体" panose="02010609060101010101" pitchFamily="49" charset="-122"/>
              </a:rPr>
              <a:t>结果如下</a:t>
            </a:r>
            <a:r>
              <a:rPr lang="zh-CN" altLang="en-US" sz="2400" smtClean="0">
                <a:latin typeface="黑体" panose="02010609060101010101" pitchFamily="49" charset="-122"/>
              </a:rPr>
              <a:t>：</a:t>
            </a:r>
            <a:r>
              <a:rPr lang="en-US" altLang="zh-CN" sz="2400" smtClean="0">
                <a:latin typeface="黑体" panose="02010609060101010101" pitchFamily="49" charset="-122"/>
              </a:rPr>
              <a:t>505,512,497,493,508, 515,502,495,490,510</a:t>
            </a:r>
            <a:r>
              <a:rPr lang="zh-CN" altLang="en-US" sz="2400" smtClean="0">
                <a:latin typeface="黑体" panose="02010609060101010101" pitchFamily="49" charset="-122"/>
              </a:rPr>
              <a:t>，问</a:t>
            </a:r>
            <a:r>
              <a:rPr lang="zh-CN" altLang="en-US" sz="2400" dirty="0" smtClean="0">
                <a:latin typeface="黑体" panose="02010609060101010101" pitchFamily="49" charset="-122"/>
              </a:rPr>
              <a:t>瓶装机工作是否正常？</a:t>
            </a:r>
          </a:p>
          <a:p>
            <a:pPr>
              <a:lnSpc>
                <a:spcPct val="90000"/>
              </a:lnSpc>
              <a:buFont typeface="Wingdings" panose="05000000000000000000" pitchFamily="2" charset="2"/>
              <a:buNone/>
            </a:pPr>
            <a:r>
              <a:rPr lang="zh-CN" altLang="en-US" sz="2400" dirty="0" smtClean="0">
                <a:latin typeface="黑体" panose="02010609060101010101" pitchFamily="49" charset="-122"/>
              </a:rPr>
              <a:t>解</a:t>
            </a:r>
            <a:r>
              <a:rPr lang="en-US" altLang="zh-CN" sz="2400" dirty="0" smtClean="0">
                <a:latin typeface="黑体" panose="02010609060101010101" pitchFamily="49" charset="-122"/>
              </a:rPr>
              <a:t>: </a:t>
            </a:r>
            <a:r>
              <a:rPr lang="zh-CN" altLang="en-US" sz="2400" smtClean="0">
                <a:latin typeface="黑体" panose="02010609060101010101" pitchFamily="49" charset="-122"/>
              </a:rPr>
              <a:t>根据</a:t>
            </a:r>
            <a:r>
              <a:rPr lang="zh-CN" altLang="en-US" sz="2400" smtClean="0">
                <a:latin typeface="黑体" panose="02010609060101010101" pitchFamily="49" charset="-122"/>
              </a:rPr>
              <a:t>题意，本</a:t>
            </a:r>
            <a:r>
              <a:rPr lang="zh-CN" altLang="en-US" sz="2400" dirty="0" smtClean="0">
                <a:latin typeface="黑体" panose="02010609060101010101" pitchFamily="49" charset="-122"/>
              </a:rPr>
              <a:t>例应进行双尾</a:t>
            </a:r>
            <a:r>
              <a:rPr lang="en-US" altLang="zh-CN" sz="2400" i="1" dirty="0" smtClean="0">
                <a:latin typeface="黑体" panose="02010609060101010101" pitchFamily="49" charset="-122"/>
              </a:rPr>
              <a:t>t</a:t>
            </a:r>
            <a:r>
              <a:rPr lang="zh-CN" altLang="en-US" sz="2400" dirty="0" smtClean="0">
                <a:latin typeface="黑体" panose="02010609060101010101" pitchFamily="49" charset="-122"/>
              </a:rPr>
              <a:t>检验。</a:t>
            </a:r>
          </a:p>
          <a:p>
            <a:pPr>
              <a:lnSpc>
                <a:spcPct val="90000"/>
              </a:lnSpc>
            </a:pPr>
            <a:r>
              <a:rPr lang="en-US" altLang="zh-CN" sz="2400" dirty="0" smtClean="0">
                <a:solidFill>
                  <a:schemeClr val="hlink"/>
                </a:solidFill>
                <a:latin typeface="黑体" panose="02010609060101010101" pitchFamily="49" charset="-122"/>
              </a:rPr>
              <a:t>1) </a:t>
            </a:r>
            <a:r>
              <a:rPr lang="zh-CN" altLang="en-US" sz="2400" dirty="0" smtClean="0">
                <a:solidFill>
                  <a:schemeClr val="hlink"/>
                </a:solidFill>
                <a:latin typeface="黑体" panose="02010609060101010101" pitchFamily="49" charset="-122"/>
              </a:rPr>
              <a:t>提出无效假设与备择假设</a:t>
            </a:r>
          </a:p>
          <a:p>
            <a:pPr>
              <a:lnSpc>
                <a:spcPct val="90000"/>
              </a:lnSpc>
            </a:pPr>
            <a:r>
              <a:rPr lang="en-US" altLang="zh-CN" sz="2400" dirty="0" smtClean="0">
                <a:solidFill>
                  <a:schemeClr val="hlink"/>
                </a:solidFill>
                <a:latin typeface="黑体" panose="02010609060101010101" pitchFamily="49" charset="-122"/>
              </a:rPr>
              <a:t>2) </a:t>
            </a:r>
            <a:r>
              <a:rPr lang="zh-CN" altLang="en-US" sz="2400" dirty="0" smtClean="0">
                <a:solidFill>
                  <a:schemeClr val="hlink"/>
                </a:solidFill>
                <a:latin typeface="黑体" panose="02010609060101010101" pitchFamily="49" charset="-122"/>
              </a:rPr>
              <a:t>计算</a:t>
            </a:r>
            <a:r>
              <a:rPr lang="en-US" altLang="zh-CN" sz="2400" i="1" dirty="0" smtClean="0">
                <a:solidFill>
                  <a:schemeClr val="hlink"/>
                </a:solidFill>
                <a:latin typeface="黑体" panose="02010609060101010101" pitchFamily="49" charset="-122"/>
              </a:rPr>
              <a:t>t</a:t>
            </a:r>
            <a:r>
              <a:rPr lang="zh-CN" altLang="en-US" sz="2400" dirty="0" smtClean="0">
                <a:solidFill>
                  <a:schemeClr val="hlink"/>
                </a:solidFill>
                <a:latin typeface="黑体" panose="02010609060101010101" pitchFamily="49" charset="-122"/>
              </a:rPr>
              <a:t>值</a:t>
            </a:r>
          </a:p>
          <a:p>
            <a:pPr>
              <a:lnSpc>
                <a:spcPct val="90000"/>
              </a:lnSpc>
            </a:pPr>
            <a:r>
              <a:rPr lang="zh-CN" altLang="en-US" sz="2400" dirty="0" smtClean="0">
                <a:latin typeface="黑体" panose="02010609060101010101" pitchFamily="49" charset="-122"/>
              </a:rPr>
              <a:t>经计算得：</a:t>
            </a:r>
            <a:endParaRPr lang="en-US" altLang="zh-CN" sz="2400" dirty="0" smtClean="0">
              <a:latin typeface="黑体" panose="02010609060101010101" pitchFamily="49" charset="-122"/>
            </a:endParaRPr>
          </a:p>
          <a:p>
            <a:pPr>
              <a:lnSpc>
                <a:spcPct val="90000"/>
              </a:lnSpc>
            </a:pPr>
            <a:endParaRPr lang="en-US" altLang="zh-CN" sz="2400" dirty="0" smtClean="0">
              <a:latin typeface="黑体" panose="02010609060101010101" pitchFamily="49" charset="-122"/>
            </a:endParaRPr>
          </a:p>
          <a:p>
            <a:pPr>
              <a:lnSpc>
                <a:spcPct val="90000"/>
              </a:lnSpc>
            </a:pPr>
            <a:endParaRPr lang="en-US" altLang="zh-CN" sz="2400" dirty="0" smtClean="0">
              <a:latin typeface="黑体" panose="02010609060101010101" pitchFamily="49" charset="-122"/>
            </a:endParaRPr>
          </a:p>
          <a:p>
            <a:pPr>
              <a:lnSpc>
                <a:spcPct val="90000"/>
              </a:lnSpc>
            </a:pPr>
            <a:r>
              <a:rPr lang="en-US" altLang="zh-CN" sz="2400" dirty="0" smtClean="0">
                <a:latin typeface="黑体" panose="02010609060101010101" pitchFamily="49" charset="-122"/>
              </a:rPr>
              <a:t>3) </a:t>
            </a:r>
            <a:r>
              <a:rPr lang="zh-CN" altLang="en-US" sz="2400" dirty="0" smtClean="0">
                <a:latin typeface="黑体" panose="02010609060101010101" pitchFamily="49" charset="-122"/>
              </a:rPr>
              <a:t>查临界</a:t>
            </a:r>
            <a:r>
              <a:rPr lang="en-US" altLang="zh-CN" sz="2400" smtClean="0">
                <a:latin typeface="黑体" panose="02010609060101010101" pitchFamily="49" charset="-122"/>
              </a:rPr>
              <a:t>t</a:t>
            </a:r>
            <a:r>
              <a:rPr lang="zh-CN" altLang="en-US" sz="2400" smtClean="0">
                <a:latin typeface="黑体" panose="02010609060101010101" pitchFamily="49" charset="-122"/>
              </a:rPr>
              <a:t>值，作出</a:t>
            </a:r>
            <a:r>
              <a:rPr lang="zh-CN" altLang="en-US" sz="2400" dirty="0" smtClean="0">
                <a:latin typeface="黑体" panose="02010609060101010101" pitchFamily="49" charset="-122"/>
              </a:rPr>
              <a:t>统计推断：</a:t>
            </a:r>
            <a:r>
              <a:rPr lang="zh-CN" altLang="en-US" sz="2400" smtClean="0">
                <a:latin typeface="黑体" panose="02010609060101010101" pitchFamily="49" charset="-122"/>
              </a:rPr>
              <a:t>由</a:t>
            </a:r>
            <a:r>
              <a:rPr lang="en-US" altLang="zh-CN" sz="2400" smtClean="0">
                <a:latin typeface="黑体" panose="02010609060101010101" pitchFamily="49" charset="-122"/>
              </a:rPr>
              <a:t>df=9</a:t>
            </a:r>
            <a:r>
              <a:rPr lang="zh-CN" altLang="en-US" sz="2400" smtClean="0">
                <a:latin typeface="黑体" panose="02010609060101010101" pitchFamily="49" charset="-122"/>
              </a:rPr>
              <a:t>，查</a:t>
            </a:r>
            <a:r>
              <a:rPr lang="en-US" altLang="zh-CN" sz="2400" dirty="0" smtClean="0">
                <a:latin typeface="黑体" panose="02010609060101010101" pitchFamily="49" charset="-122"/>
              </a:rPr>
              <a:t>t</a:t>
            </a:r>
            <a:r>
              <a:rPr lang="zh-CN" altLang="en-US" sz="2400" dirty="0" smtClean="0">
                <a:latin typeface="黑体" panose="02010609060101010101" pitchFamily="49" charset="-122"/>
              </a:rPr>
              <a:t>值表</a:t>
            </a:r>
            <a:r>
              <a:rPr lang="zh-CN" altLang="en-US" sz="2400" smtClean="0">
                <a:latin typeface="黑体" panose="02010609060101010101" pitchFamily="49" charset="-122"/>
              </a:rPr>
              <a:t>得            </a:t>
            </a:r>
            <a:r>
              <a:rPr lang="zh-CN" altLang="en-US" sz="2400" smtClean="0">
                <a:latin typeface="黑体" panose="02010609060101010101" pitchFamily="49" charset="-122"/>
              </a:rPr>
              <a:t>，因为</a:t>
            </a:r>
            <a:r>
              <a:rPr lang="en-US" altLang="zh-CN" sz="2400" dirty="0" smtClean="0">
                <a:latin typeface="黑体" panose="02010609060101010101" pitchFamily="49" charset="-122"/>
              </a:rPr>
              <a:t>|t</a:t>
            </a:r>
            <a:r>
              <a:rPr lang="en-US" altLang="zh-CN" sz="2400" smtClean="0">
                <a:latin typeface="黑体" panose="02010609060101010101" pitchFamily="49" charset="-122"/>
              </a:rPr>
              <a:t>|&lt;</a:t>
            </a:r>
            <a:r>
              <a:rPr lang="en-US" altLang="zh-CN" sz="2400" smtClean="0">
                <a:latin typeface="黑体" panose="02010609060101010101" pitchFamily="49" charset="-122"/>
              </a:rPr>
              <a:t>t</a:t>
            </a:r>
            <a:r>
              <a:rPr lang="en-US" altLang="zh-CN" sz="2400" baseline="-25000" smtClean="0">
                <a:latin typeface="黑体" panose="02010609060101010101" pitchFamily="49" charset="-122"/>
              </a:rPr>
              <a:t>0.05</a:t>
            </a:r>
            <a:r>
              <a:rPr lang="zh-CN" altLang="en-US" sz="2400" smtClean="0">
                <a:latin typeface="黑体" panose="02010609060101010101" pitchFamily="49" charset="-122"/>
              </a:rPr>
              <a:t>，</a:t>
            </a:r>
            <a:r>
              <a:rPr lang="en-US" altLang="zh-CN" sz="2400" smtClean="0">
                <a:latin typeface="黑体" panose="02010609060101010101" pitchFamily="49" charset="-122"/>
              </a:rPr>
              <a:t>P&gt;0.05</a:t>
            </a:r>
            <a:r>
              <a:rPr lang="zh-CN" altLang="en-US" sz="2400" smtClean="0">
                <a:latin typeface="黑体" panose="02010609060101010101" pitchFamily="49" charset="-122"/>
              </a:rPr>
              <a:t>，故</a:t>
            </a:r>
            <a:r>
              <a:rPr lang="zh-CN" altLang="en-US" sz="2400" smtClean="0">
                <a:latin typeface="黑体" panose="02010609060101010101" pitchFamily="49" charset="-122"/>
              </a:rPr>
              <a:t>接收</a:t>
            </a:r>
            <a:r>
              <a:rPr lang="en-US" altLang="zh-CN" sz="2400" smtClean="0">
                <a:latin typeface="黑体" panose="02010609060101010101" pitchFamily="49" charset="-122"/>
              </a:rPr>
              <a:t>H</a:t>
            </a:r>
            <a:r>
              <a:rPr lang="en-US" altLang="zh-CN" sz="2400" baseline="-25000" smtClean="0">
                <a:latin typeface="黑体" panose="02010609060101010101" pitchFamily="49" charset="-122"/>
              </a:rPr>
              <a:t>0</a:t>
            </a:r>
            <a:r>
              <a:rPr lang="zh-CN" altLang="en-US" sz="2400" smtClean="0">
                <a:latin typeface="黑体" panose="02010609060101010101" pitchFamily="49" charset="-122"/>
              </a:rPr>
              <a:t>，即</a:t>
            </a:r>
            <a:r>
              <a:rPr lang="zh-CN" altLang="en-US" sz="2400" dirty="0" smtClean="0">
                <a:latin typeface="黑体" panose="02010609060101010101" pitchFamily="49" charset="-122"/>
              </a:rPr>
              <a:t>装罐机工作正常。</a:t>
            </a:r>
          </a:p>
          <a:p>
            <a:pPr>
              <a:lnSpc>
                <a:spcPct val="90000"/>
              </a:lnSpc>
            </a:pPr>
            <a:endParaRPr lang="zh-CN" altLang="en-US" sz="2400" dirty="0" smtClean="0">
              <a:latin typeface="黑体" panose="02010609060101010101" pitchFamily="49" charset="-122"/>
            </a:endParaRPr>
          </a:p>
          <a:p>
            <a:endParaRPr lang="zh-CN" altLang="en-US" sz="2400" dirty="0" smtClean="0"/>
          </a:p>
        </p:txBody>
      </p:sp>
      <p:graphicFrame>
        <p:nvGraphicFramePr>
          <p:cNvPr id="76804" name="对象 3"/>
          <p:cNvGraphicFramePr>
            <a:graphicFrameLocks noChangeAspect="1"/>
          </p:cNvGraphicFramePr>
          <p:nvPr/>
        </p:nvGraphicFramePr>
        <p:xfrm>
          <a:off x="2627313" y="3860800"/>
          <a:ext cx="2757487" cy="404813"/>
        </p:xfrm>
        <a:graphic>
          <a:graphicData uri="http://schemas.openxmlformats.org/presentationml/2006/ole">
            <mc:AlternateContent xmlns:mc="http://schemas.openxmlformats.org/markup-compatibility/2006">
              <mc:Choice xmlns:v="urn:schemas-microsoft-com:vml" Requires="v">
                <p:oleObj spid="_x0000_s77632" name="公式" r:id="rId3" imgW="1358310" imgH="203112" progId="Equation.3">
                  <p:embed/>
                </p:oleObj>
              </mc:Choice>
              <mc:Fallback>
                <p:oleObj name="公式" r:id="rId3" imgW="1358310" imgH="203112" progId="Equation.3">
                  <p:embed/>
                  <p:pic>
                    <p:nvPicPr>
                      <p:cNvPr id="0"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313" y="3860800"/>
                        <a:ext cx="2757487"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5" name="对象 4"/>
          <p:cNvGraphicFramePr>
            <a:graphicFrameLocks noChangeAspect="1"/>
          </p:cNvGraphicFramePr>
          <p:nvPr/>
        </p:nvGraphicFramePr>
        <p:xfrm>
          <a:off x="1422400" y="4297363"/>
          <a:ext cx="1236663" cy="900112"/>
        </p:xfrm>
        <a:graphic>
          <a:graphicData uri="http://schemas.openxmlformats.org/presentationml/2006/ole">
            <mc:AlternateContent xmlns:mc="http://schemas.openxmlformats.org/markup-compatibility/2006">
              <mc:Choice xmlns:v="urn:schemas-microsoft-com:vml" Requires="v">
                <p:oleObj spid="_x0000_s77633" name="公式" r:id="rId5" imgW="571252" imgH="380835" progId="Equation.3">
                  <p:embed/>
                </p:oleObj>
              </mc:Choice>
              <mc:Fallback>
                <p:oleObj name="公式" r:id="rId5" imgW="571252" imgH="380835" progId="Equation.3">
                  <p:embed/>
                  <p:pic>
                    <p:nvPicPr>
                      <p:cNvPr id="0"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2400" y="4297363"/>
                        <a:ext cx="1236663" cy="900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6" name="对象 5"/>
          <p:cNvGraphicFramePr>
            <a:graphicFrameLocks noChangeAspect="1"/>
          </p:cNvGraphicFramePr>
          <p:nvPr/>
        </p:nvGraphicFramePr>
        <p:xfrm>
          <a:off x="2698750" y="4327525"/>
          <a:ext cx="2335213" cy="784225"/>
        </p:xfrm>
        <a:graphic>
          <a:graphicData uri="http://schemas.openxmlformats.org/presentationml/2006/ole">
            <mc:AlternateContent xmlns:mc="http://schemas.openxmlformats.org/markup-compatibility/2006">
              <mc:Choice xmlns:v="urn:schemas-microsoft-com:vml" Requires="v">
                <p:oleObj spid="_x0000_s77634" name="公式" r:id="rId7" imgW="1422400" imgH="444500" progId="Equation.3">
                  <p:embed/>
                </p:oleObj>
              </mc:Choice>
              <mc:Fallback>
                <p:oleObj name="公式" r:id="rId7" imgW="1422400" imgH="444500" progId="Equation.3">
                  <p:embed/>
                  <p:pic>
                    <p:nvPicPr>
                      <p:cNvPr id="0" name="对象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98750" y="4327525"/>
                        <a:ext cx="233521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7" name="对象 6"/>
          <p:cNvGraphicFramePr>
            <a:graphicFrameLocks noChangeAspect="1"/>
          </p:cNvGraphicFramePr>
          <p:nvPr/>
        </p:nvGraphicFramePr>
        <p:xfrm>
          <a:off x="5507038" y="4498975"/>
          <a:ext cx="2898775" cy="458788"/>
        </p:xfrm>
        <a:graphic>
          <a:graphicData uri="http://schemas.openxmlformats.org/presentationml/2006/ole">
            <mc:AlternateContent xmlns:mc="http://schemas.openxmlformats.org/markup-compatibility/2006">
              <mc:Choice xmlns:v="urn:schemas-microsoft-com:vml" Requires="v">
                <p:oleObj spid="_x0000_s77635" name="公式" r:id="rId9" imgW="1358310" imgH="203112" progId="Equation.3">
                  <p:embed/>
                </p:oleObj>
              </mc:Choice>
              <mc:Fallback>
                <p:oleObj name="公式" r:id="rId9" imgW="1358310" imgH="203112" progId="Equation.3">
                  <p:embed/>
                  <p:pic>
                    <p:nvPicPr>
                      <p:cNvPr id="0" name="对象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07038" y="4498975"/>
                        <a:ext cx="28987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8" name="对象 7"/>
          <p:cNvGraphicFramePr>
            <a:graphicFrameLocks noChangeAspect="1"/>
          </p:cNvGraphicFramePr>
          <p:nvPr/>
        </p:nvGraphicFramePr>
        <p:xfrm>
          <a:off x="7534275" y="5111750"/>
          <a:ext cx="1582738" cy="434975"/>
        </p:xfrm>
        <a:graphic>
          <a:graphicData uri="http://schemas.openxmlformats.org/presentationml/2006/ole">
            <mc:AlternateContent xmlns:mc="http://schemas.openxmlformats.org/markup-compatibility/2006">
              <mc:Choice xmlns:v="urn:schemas-microsoft-com:vml" Requires="v">
                <p:oleObj spid="_x0000_s77636" name="公式" r:id="rId11" imgW="888614" imgH="241195" progId="Equation.3">
                  <p:embed/>
                </p:oleObj>
              </mc:Choice>
              <mc:Fallback>
                <p:oleObj name="公式" r:id="rId11" imgW="888614" imgH="241195" progId="Equation.3">
                  <p:embed/>
                  <p:pic>
                    <p:nvPicPr>
                      <p:cNvPr id="0" name="对象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34275" y="5111750"/>
                        <a:ext cx="1582738"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6809" name="对象 8"/>
          <p:cNvGraphicFramePr>
            <a:graphicFrameLocks noChangeAspect="1"/>
          </p:cNvGraphicFramePr>
          <p:nvPr/>
        </p:nvGraphicFramePr>
        <p:xfrm>
          <a:off x="5435600" y="2708275"/>
          <a:ext cx="3128963" cy="423863"/>
        </p:xfrm>
        <a:graphic>
          <a:graphicData uri="http://schemas.openxmlformats.org/presentationml/2006/ole">
            <mc:AlternateContent xmlns:mc="http://schemas.openxmlformats.org/markup-compatibility/2006">
              <mc:Choice xmlns:v="urn:schemas-microsoft-com:vml" Requires="v">
                <p:oleObj spid="_x0000_s77637" name="公式" r:id="rId13" imgW="1689100" imgH="228600" progId="Equation.3">
                  <p:embed/>
                </p:oleObj>
              </mc:Choice>
              <mc:Fallback>
                <p:oleObj name="公式" r:id="rId13" imgW="1689100" imgH="228600" progId="Equation.3">
                  <p:embed/>
                  <p:pic>
                    <p:nvPicPr>
                      <p:cNvPr id="0" name="对象 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35600" y="2708275"/>
                        <a:ext cx="3128963" cy="423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smtClean="0"/>
              <a:t>总体均值的假设检验</a:t>
            </a:r>
          </a:p>
        </p:txBody>
      </p:sp>
      <p:sp>
        <p:nvSpPr>
          <p:cNvPr id="77827" name="内容占位符 2"/>
          <p:cNvSpPr>
            <a:spLocks noGrp="1"/>
          </p:cNvSpPr>
          <p:nvPr>
            <p:ph idx="1"/>
          </p:nvPr>
        </p:nvSpPr>
        <p:spPr>
          <a:xfrm>
            <a:off x="250825" y="1484313"/>
            <a:ext cx="8713788" cy="4392612"/>
          </a:xfrm>
        </p:spPr>
        <p:txBody>
          <a:bodyPr/>
          <a:lstStyle/>
          <a:p>
            <a:r>
              <a:rPr lang="zh-CN" altLang="en-US" dirty="0" smtClean="0"/>
              <a:t>用于两样本</a:t>
            </a:r>
            <a:r>
              <a:rPr lang="zh-CN" altLang="en-US" smtClean="0"/>
              <a:t>假设检验</a:t>
            </a:r>
            <a:r>
              <a:rPr lang="zh-CN" altLang="en-US" smtClean="0"/>
              <a:t>时，统计量</a:t>
            </a:r>
            <a:r>
              <a:rPr lang="en-US" altLang="zh-CN" dirty="0" smtClean="0"/>
              <a:t>t</a:t>
            </a:r>
            <a:r>
              <a:rPr lang="zh-CN" altLang="en-US" dirty="0" smtClean="0"/>
              <a:t>的定义为：</a:t>
            </a:r>
          </a:p>
          <a:p>
            <a:endParaRPr lang="zh-CN" altLang="en-US" dirty="0" smtClean="0"/>
          </a:p>
          <a:p>
            <a:endParaRPr lang="en-US" altLang="zh-CN" dirty="0" smtClean="0"/>
          </a:p>
          <a:p>
            <a:r>
              <a:rPr lang="zh-CN" altLang="en-US" dirty="0" smtClean="0"/>
              <a:t>其中           </a:t>
            </a:r>
            <a:r>
              <a:rPr lang="en-US" altLang="zh-CN" dirty="0" smtClean="0"/>
              <a:t>=  </a:t>
            </a:r>
          </a:p>
          <a:p>
            <a:endParaRPr lang="en-US" altLang="zh-CN" dirty="0" smtClean="0"/>
          </a:p>
          <a:p>
            <a:r>
              <a:rPr lang="en-US" altLang="zh-CN" dirty="0" smtClean="0"/>
              <a:t>            </a:t>
            </a:r>
            <a:r>
              <a:rPr lang="zh-CN" altLang="en-US" dirty="0" smtClean="0"/>
              <a:t>叫做均数差异标准误；</a:t>
            </a:r>
            <a:r>
              <a:rPr lang="en-US" altLang="zh-CN" dirty="0" smtClean="0"/>
              <a:t>n1</a:t>
            </a:r>
            <a:r>
              <a:rPr lang="zh-CN" altLang="en-US" dirty="0" smtClean="0"/>
              <a:t>、</a:t>
            </a:r>
            <a:r>
              <a:rPr lang="en-US" altLang="zh-CN" dirty="0" smtClean="0"/>
              <a:t>n2</a:t>
            </a:r>
            <a:r>
              <a:rPr lang="zh-CN" altLang="en-US" dirty="0" smtClean="0"/>
              <a:t>为两样本的含量。 </a:t>
            </a:r>
            <a:endParaRPr lang="en-US" altLang="zh-CN" dirty="0" smtClean="0"/>
          </a:p>
          <a:p>
            <a:r>
              <a:rPr lang="zh-CN" altLang="en-US" dirty="0" smtClean="0"/>
              <a:t>统计量 </a:t>
            </a:r>
            <a:r>
              <a:rPr lang="en-US" altLang="zh-CN" dirty="0" smtClean="0"/>
              <a:t>t</a:t>
            </a:r>
            <a:r>
              <a:rPr lang="zh-CN" altLang="en-US" dirty="0" smtClean="0"/>
              <a:t>服从自由度 </a:t>
            </a:r>
            <a:r>
              <a:rPr lang="en-US" altLang="zh-CN" dirty="0" err="1" smtClean="0"/>
              <a:t>df</a:t>
            </a:r>
            <a:r>
              <a:rPr lang="en-US" altLang="zh-CN" dirty="0" smtClean="0"/>
              <a:t> =</a:t>
            </a:r>
            <a:r>
              <a:rPr lang="zh-CN" altLang="en-US" dirty="0" smtClean="0"/>
              <a:t>（</a:t>
            </a:r>
            <a:r>
              <a:rPr lang="en-US" altLang="zh-CN" dirty="0" smtClean="0"/>
              <a:t>n1-1</a:t>
            </a:r>
            <a:r>
              <a:rPr lang="zh-CN" altLang="en-US" dirty="0" smtClean="0"/>
              <a:t>）</a:t>
            </a:r>
            <a:r>
              <a:rPr lang="en-US" altLang="zh-CN" dirty="0" smtClean="0"/>
              <a:t>+(n2-1)</a:t>
            </a:r>
            <a:r>
              <a:rPr lang="zh-CN" altLang="en-US" dirty="0" smtClean="0"/>
              <a:t>的</a:t>
            </a:r>
            <a:r>
              <a:rPr lang="en-US" altLang="zh-CN" dirty="0" smtClean="0"/>
              <a:t>t</a:t>
            </a:r>
            <a:r>
              <a:rPr lang="zh-CN" altLang="en-US" dirty="0" smtClean="0"/>
              <a:t>分布。</a:t>
            </a:r>
          </a:p>
          <a:p>
            <a:endParaRPr lang="zh-CN" altLang="en-US" dirty="0" smtClean="0"/>
          </a:p>
          <a:p>
            <a:endParaRPr lang="zh-CN" altLang="en-US" dirty="0" smtClean="0"/>
          </a:p>
        </p:txBody>
      </p:sp>
      <p:graphicFrame>
        <p:nvGraphicFramePr>
          <p:cNvPr id="77828" name="Object 9"/>
          <p:cNvGraphicFramePr>
            <a:graphicFrameLocks noChangeAspect="1"/>
          </p:cNvGraphicFramePr>
          <p:nvPr/>
        </p:nvGraphicFramePr>
        <p:xfrm>
          <a:off x="2627313" y="1916113"/>
          <a:ext cx="2736850" cy="1071562"/>
        </p:xfrm>
        <a:graphic>
          <a:graphicData uri="http://schemas.openxmlformats.org/presentationml/2006/ole">
            <mc:AlternateContent xmlns:mc="http://schemas.openxmlformats.org/markup-compatibility/2006">
              <mc:Choice xmlns:v="urn:schemas-microsoft-com:vml" Requires="v">
                <p:oleObj spid="_x0000_s78380" name="公式" r:id="rId4" imgW="762060" imgH="380907" progId="Equation.3">
                  <p:embed/>
                </p:oleObj>
              </mc:Choice>
              <mc:Fallback>
                <p:oleObj name="公式" r:id="rId4" imgW="762060" imgH="380907"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313" y="1916113"/>
                        <a:ext cx="2736850"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29" name="Object 12"/>
          <p:cNvGraphicFramePr>
            <a:graphicFrameLocks noChangeAspect="1"/>
          </p:cNvGraphicFramePr>
          <p:nvPr/>
        </p:nvGraphicFramePr>
        <p:xfrm>
          <a:off x="1819275" y="3044825"/>
          <a:ext cx="800100" cy="539750"/>
        </p:xfrm>
        <a:graphic>
          <a:graphicData uri="http://schemas.openxmlformats.org/presentationml/2006/ole">
            <mc:AlternateContent xmlns:mc="http://schemas.openxmlformats.org/markup-compatibility/2006">
              <mc:Choice xmlns:v="urn:schemas-microsoft-com:vml" Requires="v">
                <p:oleObj spid="_x0000_s78381" name="公式" r:id="rId6" imgW="295339" imgH="171570" progId="Equation.3">
                  <p:embed/>
                </p:oleObj>
              </mc:Choice>
              <mc:Fallback>
                <p:oleObj name="公式" r:id="rId6" imgW="295339" imgH="171570" progId="Equation.3">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19275" y="3044825"/>
                        <a:ext cx="8001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30" name="Object 15"/>
          <p:cNvGraphicFramePr>
            <a:graphicFrameLocks noChangeAspect="1"/>
          </p:cNvGraphicFramePr>
          <p:nvPr/>
        </p:nvGraphicFramePr>
        <p:xfrm>
          <a:off x="2822575" y="2987675"/>
          <a:ext cx="4686300" cy="835025"/>
        </p:xfrm>
        <a:graphic>
          <a:graphicData uri="http://schemas.openxmlformats.org/presentationml/2006/ole">
            <mc:AlternateContent xmlns:mc="http://schemas.openxmlformats.org/markup-compatibility/2006">
              <mc:Choice xmlns:v="urn:schemas-microsoft-com:vml" Requires="v">
                <p:oleObj spid="_x0000_s78382" name="公式" r:id="rId8" imgW="2810028" imgH="438097" progId="Equation.3">
                  <p:embed/>
                </p:oleObj>
              </mc:Choice>
              <mc:Fallback>
                <p:oleObj name="公式" r:id="rId8" imgW="2810028" imgH="438097" progId="Equation.3">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22575" y="2987675"/>
                        <a:ext cx="46863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7831" name="Object 12"/>
          <p:cNvGraphicFramePr>
            <a:graphicFrameLocks noChangeAspect="1"/>
          </p:cNvGraphicFramePr>
          <p:nvPr/>
        </p:nvGraphicFramePr>
        <p:xfrm>
          <a:off x="1187450" y="4087813"/>
          <a:ext cx="800100" cy="539750"/>
        </p:xfrm>
        <a:graphic>
          <a:graphicData uri="http://schemas.openxmlformats.org/presentationml/2006/ole">
            <mc:AlternateContent xmlns:mc="http://schemas.openxmlformats.org/markup-compatibility/2006">
              <mc:Choice xmlns:v="urn:schemas-microsoft-com:vml" Requires="v">
                <p:oleObj spid="_x0000_s78383" name="公式" r:id="rId10" imgW="295339" imgH="171570" progId="Equation.3">
                  <p:embed/>
                </p:oleObj>
              </mc:Choice>
              <mc:Fallback>
                <p:oleObj name="公式" r:id="rId10" imgW="295339" imgH="171570" progId="Equation.3">
                  <p:embed/>
                  <p:pic>
                    <p:nvPicPr>
                      <p:cNvPr id="0" name="Object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87450" y="4087813"/>
                        <a:ext cx="800100"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zh-CN" altLang="en-US" smtClean="0"/>
              <a:t>显著性检验示例</a:t>
            </a:r>
          </a:p>
        </p:txBody>
      </p:sp>
      <p:sp>
        <p:nvSpPr>
          <p:cNvPr id="79875" name="内容占位符 2"/>
          <p:cNvSpPr>
            <a:spLocks noGrp="1"/>
          </p:cNvSpPr>
          <p:nvPr>
            <p:ph idx="1"/>
          </p:nvPr>
        </p:nvSpPr>
        <p:spPr/>
        <p:txBody>
          <a:bodyPr/>
          <a:lstStyle/>
          <a:p>
            <a:r>
              <a:rPr lang="zh-CN" altLang="en-US" dirty="0" smtClean="0"/>
              <a:t>长白猪和大白猪</a:t>
            </a:r>
            <a:r>
              <a:rPr lang="zh-CN" altLang="en-US" smtClean="0"/>
              <a:t>案例</a:t>
            </a:r>
            <a:r>
              <a:rPr lang="zh-CN" altLang="en-US" smtClean="0"/>
              <a:t>中，根据</a:t>
            </a:r>
            <a:r>
              <a:rPr lang="zh-CN" altLang="en-US" dirty="0" smtClean="0"/>
              <a:t>两个样本</a:t>
            </a:r>
            <a:r>
              <a:rPr lang="zh-CN" altLang="en-US" smtClean="0"/>
              <a:t>的</a:t>
            </a:r>
            <a:r>
              <a:rPr lang="zh-CN" altLang="en-US" smtClean="0"/>
              <a:t>数据，计算</a:t>
            </a:r>
            <a:r>
              <a:rPr lang="zh-CN" altLang="en-US" dirty="0" smtClean="0"/>
              <a:t>得：   </a:t>
            </a:r>
            <a:r>
              <a:rPr lang="en-US" altLang="zh-CN" dirty="0" smtClean="0"/>
              <a:t>-    </a:t>
            </a:r>
            <a:r>
              <a:rPr lang="en-US" altLang="zh-CN" smtClean="0"/>
              <a:t>= </a:t>
            </a:r>
            <a:r>
              <a:rPr lang="en-US" altLang="zh-CN" smtClean="0"/>
              <a:t>11-9.2 </a:t>
            </a:r>
            <a:r>
              <a:rPr lang="en-US" altLang="zh-CN" smtClean="0"/>
              <a:t>=</a:t>
            </a:r>
            <a:r>
              <a:rPr lang="en-US" altLang="zh-CN" smtClean="0"/>
              <a:t>1.8</a:t>
            </a:r>
            <a:endParaRPr lang="en-US" altLang="zh-CN" dirty="0" smtClean="0"/>
          </a:p>
          <a:p>
            <a:endParaRPr lang="en-US" altLang="zh-CN" dirty="0" smtClean="0"/>
          </a:p>
          <a:p>
            <a:endParaRPr lang="en-US" altLang="zh-CN" dirty="0" smtClean="0"/>
          </a:p>
          <a:p>
            <a:endParaRPr lang="zh-CN" altLang="en-US" dirty="0" smtClean="0"/>
          </a:p>
        </p:txBody>
      </p:sp>
      <p:graphicFrame>
        <p:nvGraphicFramePr>
          <p:cNvPr id="79876" name="Object 5"/>
          <p:cNvGraphicFramePr>
            <a:graphicFrameLocks noChangeAspect="1"/>
          </p:cNvGraphicFramePr>
          <p:nvPr/>
        </p:nvGraphicFramePr>
        <p:xfrm>
          <a:off x="2268538" y="1873250"/>
          <a:ext cx="406400" cy="573088"/>
        </p:xfrm>
        <a:graphic>
          <a:graphicData uri="http://schemas.openxmlformats.org/presentationml/2006/ole">
            <mc:AlternateContent xmlns:mc="http://schemas.openxmlformats.org/markup-compatibility/2006">
              <mc:Choice xmlns:v="urn:schemas-microsoft-com:vml" Requires="v">
                <p:oleObj spid="_x0000_s80566" name="公式" r:id="rId3" imgW="76170" imgH="142795" progId="Equation.3">
                  <p:embed/>
                </p:oleObj>
              </mc:Choice>
              <mc:Fallback>
                <p:oleObj name="公式" r:id="rId3" imgW="76170" imgH="142795"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1873250"/>
                        <a:ext cx="406400" cy="57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77" name="Object 6"/>
          <p:cNvGraphicFramePr>
            <a:graphicFrameLocks noChangeAspect="1"/>
          </p:cNvGraphicFramePr>
          <p:nvPr/>
        </p:nvGraphicFramePr>
        <p:xfrm>
          <a:off x="2843213" y="1878013"/>
          <a:ext cx="439737" cy="573087"/>
        </p:xfrm>
        <a:graphic>
          <a:graphicData uri="http://schemas.openxmlformats.org/presentationml/2006/ole">
            <mc:AlternateContent xmlns:mc="http://schemas.openxmlformats.org/markup-compatibility/2006">
              <mc:Choice xmlns:v="urn:schemas-microsoft-com:vml" Requires="v">
                <p:oleObj spid="_x0000_s80567" name="公式" r:id="rId5" imgW="95213" imgH="142795" progId="Equation.3">
                  <p:embed/>
                </p:oleObj>
              </mc:Choice>
              <mc:Fallback>
                <p:oleObj name="公式" r:id="rId5" imgW="95213" imgH="142795"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3213" y="1878013"/>
                        <a:ext cx="439737" cy="573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78" name="Object 5"/>
          <p:cNvGraphicFramePr>
            <a:graphicFrameLocks noChangeAspect="1"/>
          </p:cNvGraphicFramePr>
          <p:nvPr/>
        </p:nvGraphicFramePr>
        <p:xfrm>
          <a:off x="1403350" y="2465388"/>
          <a:ext cx="6450013" cy="969962"/>
        </p:xfrm>
        <a:graphic>
          <a:graphicData uri="http://schemas.openxmlformats.org/presentationml/2006/ole">
            <mc:AlternateContent xmlns:mc="http://schemas.openxmlformats.org/markup-compatibility/2006">
              <mc:Choice xmlns:v="urn:schemas-microsoft-com:vml" Requires="v">
                <p:oleObj spid="_x0000_s80568" name="公式" r:id="rId7" imgW="3391005" imgH="438097" progId="Equation.3">
                  <p:embed/>
                </p:oleObj>
              </mc:Choice>
              <mc:Fallback>
                <p:oleObj name="公式" r:id="rId7" imgW="3391005" imgH="438097"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350" y="2465388"/>
                        <a:ext cx="6450013" cy="96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79" name="Object 8"/>
          <p:cNvGraphicFramePr>
            <a:graphicFrameLocks noChangeAspect="1"/>
          </p:cNvGraphicFramePr>
          <p:nvPr/>
        </p:nvGraphicFramePr>
        <p:xfrm>
          <a:off x="2195513" y="3448050"/>
          <a:ext cx="6070600" cy="958850"/>
        </p:xfrm>
        <a:graphic>
          <a:graphicData uri="http://schemas.openxmlformats.org/presentationml/2006/ole">
            <mc:AlternateContent xmlns:mc="http://schemas.openxmlformats.org/markup-compatibility/2006">
              <mc:Choice xmlns:v="urn:schemas-microsoft-com:vml" Requires="v">
                <p:oleObj spid="_x0000_s80569" name="公式" r:id="rId9" imgW="2876498" imgH="380907" progId="Equation.3">
                  <p:embed/>
                </p:oleObj>
              </mc:Choice>
              <mc:Fallback>
                <p:oleObj name="公式" r:id="rId9" imgW="2876498" imgH="380907"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95513" y="3448050"/>
                        <a:ext cx="6070600" cy="958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9880" name="Object 11"/>
          <p:cNvGraphicFramePr>
            <a:graphicFrameLocks noChangeAspect="1"/>
          </p:cNvGraphicFramePr>
          <p:nvPr/>
        </p:nvGraphicFramePr>
        <p:xfrm>
          <a:off x="1403350" y="4594225"/>
          <a:ext cx="5364163" cy="1096963"/>
        </p:xfrm>
        <a:graphic>
          <a:graphicData uri="http://schemas.openxmlformats.org/presentationml/2006/ole">
            <mc:AlternateContent xmlns:mc="http://schemas.openxmlformats.org/markup-compatibility/2006">
              <mc:Choice xmlns:v="urn:schemas-microsoft-com:vml" Requires="v">
                <p:oleObj spid="_x0000_s80570" name="公式" r:id="rId11" imgW="2200309" imgH="380907" progId="Equation.3">
                  <p:embed/>
                </p:oleObj>
              </mc:Choice>
              <mc:Fallback>
                <p:oleObj name="公式" r:id="rId11" imgW="2200309" imgH="380907"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403350" y="4594225"/>
                        <a:ext cx="5364163"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r>
              <a:rPr lang="zh-CN" altLang="en-US" smtClean="0"/>
              <a:t>显著性检验示例</a:t>
            </a:r>
          </a:p>
        </p:txBody>
      </p:sp>
      <p:sp>
        <p:nvSpPr>
          <p:cNvPr id="3" name="内容占位符 2"/>
          <p:cNvSpPr>
            <a:spLocks noGrp="1"/>
          </p:cNvSpPr>
          <p:nvPr>
            <p:ph idx="1"/>
          </p:nvPr>
        </p:nvSpPr>
        <p:spPr>
          <a:xfrm>
            <a:off x="179388" y="1268413"/>
            <a:ext cx="8785225" cy="4681537"/>
          </a:xfrm>
        </p:spPr>
        <p:txBody>
          <a:bodyPr/>
          <a:lstStyle/>
          <a:p>
            <a:pPr>
              <a:defRPr/>
            </a:pPr>
            <a:r>
              <a:rPr lang="zh-CN" altLang="en-US" sz="2400" dirty="0" smtClean="0"/>
              <a:t>在  </a:t>
            </a:r>
            <a:r>
              <a:rPr lang="en-US" altLang="zh-CN" sz="2400" dirty="0" err="1" smtClean="0"/>
              <a:t>df</a:t>
            </a:r>
            <a:r>
              <a:rPr lang="en-US" altLang="zh-CN" sz="2400" dirty="0" smtClean="0"/>
              <a:t> =</a:t>
            </a:r>
            <a:r>
              <a:rPr lang="zh-CN" altLang="en-US" sz="2400" dirty="0" smtClean="0"/>
              <a:t>（</a:t>
            </a:r>
            <a:r>
              <a:rPr lang="en-US" altLang="zh-CN" sz="2400" dirty="0" smtClean="0"/>
              <a:t>n1-1</a:t>
            </a:r>
            <a:r>
              <a:rPr lang="zh-CN" altLang="en-US" sz="2400" dirty="0" smtClean="0"/>
              <a:t>）</a:t>
            </a:r>
            <a:r>
              <a:rPr lang="en-US" altLang="zh-CN" sz="2400" dirty="0" smtClean="0"/>
              <a:t>+ (n2-1) = </a:t>
            </a:r>
            <a:r>
              <a:rPr lang="en-US" altLang="zh-CN" sz="2400" smtClean="0"/>
              <a:t>18</a:t>
            </a:r>
            <a:r>
              <a:rPr lang="zh-CN" altLang="en-US" sz="2400" smtClean="0"/>
              <a:t>时，两</a:t>
            </a:r>
            <a:r>
              <a:rPr lang="zh-CN" altLang="en-US" sz="2400" dirty="0" smtClean="0"/>
              <a:t>尾概率</a:t>
            </a:r>
            <a:r>
              <a:rPr lang="zh-CN" altLang="en-US" sz="2400" smtClean="0"/>
              <a:t>为</a:t>
            </a:r>
            <a:r>
              <a:rPr lang="en-US" altLang="zh-CN" sz="2400" smtClean="0"/>
              <a:t>0.05</a:t>
            </a:r>
            <a:r>
              <a:rPr lang="zh-CN" altLang="en-US" sz="2400" dirty="0" smtClean="0"/>
              <a:t>的临界值：           </a:t>
            </a:r>
            <a:r>
              <a:rPr lang="en-US" altLang="zh-CN" sz="2400" smtClean="0"/>
              <a:t>=</a:t>
            </a:r>
            <a:r>
              <a:rPr lang="en-US" altLang="zh-CN" sz="2400" smtClean="0"/>
              <a:t>2.101</a:t>
            </a:r>
            <a:r>
              <a:rPr lang="zh-CN" altLang="en-US" sz="2400" smtClean="0"/>
              <a:t>，两</a:t>
            </a:r>
            <a:r>
              <a:rPr lang="zh-CN" altLang="en-US" sz="2400" dirty="0" smtClean="0"/>
              <a:t>尾概率</a:t>
            </a:r>
            <a:r>
              <a:rPr lang="zh-CN" altLang="en-US" sz="2400" smtClean="0"/>
              <a:t>为</a:t>
            </a:r>
            <a:r>
              <a:rPr lang="en-US" altLang="zh-CN" sz="2400" smtClean="0"/>
              <a:t>0.01</a:t>
            </a:r>
            <a:r>
              <a:rPr lang="zh-CN" altLang="en-US" sz="2400" dirty="0" smtClean="0"/>
              <a:t>的临界</a:t>
            </a:r>
            <a:r>
              <a:rPr lang="en-US" altLang="zh-CN" sz="2400" dirty="0" smtClean="0"/>
              <a:t>t</a:t>
            </a:r>
            <a:r>
              <a:rPr lang="zh-CN" altLang="en-US" sz="2400" dirty="0" smtClean="0"/>
              <a:t>值：       </a:t>
            </a:r>
            <a:r>
              <a:rPr lang="en-US" altLang="zh-CN" sz="2400" smtClean="0"/>
              <a:t>=</a:t>
            </a:r>
            <a:r>
              <a:rPr lang="en-US" altLang="zh-CN" sz="2400" smtClean="0"/>
              <a:t>2.878</a:t>
            </a:r>
            <a:r>
              <a:rPr lang="zh-CN" altLang="en-US" sz="2400" smtClean="0"/>
              <a:t>，即</a:t>
            </a:r>
            <a:r>
              <a:rPr lang="zh-CN" altLang="en-US" sz="2400" dirty="0" smtClean="0"/>
              <a:t>：</a:t>
            </a:r>
          </a:p>
          <a:p>
            <a:pPr marL="0" indent="0">
              <a:buFont typeface="Wingdings" panose="05000000000000000000" pitchFamily="2" charset="2"/>
              <a:buNone/>
              <a:defRPr/>
            </a:pPr>
            <a:r>
              <a:rPr lang="zh-CN" altLang="en-US" sz="2400" dirty="0" smtClean="0"/>
              <a:t>        </a:t>
            </a:r>
            <a:r>
              <a:rPr lang="en-US" altLang="zh-CN" sz="2400" dirty="0" smtClean="0"/>
              <a:t>P</a:t>
            </a:r>
            <a:r>
              <a:rPr lang="zh-CN" altLang="en-US" sz="2400" dirty="0" smtClean="0"/>
              <a:t>（</a:t>
            </a:r>
            <a:r>
              <a:rPr lang="en-US" altLang="zh-CN" sz="2400" dirty="0" smtClean="0"/>
              <a:t>|t</a:t>
            </a:r>
            <a:r>
              <a:rPr lang="en-US" altLang="zh-CN" sz="2400" smtClean="0"/>
              <a:t>|&gt;</a:t>
            </a:r>
            <a:r>
              <a:rPr lang="en-US" altLang="zh-CN" sz="2400" smtClean="0"/>
              <a:t>2.101</a:t>
            </a:r>
            <a:r>
              <a:rPr lang="zh-CN" altLang="en-US" sz="2400" dirty="0" smtClean="0"/>
              <a:t>）</a:t>
            </a:r>
            <a:r>
              <a:rPr lang="en-US" altLang="zh-CN" sz="2400" dirty="0" smtClean="0"/>
              <a:t>= P</a:t>
            </a:r>
            <a:r>
              <a:rPr lang="zh-CN" altLang="en-US" sz="2400" smtClean="0"/>
              <a:t>（</a:t>
            </a:r>
            <a:r>
              <a:rPr lang="en-US" altLang="zh-CN" sz="2400" smtClean="0"/>
              <a:t>t&gt;2.101</a:t>
            </a:r>
            <a:r>
              <a:rPr lang="zh-CN" altLang="en-US" sz="2400" dirty="0" smtClean="0"/>
              <a:t>）</a:t>
            </a:r>
          </a:p>
          <a:p>
            <a:pPr marL="0" indent="0">
              <a:buFont typeface="Wingdings" panose="05000000000000000000" pitchFamily="2" charset="2"/>
              <a:buNone/>
              <a:defRPr/>
            </a:pPr>
            <a:r>
              <a:rPr lang="zh-CN" altLang="en-US" sz="2400" dirty="0" smtClean="0"/>
              <a:t>                                  </a:t>
            </a:r>
            <a:r>
              <a:rPr lang="en-US" altLang="zh-CN" sz="2400" dirty="0" smtClean="0"/>
              <a:t>+ P</a:t>
            </a:r>
            <a:r>
              <a:rPr lang="zh-CN" altLang="en-US" sz="2400" dirty="0" smtClean="0"/>
              <a:t>（</a:t>
            </a:r>
            <a:r>
              <a:rPr lang="en-US" altLang="zh-CN" sz="2400" dirty="0" smtClean="0"/>
              <a:t>t </a:t>
            </a:r>
            <a:r>
              <a:rPr lang="en-US" altLang="zh-CN" sz="2400" smtClean="0"/>
              <a:t>&lt;-</a:t>
            </a:r>
            <a:r>
              <a:rPr lang="en-US" altLang="zh-CN" sz="2400" smtClean="0"/>
              <a:t>2.101</a:t>
            </a:r>
            <a:r>
              <a:rPr lang="zh-CN" altLang="en-US" sz="2400" dirty="0" smtClean="0"/>
              <a:t>）</a:t>
            </a:r>
            <a:r>
              <a:rPr lang="en-US" altLang="zh-CN" sz="2400" smtClean="0"/>
              <a:t>=</a:t>
            </a:r>
            <a:r>
              <a:rPr lang="en-US" altLang="zh-CN" sz="2400" smtClean="0"/>
              <a:t>0.05</a:t>
            </a:r>
            <a:endParaRPr lang="en-US" altLang="zh-CN" sz="2400" dirty="0" smtClean="0"/>
          </a:p>
          <a:p>
            <a:pPr marL="0" indent="0">
              <a:buFont typeface="Wingdings" panose="05000000000000000000" pitchFamily="2" charset="2"/>
              <a:buNone/>
              <a:defRPr/>
            </a:pPr>
            <a:r>
              <a:rPr lang="en-US" altLang="zh-CN" sz="2400" dirty="0" smtClean="0"/>
              <a:t>        P</a:t>
            </a:r>
            <a:r>
              <a:rPr lang="zh-CN" altLang="en-US" sz="2400" dirty="0" smtClean="0"/>
              <a:t>（</a:t>
            </a:r>
            <a:r>
              <a:rPr lang="en-US" altLang="zh-CN" sz="2400" dirty="0" smtClean="0"/>
              <a:t>|t</a:t>
            </a:r>
            <a:r>
              <a:rPr lang="en-US" altLang="zh-CN" sz="2400" smtClean="0"/>
              <a:t>|&gt;</a:t>
            </a:r>
            <a:r>
              <a:rPr lang="en-US" altLang="zh-CN" sz="2400" smtClean="0"/>
              <a:t>2.878</a:t>
            </a:r>
            <a:r>
              <a:rPr lang="zh-CN" altLang="en-US" sz="2400" dirty="0" smtClean="0"/>
              <a:t>）</a:t>
            </a:r>
            <a:r>
              <a:rPr lang="en-US" altLang="zh-CN" sz="2400" dirty="0" smtClean="0"/>
              <a:t>= P</a:t>
            </a:r>
            <a:r>
              <a:rPr lang="zh-CN" altLang="en-US" sz="2400" smtClean="0"/>
              <a:t>（</a:t>
            </a:r>
            <a:r>
              <a:rPr lang="en-US" altLang="zh-CN" sz="2400" smtClean="0"/>
              <a:t>t&gt;2.878</a:t>
            </a:r>
            <a:r>
              <a:rPr lang="zh-CN" altLang="en-US" sz="2400" dirty="0" smtClean="0"/>
              <a:t>）</a:t>
            </a:r>
          </a:p>
          <a:p>
            <a:pPr marL="0" indent="0">
              <a:buFont typeface="Wingdings" panose="05000000000000000000" pitchFamily="2" charset="2"/>
              <a:buNone/>
              <a:defRPr/>
            </a:pPr>
            <a:r>
              <a:rPr lang="zh-CN" altLang="en-US" sz="2400" dirty="0" smtClean="0"/>
              <a:t>                                   </a:t>
            </a:r>
            <a:r>
              <a:rPr lang="en-US" altLang="zh-CN" sz="2400" dirty="0" smtClean="0"/>
              <a:t>+ P</a:t>
            </a:r>
            <a:r>
              <a:rPr lang="zh-CN" altLang="en-US" sz="2400" dirty="0" smtClean="0"/>
              <a:t>（</a:t>
            </a:r>
            <a:r>
              <a:rPr lang="en-US" altLang="zh-CN" sz="2400" dirty="0" smtClean="0"/>
              <a:t>t</a:t>
            </a:r>
            <a:r>
              <a:rPr lang="en-US" altLang="zh-CN" sz="2400" smtClean="0"/>
              <a:t>&lt;-</a:t>
            </a:r>
            <a:r>
              <a:rPr lang="en-US" altLang="zh-CN" sz="2400" smtClean="0"/>
              <a:t>2.878</a:t>
            </a:r>
            <a:r>
              <a:rPr lang="zh-CN" altLang="en-US" sz="2400" dirty="0" smtClean="0"/>
              <a:t>）</a:t>
            </a:r>
            <a:r>
              <a:rPr lang="en-US" altLang="zh-CN" sz="2400" smtClean="0"/>
              <a:t>=</a:t>
            </a:r>
            <a:r>
              <a:rPr lang="en-US" altLang="zh-CN" sz="2400" smtClean="0"/>
              <a:t>0.01 </a:t>
            </a:r>
            <a:endParaRPr lang="en-US" altLang="zh-CN" sz="2400" dirty="0" smtClean="0"/>
          </a:p>
          <a:p>
            <a:pPr>
              <a:defRPr/>
            </a:pPr>
            <a:r>
              <a:rPr lang="zh-CN" altLang="en-US" sz="2400" b="1" i="1" dirty="0" smtClean="0"/>
              <a:t>  </a:t>
            </a:r>
            <a:r>
              <a:rPr lang="zh-CN" altLang="en-US" sz="2400" dirty="0" smtClean="0"/>
              <a:t>由样本计算得到</a:t>
            </a:r>
            <a:r>
              <a:rPr lang="zh-CN" altLang="en-US" sz="2400" smtClean="0"/>
              <a:t>： </a:t>
            </a:r>
            <a:r>
              <a:rPr lang="en-US" altLang="zh-CN" sz="2400" b="1" i="1" smtClean="0"/>
              <a:t>t</a:t>
            </a:r>
            <a:r>
              <a:rPr lang="en-US" altLang="zh-CN" sz="2400" b="1" baseline="-25000" smtClean="0"/>
              <a:t>0.05</a:t>
            </a:r>
            <a:r>
              <a:rPr lang="en-US" altLang="zh-CN" sz="2400" b="1" smtClean="0"/>
              <a:t>&lt;2.426&lt;</a:t>
            </a:r>
            <a:r>
              <a:rPr lang="en-US" altLang="zh-CN" sz="2400" b="1" i="1" smtClean="0"/>
              <a:t>t</a:t>
            </a:r>
            <a:r>
              <a:rPr lang="en-US" altLang="zh-CN" sz="2400" b="1" baseline="-25000" smtClean="0"/>
              <a:t>0.01</a:t>
            </a:r>
            <a:r>
              <a:rPr lang="zh-CN" altLang="en-US" sz="2400" b="1" baseline="-25000" smtClean="0"/>
              <a:t>，</a:t>
            </a:r>
            <a:r>
              <a:rPr lang="zh-CN" altLang="en-US" sz="2400" smtClean="0"/>
              <a:t>试验</a:t>
            </a:r>
            <a:r>
              <a:rPr lang="zh-CN" altLang="en-US" sz="2400" dirty="0" smtClean="0"/>
              <a:t>的表面效应为试验误差的可能性</a:t>
            </a:r>
            <a:r>
              <a:rPr lang="zh-CN" altLang="en-US" sz="2400" smtClean="0"/>
              <a:t>在</a:t>
            </a:r>
            <a:r>
              <a:rPr lang="en-US" altLang="zh-CN" sz="2400" smtClean="0"/>
              <a:t>0.01</a:t>
            </a:r>
            <a:r>
              <a:rPr lang="en-US" altLang="zh-CN" sz="2400" smtClean="0"/>
              <a:t>─ </a:t>
            </a:r>
            <a:r>
              <a:rPr lang="en-US" altLang="zh-CN" sz="2400" smtClean="0"/>
              <a:t>0.05</a:t>
            </a:r>
            <a:r>
              <a:rPr lang="zh-CN" altLang="en-US" sz="2400" dirty="0" smtClean="0"/>
              <a:t>之间。 </a:t>
            </a:r>
          </a:p>
          <a:p>
            <a:pPr>
              <a:defRPr/>
            </a:pPr>
            <a:r>
              <a:rPr lang="zh-CN" altLang="en-US" sz="2400" dirty="0"/>
              <a:t>故有理由</a:t>
            </a:r>
            <a:r>
              <a:rPr lang="zh-CN" altLang="en-US" sz="2400"/>
              <a:t>否定    </a:t>
            </a:r>
            <a:r>
              <a:rPr lang="en-US" altLang="zh-CN" sz="2400" smtClean="0"/>
              <a:t> </a:t>
            </a:r>
            <a:r>
              <a:rPr lang="zh-CN" altLang="en-US" sz="2400" smtClean="0"/>
              <a:t>，从而</a:t>
            </a:r>
            <a:r>
              <a:rPr lang="zh-CN" altLang="en-US" sz="2400" dirty="0" smtClean="0"/>
              <a:t>接受    。即可以</a:t>
            </a:r>
            <a:r>
              <a:rPr lang="zh-CN" altLang="en-US" sz="2400" dirty="0"/>
              <a:t>认为长白猪与大白猪两品种经产母猪产仔数总体平均数    和    不相同。</a:t>
            </a:r>
            <a:endParaRPr lang="en-US" altLang="zh-CN" sz="2400" dirty="0"/>
          </a:p>
        </p:txBody>
      </p:sp>
      <p:graphicFrame>
        <p:nvGraphicFramePr>
          <p:cNvPr id="80900" name="Object 3"/>
          <p:cNvGraphicFramePr>
            <a:graphicFrameLocks noChangeAspect="1"/>
          </p:cNvGraphicFramePr>
          <p:nvPr>
            <p:extLst>
              <p:ext uri="{D42A27DB-BD31-4B8C-83A1-F6EECF244321}">
                <p14:modId xmlns:p14="http://schemas.microsoft.com/office/powerpoint/2010/main" val="4087336407"/>
              </p:ext>
            </p:extLst>
          </p:nvPr>
        </p:nvGraphicFramePr>
        <p:xfrm>
          <a:off x="899592" y="1557338"/>
          <a:ext cx="921702" cy="503882"/>
        </p:xfrm>
        <a:graphic>
          <a:graphicData uri="http://schemas.openxmlformats.org/presentationml/2006/ole">
            <mc:AlternateContent xmlns:mc="http://schemas.openxmlformats.org/markup-compatibility/2006">
              <mc:Choice xmlns:v="urn:schemas-microsoft-com:vml" Requires="v">
                <p:oleObj spid="_x0000_s81728" name="公式" r:id="rId4" imgW="342765" imgH="152507" progId="Equation.3">
                  <p:embed/>
                </p:oleObj>
              </mc:Choice>
              <mc:Fallback>
                <p:oleObj name="公式" r:id="rId4" imgW="342765" imgH="152507"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9592" y="1557338"/>
                        <a:ext cx="921702" cy="503882"/>
                      </a:xfrm>
                      <a:prstGeom prst="rect">
                        <a:avLst/>
                      </a:prstGeom>
                      <a:noFill/>
                      <a:ln>
                        <a:noFill/>
                      </a:ln>
                      <a:extLst/>
                    </p:spPr>
                  </p:pic>
                </p:oleObj>
              </mc:Fallback>
            </mc:AlternateContent>
          </a:graphicData>
        </a:graphic>
      </p:graphicFrame>
      <p:graphicFrame>
        <p:nvGraphicFramePr>
          <p:cNvPr id="80901" name="Object 5"/>
          <p:cNvGraphicFramePr>
            <a:graphicFrameLocks noChangeAspect="1"/>
          </p:cNvGraphicFramePr>
          <p:nvPr>
            <p:extLst>
              <p:ext uri="{D42A27DB-BD31-4B8C-83A1-F6EECF244321}">
                <p14:modId xmlns:p14="http://schemas.microsoft.com/office/powerpoint/2010/main" val="2429030727"/>
              </p:ext>
            </p:extLst>
          </p:nvPr>
        </p:nvGraphicFramePr>
        <p:xfrm>
          <a:off x="6732240" y="1629718"/>
          <a:ext cx="775040" cy="431502"/>
        </p:xfrm>
        <a:graphic>
          <a:graphicData uri="http://schemas.openxmlformats.org/presentationml/2006/ole">
            <mc:AlternateContent xmlns:mc="http://schemas.openxmlformats.org/markup-compatibility/2006">
              <mc:Choice xmlns:v="urn:schemas-microsoft-com:vml" Requires="v">
                <p:oleObj spid="_x0000_s81729" name="公式" r:id="rId6" imgW="342765" imgH="152507" progId="Equation.3">
                  <p:embed/>
                </p:oleObj>
              </mc:Choice>
              <mc:Fallback>
                <p:oleObj name="公式" r:id="rId6" imgW="342765" imgH="152507"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32240" y="1629718"/>
                        <a:ext cx="775040" cy="431502"/>
                      </a:xfrm>
                      <a:prstGeom prst="rect">
                        <a:avLst/>
                      </a:prstGeom>
                      <a:noFill/>
                      <a:ln>
                        <a:noFill/>
                      </a:ln>
                      <a:extLst/>
                    </p:spPr>
                  </p:pic>
                </p:oleObj>
              </mc:Fallback>
            </mc:AlternateContent>
          </a:graphicData>
        </a:graphic>
      </p:graphicFrame>
      <p:graphicFrame>
        <p:nvGraphicFramePr>
          <p:cNvPr id="80902" name="Object 5"/>
          <p:cNvGraphicFramePr>
            <a:graphicFrameLocks noChangeAspect="1"/>
          </p:cNvGraphicFramePr>
          <p:nvPr/>
        </p:nvGraphicFramePr>
        <p:xfrm>
          <a:off x="2555875" y="5013325"/>
          <a:ext cx="431800" cy="493713"/>
        </p:xfrm>
        <a:graphic>
          <a:graphicData uri="http://schemas.openxmlformats.org/presentationml/2006/ole">
            <mc:AlternateContent xmlns:mc="http://schemas.openxmlformats.org/markup-compatibility/2006">
              <mc:Choice xmlns:v="urn:schemas-microsoft-com:vml" Requires="v">
                <p:oleObj spid="_x0000_s81730" name="公式" r:id="rId8" imgW="114255" imgH="142795" progId="Equation.3">
                  <p:embed/>
                </p:oleObj>
              </mc:Choice>
              <mc:Fallback>
                <p:oleObj name="公式" r:id="rId8" imgW="114255" imgH="142795"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55875" y="5013325"/>
                        <a:ext cx="431800"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03" name="Object 6"/>
          <p:cNvGraphicFramePr>
            <a:graphicFrameLocks noChangeAspect="1"/>
          </p:cNvGraphicFramePr>
          <p:nvPr/>
        </p:nvGraphicFramePr>
        <p:xfrm>
          <a:off x="4427538" y="4956175"/>
          <a:ext cx="508000" cy="565150"/>
        </p:xfrm>
        <a:graphic>
          <a:graphicData uri="http://schemas.openxmlformats.org/presentationml/2006/ole">
            <mc:AlternateContent xmlns:mc="http://schemas.openxmlformats.org/markup-compatibility/2006">
              <mc:Choice xmlns:v="urn:schemas-microsoft-com:vml" Requires="v">
                <p:oleObj spid="_x0000_s81731" name="公式" r:id="rId10" imgW="114255" imgH="142795" progId="Equation.3">
                  <p:embed/>
                </p:oleObj>
              </mc:Choice>
              <mc:Fallback>
                <p:oleObj name="公式" r:id="rId10" imgW="114255" imgH="142795" progId="Equation.3">
                  <p:embed/>
                  <p:pic>
                    <p:nvPicPr>
                      <p:cNvPr id="0"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27538" y="4956175"/>
                        <a:ext cx="5080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04" name="Object 12"/>
          <p:cNvGraphicFramePr>
            <a:graphicFrameLocks noChangeAspect="1"/>
          </p:cNvGraphicFramePr>
          <p:nvPr/>
        </p:nvGraphicFramePr>
        <p:xfrm>
          <a:off x="5307013" y="5302250"/>
          <a:ext cx="358775" cy="458788"/>
        </p:xfrm>
        <a:graphic>
          <a:graphicData uri="http://schemas.openxmlformats.org/presentationml/2006/ole">
            <mc:AlternateContent xmlns:mc="http://schemas.openxmlformats.org/markup-compatibility/2006">
              <mc:Choice xmlns:v="urn:schemas-microsoft-com:vml" Requires="v">
                <p:oleObj spid="_x0000_s81732" name="公式" r:id="rId12" imgW="95213" imgH="142795" progId="Equation.3">
                  <p:embed/>
                </p:oleObj>
              </mc:Choice>
              <mc:Fallback>
                <p:oleObj name="公式" r:id="rId12" imgW="95213" imgH="142795" progId="Equation.3">
                  <p:embed/>
                  <p:pic>
                    <p:nvPicPr>
                      <p:cNvPr id="0" name="Object 1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07013" y="5302250"/>
                        <a:ext cx="3587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0905" name="Object 13"/>
          <p:cNvGraphicFramePr>
            <a:graphicFrameLocks noChangeAspect="1"/>
          </p:cNvGraphicFramePr>
          <p:nvPr/>
        </p:nvGraphicFramePr>
        <p:xfrm>
          <a:off x="5954713" y="5326063"/>
          <a:ext cx="368300" cy="457200"/>
        </p:xfrm>
        <a:graphic>
          <a:graphicData uri="http://schemas.openxmlformats.org/presentationml/2006/ole">
            <mc:AlternateContent xmlns:mc="http://schemas.openxmlformats.org/markup-compatibility/2006">
              <mc:Choice xmlns:v="urn:schemas-microsoft-com:vml" Requires="v">
                <p:oleObj spid="_x0000_s81733" name="公式" r:id="rId14" imgW="104913" imgH="142795" progId="Equation.3">
                  <p:embed/>
                </p:oleObj>
              </mc:Choice>
              <mc:Fallback>
                <p:oleObj name="公式" r:id="rId14" imgW="104913" imgH="142795" progId="Equation.3">
                  <p:embed/>
                  <p:pic>
                    <p:nvPicPr>
                      <p:cNvPr id="0" name="Object 1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954713" y="5326063"/>
                        <a:ext cx="368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zh-CN" altLang="en-US" smtClean="0"/>
              <a:t>显著水平与两种类型的错</a:t>
            </a:r>
          </a:p>
        </p:txBody>
      </p:sp>
      <p:sp>
        <p:nvSpPr>
          <p:cNvPr id="82947" name="内容占位符 2"/>
          <p:cNvSpPr>
            <a:spLocks noGrp="1"/>
          </p:cNvSpPr>
          <p:nvPr>
            <p:ph idx="1"/>
          </p:nvPr>
        </p:nvSpPr>
        <p:spPr>
          <a:xfrm>
            <a:off x="250825" y="1341438"/>
            <a:ext cx="8713788" cy="4608512"/>
          </a:xfrm>
        </p:spPr>
        <p:txBody>
          <a:bodyPr/>
          <a:lstStyle/>
          <a:p>
            <a:r>
              <a:rPr lang="zh-CN" altLang="en-US" dirty="0" smtClean="0"/>
              <a:t>在</a:t>
            </a:r>
            <a:r>
              <a:rPr lang="zh-CN" altLang="en-US" smtClean="0"/>
              <a:t>显著性检验</a:t>
            </a:r>
            <a:r>
              <a:rPr lang="zh-CN" altLang="en-US" smtClean="0"/>
              <a:t>中，否定</a:t>
            </a:r>
            <a:r>
              <a:rPr lang="zh-CN" altLang="en-US" dirty="0" smtClean="0"/>
              <a:t>或接受无效假设的依据是“小概率事件实际不可能性原理”。用来确定否定或接受无效假设的概率标准叫</a:t>
            </a:r>
            <a:r>
              <a:rPr lang="zh-CN" altLang="en-US" b="1" dirty="0" smtClean="0"/>
              <a:t>显著水平</a:t>
            </a:r>
            <a:r>
              <a:rPr lang="zh-CN" altLang="en-US" dirty="0" smtClean="0"/>
              <a:t>（</a:t>
            </a:r>
            <a:r>
              <a:rPr lang="en-US" altLang="zh-CN" dirty="0" smtClean="0"/>
              <a:t>significance </a:t>
            </a:r>
            <a:r>
              <a:rPr lang="en-US" altLang="zh-CN" smtClean="0"/>
              <a:t>level</a:t>
            </a:r>
            <a:r>
              <a:rPr lang="zh-CN" altLang="en-US" smtClean="0"/>
              <a:t>），记</a:t>
            </a:r>
            <a:r>
              <a:rPr lang="zh-CN" altLang="en-US" dirty="0" smtClean="0"/>
              <a:t>作</a:t>
            </a:r>
            <a:r>
              <a:rPr lang="en-US" altLang="zh-CN" dirty="0" smtClean="0"/>
              <a:t>α</a:t>
            </a:r>
            <a:r>
              <a:rPr lang="zh-CN" altLang="en-US" dirty="0" smtClean="0"/>
              <a:t>。研究中常</a:t>
            </a:r>
            <a:r>
              <a:rPr lang="zh-CN" altLang="en-US" smtClean="0"/>
              <a:t>取</a:t>
            </a:r>
            <a:r>
              <a:rPr lang="en-US" altLang="zh-CN" smtClean="0"/>
              <a:t>α=0.05</a:t>
            </a:r>
            <a:r>
              <a:rPr lang="zh-CN" altLang="en-US" smtClean="0"/>
              <a:t>或</a:t>
            </a:r>
            <a:r>
              <a:rPr lang="en-US" altLang="zh-CN" smtClean="0"/>
              <a:t>α=0.01</a:t>
            </a:r>
            <a:r>
              <a:rPr lang="zh-CN" altLang="en-US" dirty="0" smtClean="0"/>
              <a:t>。 </a:t>
            </a:r>
          </a:p>
          <a:p>
            <a:endParaRPr lang="zh-CN" altLang="en-US" dirty="0"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zh-CN" altLang="en-US" smtClean="0"/>
              <a:t>显著水平与两种类型的错</a:t>
            </a:r>
          </a:p>
        </p:txBody>
      </p:sp>
      <p:sp>
        <p:nvSpPr>
          <p:cNvPr id="83971" name="内容占位符 2"/>
          <p:cNvSpPr>
            <a:spLocks noGrp="1"/>
          </p:cNvSpPr>
          <p:nvPr>
            <p:ph idx="1"/>
          </p:nvPr>
        </p:nvSpPr>
        <p:spPr>
          <a:xfrm>
            <a:off x="250825" y="1341438"/>
            <a:ext cx="8642350" cy="4608512"/>
          </a:xfrm>
        </p:spPr>
        <p:txBody>
          <a:bodyPr/>
          <a:lstStyle/>
          <a:p>
            <a:r>
              <a:rPr lang="zh-CN" altLang="en-US" sz="2000" dirty="0" smtClean="0"/>
              <a:t>若</a:t>
            </a:r>
            <a:r>
              <a:rPr lang="en-US" altLang="zh-CN" sz="2000" dirty="0" smtClean="0"/>
              <a:t>|t</a:t>
            </a:r>
            <a:r>
              <a:rPr lang="en-US" altLang="zh-CN" sz="2000" smtClean="0"/>
              <a:t>|&lt; </a:t>
            </a:r>
            <a:r>
              <a:rPr lang="en-US" altLang="zh-CN" sz="2000" smtClean="0"/>
              <a:t>t</a:t>
            </a:r>
            <a:r>
              <a:rPr lang="en-US" altLang="zh-CN" sz="2000" baseline="-25000" smtClean="0"/>
              <a:t>0.05</a:t>
            </a:r>
            <a:r>
              <a:rPr lang="en-US" altLang="zh-CN" sz="2000" smtClean="0"/>
              <a:t>  </a:t>
            </a:r>
            <a:r>
              <a:rPr lang="zh-CN" altLang="en-US" sz="2000" smtClean="0"/>
              <a:t>，则</a:t>
            </a:r>
            <a:r>
              <a:rPr lang="zh-CN" altLang="en-US" sz="2000" dirty="0" smtClean="0"/>
              <a:t>说明试验的表面效应属于试验误差的</a:t>
            </a:r>
            <a:r>
              <a:rPr lang="zh-CN" altLang="en-US" sz="2000" smtClean="0"/>
              <a:t>概率</a:t>
            </a:r>
            <a:r>
              <a:rPr lang="en-US" altLang="zh-CN" sz="2000" smtClean="0"/>
              <a:t>P&gt;0.05</a:t>
            </a:r>
            <a:r>
              <a:rPr lang="zh-CN" altLang="en-US" sz="2000" smtClean="0"/>
              <a:t>，即</a:t>
            </a:r>
            <a:r>
              <a:rPr lang="zh-CN" altLang="en-US" sz="2000" dirty="0" smtClean="0"/>
              <a:t>表面效应属于试验误差的</a:t>
            </a:r>
            <a:r>
              <a:rPr lang="zh-CN" altLang="en-US" sz="2000" smtClean="0"/>
              <a:t>可能性</a:t>
            </a:r>
            <a:r>
              <a:rPr lang="zh-CN" altLang="en-US" sz="2000" smtClean="0"/>
              <a:t>大，不能</a:t>
            </a:r>
            <a:r>
              <a:rPr lang="zh-CN" altLang="en-US" sz="2000" smtClean="0"/>
              <a:t>否定    </a:t>
            </a:r>
            <a:r>
              <a:rPr lang="en-US" altLang="zh-CN" sz="2000" smtClean="0"/>
              <a:t>    </a:t>
            </a:r>
            <a:r>
              <a:rPr lang="zh-CN" altLang="en-US" sz="2000" smtClean="0"/>
              <a:t>，统计学</a:t>
            </a:r>
            <a:r>
              <a:rPr lang="zh-CN" altLang="en-US" sz="2000" dirty="0" smtClean="0"/>
              <a:t>上把这一检验结果表述为：“两个总体平均数差异不</a:t>
            </a:r>
            <a:r>
              <a:rPr lang="zh-CN" altLang="en-US" sz="2000" smtClean="0"/>
              <a:t>显著</a:t>
            </a:r>
            <a:r>
              <a:rPr lang="zh-CN" altLang="en-US" sz="2000" smtClean="0"/>
              <a:t>”，在</a:t>
            </a:r>
            <a:r>
              <a:rPr lang="zh-CN" altLang="en-US" sz="2000" dirty="0" smtClean="0"/>
              <a:t>计算所得的</a:t>
            </a:r>
            <a:r>
              <a:rPr lang="en-US" altLang="zh-CN" sz="2000" dirty="0" smtClean="0"/>
              <a:t>t</a:t>
            </a:r>
            <a:r>
              <a:rPr lang="zh-CN" altLang="en-US" sz="2000" dirty="0" smtClean="0"/>
              <a:t>值的右上方标记“</a:t>
            </a:r>
            <a:r>
              <a:rPr lang="en-US" altLang="zh-CN" sz="2000" dirty="0" smtClean="0"/>
              <a:t>ns”</a:t>
            </a:r>
            <a:r>
              <a:rPr lang="zh-CN" altLang="en-US" sz="2000" dirty="0" smtClean="0"/>
              <a:t>或不标记符号；</a:t>
            </a:r>
            <a:endParaRPr lang="en-US" altLang="zh-CN" sz="2000" dirty="0" smtClean="0"/>
          </a:p>
          <a:p>
            <a:r>
              <a:rPr lang="zh-CN" altLang="en-US" sz="2000" smtClean="0"/>
              <a:t>若</a:t>
            </a:r>
            <a:r>
              <a:rPr lang="en-US" altLang="zh-CN" sz="2000" smtClean="0"/>
              <a:t>t</a:t>
            </a:r>
            <a:r>
              <a:rPr lang="en-US" altLang="zh-CN" sz="2000" baseline="-25000" smtClean="0"/>
              <a:t>0.05</a:t>
            </a:r>
            <a:r>
              <a:rPr lang="en-US" altLang="zh-CN" sz="2000" dirty="0" smtClean="0"/>
              <a:t>≤|t</a:t>
            </a:r>
            <a:r>
              <a:rPr lang="en-US" altLang="zh-CN" sz="2000" smtClean="0"/>
              <a:t>|&lt; </a:t>
            </a:r>
            <a:r>
              <a:rPr lang="en-US" altLang="zh-CN" sz="2000" smtClean="0"/>
              <a:t>t</a:t>
            </a:r>
            <a:r>
              <a:rPr lang="en-US" altLang="zh-CN" sz="2000" baseline="-25000" smtClean="0"/>
              <a:t>0.01</a:t>
            </a:r>
            <a:r>
              <a:rPr lang="zh-CN" altLang="en-US" sz="2000" smtClean="0"/>
              <a:t>，则 </a:t>
            </a:r>
            <a:r>
              <a:rPr lang="zh-CN" altLang="en-US" sz="2000" dirty="0" smtClean="0"/>
              <a:t>说明 试验的表面效应属于试验误差的概率</a:t>
            </a:r>
            <a:r>
              <a:rPr lang="en-US" altLang="zh-CN" sz="2000" dirty="0" smtClean="0"/>
              <a:t>P</a:t>
            </a:r>
            <a:r>
              <a:rPr lang="zh-CN" altLang="en-US" sz="2000" smtClean="0"/>
              <a:t>在</a:t>
            </a:r>
            <a:r>
              <a:rPr lang="en-US" altLang="zh-CN" sz="2000" smtClean="0"/>
              <a:t>0.01—0.05</a:t>
            </a:r>
            <a:r>
              <a:rPr lang="zh-CN" altLang="en-US" sz="2000" smtClean="0"/>
              <a:t>之间，即</a:t>
            </a:r>
            <a:r>
              <a:rPr lang="en-US" altLang="zh-CN" sz="2000" smtClean="0"/>
              <a:t>0.01 </a:t>
            </a:r>
            <a:r>
              <a:rPr lang="en-US" altLang="zh-CN" sz="2000" dirty="0" smtClean="0"/>
              <a:t>&lt;P</a:t>
            </a:r>
            <a:r>
              <a:rPr lang="en-US" altLang="zh-CN" sz="2000" smtClean="0"/>
              <a:t>≤</a:t>
            </a:r>
            <a:r>
              <a:rPr lang="en-US" altLang="zh-CN" sz="2000" smtClean="0"/>
              <a:t>0.05</a:t>
            </a:r>
            <a:r>
              <a:rPr lang="zh-CN" altLang="en-US" sz="2000" smtClean="0"/>
              <a:t>，表面</a:t>
            </a:r>
            <a:r>
              <a:rPr lang="zh-CN" altLang="en-US" sz="2000" dirty="0" smtClean="0"/>
              <a:t>效应属于试验误差的</a:t>
            </a:r>
            <a:r>
              <a:rPr lang="zh-CN" altLang="en-US" sz="2000" smtClean="0"/>
              <a:t>可能性</a:t>
            </a:r>
            <a:r>
              <a:rPr lang="zh-CN" altLang="en-US" sz="2000" smtClean="0"/>
              <a:t>较小，应否</a:t>
            </a:r>
            <a:r>
              <a:rPr lang="zh-CN" altLang="en-US" sz="2000" smtClean="0"/>
              <a:t>定     </a:t>
            </a:r>
            <a:r>
              <a:rPr lang="zh-CN" altLang="en-US" sz="2000" smtClean="0"/>
              <a:t>，接受    </a:t>
            </a:r>
            <a:r>
              <a:rPr lang="zh-CN" altLang="en-US" sz="2000" dirty="0" smtClean="0"/>
              <a:t>。统计学上把这一检验结果表述为：“两个总体平均数差异</a:t>
            </a:r>
            <a:r>
              <a:rPr lang="zh-CN" altLang="en-US" sz="2000" smtClean="0"/>
              <a:t>显著</a:t>
            </a:r>
            <a:r>
              <a:rPr lang="zh-CN" altLang="en-US" sz="2000" smtClean="0"/>
              <a:t>”，在</a:t>
            </a:r>
            <a:r>
              <a:rPr lang="zh-CN" altLang="en-US" sz="2000" dirty="0" smtClean="0"/>
              <a:t>计算所得的</a:t>
            </a:r>
            <a:r>
              <a:rPr lang="en-US" altLang="zh-CN" sz="2000" dirty="0" smtClean="0"/>
              <a:t>t</a:t>
            </a:r>
            <a:r>
              <a:rPr lang="zh-CN" altLang="en-US" sz="2000" dirty="0" smtClean="0"/>
              <a:t>值的右上方标记“*”；</a:t>
            </a:r>
            <a:endParaRPr lang="en-US" altLang="zh-CN" sz="2000" dirty="0" smtClean="0"/>
          </a:p>
          <a:p>
            <a:r>
              <a:rPr lang="zh-CN" altLang="en-US" sz="2000" dirty="0" smtClean="0"/>
              <a:t>若</a:t>
            </a:r>
            <a:r>
              <a:rPr lang="en-US" altLang="zh-CN" sz="2000" dirty="0" smtClean="0"/>
              <a:t>|t|</a:t>
            </a:r>
            <a:r>
              <a:rPr lang="en-US" altLang="zh-CN" sz="2000" smtClean="0"/>
              <a:t>≥</a:t>
            </a:r>
            <a:r>
              <a:rPr lang="en-US" altLang="zh-CN" sz="2000" smtClean="0"/>
              <a:t>t</a:t>
            </a:r>
            <a:r>
              <a:rPr lang="en-US" altLang="zh-CN" sz="2000" baseline="-25000" smtClean="0"/>
              <a:t>0.01</a:t>
            </a:r>
            <a:r>
              <a:rPr lang="zh-CN" altLang="en-US" sz="2000" smtClean="0"/>
              <a:t>，则</a:t>
            </a:r>
            <a:r>
              <a:rPr lang="zh-CN" altLang="en-US" sz="2000" dirty="0" smtClean="0"/>
              <a:t>说明试验的表面效应属于试验误差的概率</a:t>
            </a:r>
            <a:r>
              <a:rPr lang="en-US" altLang="zh-CN" sz="2000" dirty="0" smtClean="0"/>
              <a:t>P</a:t>
            </a:r>
            <a:r>
              <a:rPr lang="zh-CN" altLang="en-US" sz="2000" dirty="0" smtClean="0"/>
              <a:t>不</a:t>
            </a:r>
            <a:r>
              <a:rPr lang="zh-CN" altLang="en-US" sz="2000" smtClean="0"/>
              <a:t>超过</a:t>
            </a:r>
            <a:r>
              <a:rPr lang="en-US" altLang="zh-CN" sz="2000" smtClean="0"/>
              <a:t>0.01</a:t>
            </a:r>
            <a:r>
              <a:rPr lang="zh-CN" altLang="en-US" sz="2000" smtClean="0"/>
              <a:t>，即</a:t>
            </a:r>
            <a:r>
              <a:rPr lang="en-US" altLang="zh-CN" sz="2000" dirty="0" smtClean="0"/>
              <a:t>P </a:t>
            </a:r>
            <a:r>
              <a:rPr lang="en-US" altLang="zh-CN" sz="2000" smtClean="0"/>
              <a:t>≤</a:t>
            </a:r>
            <a:r>
              <a:rPr lang="en-US" altLang="zh-CN" sz="2000" smtClean="0"/>
              <a:t>0.01</a:t>
            </a:r>
            <a:r>
              <a:rPr lang="zh-CN" altLang="en-US" sz="2000" smtClean="0"/>
              <a:t>，表面</a:t>
            </a:r>
            <a:r>
              <a:rPr lang="zh-CN" altLang="en-US" sz="2000" dirty="0" smtClean="0"/>
              <a:t>效应属于试验误差的可能性</a:t>
            </a:r>
            <a:r>
              <a:rPr lang="zh-CN" altLang="en-US" sz="2000" smtClean="0"/>
              <a:t>更</a:t>
            </a:r>
            <a:r>
              <a:rPr lang="zh-CN" altLang="en-US" sz="2000" smtClean="0"/>
              <a:t>小，应否</a:t>
            </a:r>
            <a:r>
              <a:rPr lang="zh-CN" altLang="en-US" sz="2000" smtClean="0"/>
              <a:t>定     </a:t>
            </a:r>
            <a:r>
              <a:rPr lang="zh-CN" altLang="en-US" sz="2000" smtClean="0"/>
              <a:t>，接受    </a:t>
            </a:r>
            <a:r>
              <a:rPr lang="zh-CN" altLang="en-US" sz="2000" dirty="0" smtClean="0"/>
              <a:t>。统计学上把这一检验结果表述为：“两个总体差异极</a:t>
            </a:r>
            <a:r>
              <a:rPr lang="zh-CN" altLang="en-US" sz="2000" smtClean="0"/>
              <a:t>显著</a:t>
            </a:r>
            <a:r>
              <a:rPr lang="zh-CN" altLang="en-US" sz="2000" smtClean="0"/>
              <a:t>”，在</a:t>
            </a:r>
            <a:r>
              <a:rPr lang="zh-CN" altLang="en-US" sz="2000" dirty="0" smtClean="0"/>
              <a:t>计算所得的</a:t>
            </a:r>
            <a:r>
              <a:rPr lang="en-US" altLang="zh-CN" sz="2000" dirty="0" smtClean="0"/>
              <a:t>t</a:t>
            </a:r>
            <a:r>
              <a:rPr lang="zh-CN" altLang="en-US" sz="2000" dirty="0" smtClean="0"/>
              <a:t>值的右上方标记“* *”。 </a:t>
            </a:r>
            <a:endParaRPr lang="en-US" altLang="zh-CN" sz="2000" dirty="0" smtClean="0"/>
          </a:p>
          <a:p>
            <a:r>
              <a:rPr lang="zh-CN" altLang="en-US" sz="2000" dirty="0" smtClean="0"/>
              <a:t>区间          和          称为</a:t>
            </a:r>
            <a:r>
              <a:rPr lang="en-US" altLang="zh-CN" sz="2000" dirty="0" smtClean="0"/>
              <a:t>α</a:t>
            </a:r>
            <a:r>
              <a:rPr lang="zh-CN" altLang="en-US" sz="2000" dirty="0" smtClean="0"/>
              <a:t>水平上的 否 </a:t>
            </a:r>
            <a:r>
              <a:rPr lang="zh-CN" altLang="en-US" sz="2000" smtClean="0"/>
              <a:t>定</a:t>
            </a:r>
            <a:r>
              <a:rPr lang="zh-CN" altLang="en-US" sz="2000" smtClean="0"/>
              <a:t>域，而</a:t>
            </a:r>
            <a:r>
              <a:rPr lang="zh-CN" altLang="en-US" sz="2000" dirty="0" smtClean="0"/>
              <a:t>区间（           ）则称为</a:t>
            </a:r>
            <a:r>
              <a:rPr lang="en-US" altLang="zh-CN" sz="2000" dirty="0" smtClean="0"/>
              <a:t>α</a:t>
            </a:r>
            <a:r>
              <a:rPr lang="zh-CN" altLang="en-US" sz="2000" dirty="0" smtClean="0"/>
              <a:t>水平上的接 受域。 </a:t>
            </a:r>
          </a:p>
          <a:p>
            <a:endParaRPr lang="zh-CN" altLang="en-US" sz="2000" dirty="0" smtClean="0"/>
          </a:p>
        </p:txBody>
      </p:sp>
      <p:graphicFrame>
        <p:nvGraphicFramePr>
          <p:cNvPr id="83972" name="Object 5"/>
          <p:cNvGraphicFramePr>
            <a:graphicFrameLocks noChangeAspect="1"/>
          </p:cNvGraphicFramePr>
          <p:nvPr>
            <p:extLst>
              <p:ext uri="{D42A27DB-BD31-4B8C-83A1-F6EECF244321}">
                <p14:modId xmlns:p14="http://schemas.microsoft.com/office/powerpoint/2010/main" val="2855491134"/>
              </p:ext>
            </p:extLst>
          </p:nvPr>
        </p:nvGraphicFramePr>
        <p:xfrm>
          <a:off x="5652120" y="1628800"/>
          <a:ext cx="349250" cy="398463"/>
        </p:xfrm>
        <a:graphic>
          <a:graphicData uri="http://schemas.openxmlformats.org/presentationml/2006/ole">
            <mc:AlternateContent xmlns:mc="http://schemas.openxmlformats.org/markup-compatibility/2006">
              <mc:Choice xmlns:v="urn:schemas-microsoft-com:vml" Requires="v">
                <p:oleObj spid="_x0000_s156756" name="公式" r:id="rId4" imgW="114255" imgH="142795" progId="Equation.3">
                  <p:embed/>
                </p:oleObj>
              </mc:Choice>
              <mc:Fallback>
                <p:oleObj name="公式" r:id="rId4" imgW="114255" imgH="142795" progId="Equation.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2120" y="1628800"/>
                        <a:ext cx="349250"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973" name="Object 5"/>
          <p:cNvGraphicFramePr>
            <a:graphicFrameLocks noChangeAspect="1"/>
          </p:cNvGraphicFramePr>
          <p:nvPr>
            <p:extLst>
              <p:ext uri="{D42A27DB-BD31-4B8C-83A1-F6EECF244321}">
                <p14:modId xmlns:p14="http://schemas.microsoft.com/office/powerpoint/2010/main" val="2916396924"/>
              </p:ext>
            </p:extLst>
          </p:nvPr>
        </p:nvGraphicFramePr>
        <p:xfrm>
          <a:off x="1308100" y="3240088"/>
          <a:ext cx="315913" cy="358775"/>
        </p:xfrm>
        <a:graphic>
          <a:graphicData uri="http://schemas.openxmlformats.org/presentationml/2006/ole">
            <mc:AlternateContent xmlns:mc="http://schemas.openxmlformats.org/markup-compatibility/2006">
              <mc:Choice xmlns:v="urn:schemas-microsoft-com:vml" Requires="v">
                <p:oleObj spid="_x0000_s156757" name="公式" r:id="rId6" imgW="114255" imgH="142795" progId="Equation.3">
                  <p:embed/>
                </p:oleObj>
              </mc:Choice>
              <mc:Fallback>
                <p:oleObj name="公式" r:id="rId6" imgW="114255" imgH="142795" progId="Equation.3">
                  <p:embed/>
                  <p:pic>
                    <p:nvPicPr>
                      <p:cNvPr id="0"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08100" y="3240088"/>
                        <a:ext cx="315913"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974" name="Object 5"/>
          <p:cNvGraphicFramePr>
            <a:graphicFrameLocks noChangeAspect="1"/>
          </p:cNvGraphicFramePr>
          <p:nvPr>
            <p:extLst>
              <p:ext uri="{D42A27DB-BD31-4B8C-83A1-F6EECF244321}">
                <p14:modId xmlns:p14="http://schemas.microsoft.com/office/powerpoint/2010/main" val="3978606963"/>
              </p:ext>
            </p:extLst>
          </p:nvPr>
        </p:nvGraphicFramePr>
        <p:xfrm>
          <a:off x="2366963" y="3240088"/>
          <a:ext cx="314325" cy="360363"/>
        </p:xfrm>
        <a:graphic>
          <a:graphicData uri="http://schemas.openxmlformats.org/presentationml/2006/ole">
            <mc:AlternateContent xmlns:mc="http://schemas.openxmlformats.org/markup-compatibility/2006">
              <mc:Choice xmlns:v="urn:schemas-microsoft-com:vml" Requires="v">
                <p:oleObj spid="_x0000_s156758" name="公式" r:id="rId8" imgW="114255" imgH="142795" progId="Equation.3">
                  <p:embed/>
                </p:oleObj>
              </mc:Choice>
              <mc:Fallback>
                <p:oleObj name="公式" r:id="rId8" imgW="114255" imgH="142795" progId="Equation.3">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6963" y="3240088"/>
                        <a:ext cx="3143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975" name="Object 5"/>
          <p:cNvGraphicFramePr>
            <a:graphicFrameLocks noChangeAspect="1"/>
          </p:cNvGraphicFramePr>
          <p:nvPr>
            <p:extLst>
              <p:ext uri="{D42A27DB-BD31-4B8C-83A1-F6EECF244321}">
                <p14:modId xmlns:p14="http://schemas.microsoft.com/office/powerpoint/2010/main" val="2811743332"/>
              </p:ext>
            </p:extLst>
          </p:nvPr>
        </p:nvGraphicFramePr>
        <p:xfrm>
          <a:off x="7011987" y="4221163"/>
          <a:ext cx="315913" cy="360362"/>
        </p:xfrm>
        <a:graphic>
          <a:graphicData uri="http://schemas.openxmlformats.org/presentationml/2006/ole">
            <mc:AlternateContent xmlns:mc="http://schemas.openxmlformats.org/markup-compatibility/2006">
              <mc:Choice xmlns:v="urn:schemas-microsoft-com:vml" Requires="v">
                <p:oleObj spid="_x0000_s156759" name="公式" r:id="rId10" imgW="114255" imgH="142795" progId="Equation.3">
                  <p:embed/>
                </p:oleObj>
              </mc:Choice>
              <mc:Fallback>
                <p:oleObj name="公式" r:id="rId10" imgW="114255" imgH="142795"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11987" y="4221163"/>
                        <a:ext cx="315913"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976" name="Object 5"/>
          <p:cNvGraphicFramePr>
            <a:graphicFrameLocks noChangeAspect="1"/>
          </p:cNvGraphicFramePr>
          <p:nvPr>
            <p:extLst>
              <p:ext uri="{D42A27DB-BD31-4B8C-83A1-F6EECF244321}">
                <p14:modId xmlns:p14="http://schemas.microsoft.com/office/powerpoint/2010/main" val="3811967302"/>
              </p:ext>
            </p:extLst>
          </p:nvPr>
        </p:nvGraphicFramePr>
        <p:xfrm>
          <a:off x="8100392" y="4221163"/>
          <a:ext cx="314325" cy="360362"/>
        </p:xfrm>
        <a:graphic>
          <a:graphicData uri="http://schemas.openxmlformats.org/presentationml/2006/ole">
            <mc:AlternateContent xmlns:mc="http://schemas.openxmlformats.org/markup-compatibility/2006">
              <mc:Choice xmlns:v="urn:schemas-microsoft-com:vml" Requires="v">
                <p:oleObj spid="_x0000_s156760" name="公式" r:id="rId12" imgW="114255" imgH="142795" progId="Equation.3">
                  <p:embed/>
                </p:oleObj>
              </mc:Choice>
              <mc:Fallback>
                <p:oleObj name="公式" r:id="rId12" imgW="114255" imgH="142795" progId="Equation.3">
                  <p:embed/>
                  <p:pic>
                    <p:nvPicPr>
                      <p:cNvPr id="0" name="Object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100392" y="4221163"/>
                        <a:ext cx="314325"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977" name="Object 7"/>
          <p:cNvGraphicFramePr>
            <a:graphicFrameLocks noChangeAspect="1"/>
          </p:cNvGraphicFramePr>
          <p:nvPr/>
        </p:nvGraphicFramePr>
        <p:xfrm>
          <a:off x="1268413" y="5229225"/>
          <a:ext cx="711200" cy="295275"/>
        </p:xfrm>
        <a:graphic>
          <a:graphicData uri="http://schemas.openxmlformats.org/presentationml/2006/ole">
            <mc:AlternateContent xmlns:mc="http://schemas.openxmlformats.org/markup-compatibility/2006">
              <mc:Choice xmlns:v="urn:schemas-microsoft-com:vml" Requires="v">
                <p:oleObj spid="_x0000_s156761" name="公式" r:id="rId14" imgW="495465" imgH="152507" progId="Equation.3">
                  <p:embed/>
                </p:oleObj>
              </mc:Choice>
              <mc:Fallback>
                <p:oleObj name="公式" r:id="rId14" imgW="495465" imgH="152507" progId="Equation.3">
                  <p:embed/>
                  <p:pic>
                    <p:nvPicPr>
                      <p:cNvPr id="0"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268413" y="5229225"/>
                        <a:ext cx="71120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978" name="Object 9"/>
          <p:cNvGraphicFramePr>
            <a:graphicFrameLocks noChangeAspect="1"/>
          </p:cNvGraphicFramePr>
          <p:nvPr/>
        </p:nvGraphicFramePr>
        <p:xfrm>
          <a:off x="2236788" y="5207000"/>
          <a:ext cx="725487" cy="363538"/>
        </p:xfrm>
        <a:graphic>
          <a:graphicData uri="http://schemas.openxmlformats.org/presentationml/2006/ole">
            <mc:AlternateContent xmlns:mc="http://schemas.openxmlformats.org/markup-compatibility/2006">
              <mc:Choice xmlns:v="urn:schemas-microsoft-com:vml" Requires="v">
                <p:oleObj spid="_x0000_s156762" name="公式" r:id="rId16" imgW="399893" imgH="152507" progId="Equation.3">
                  <p:embed/>
                </p:oleObj>
              </mc:Choice>
              <mc:Fallback>
                <p:oleObj name="公式" r:id="rId16" imgW="399893" imgH="152507" progId="Equation.3">
                  <p:embed/>
                  <p:pic>
                    <p:nvPicPr>
                      <p:cNvPr id="0" name="Object 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236788" y="5207000"/>
                        <a:ext cx="72548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3979" name="Object 11"/>
          <p:cNvGraphicFramePr>
            <a:graphicFrameLocks noChangeAspect="1"/>
          </p:cNvGraphicFramePr>
          <p:nvPr/>
        </p:nvGraphicFramePr>
        <p:xfrm>
          <a:off x="6705600" y="5176838"/>
          <a:ext cx="928688" cy="373062"/>
        </p:xfrm>
        <a:graphic>
          <a:graphicData uri="http://schemas.openxmlformats.org/presentationml/2006/ole">
            <mc:AlternateContent xmlns:mc="http://schemas.openxmlformats.org/markup-compatibility/2006">
              <mc:Choice xmlns:v="urn:schemas-microsoft-com:vml" Requires="v">
                <p:oleObj spid="_x0000_s156763" name="公式" r:id="rId18" imgW="514507" imgH="152507" progId="Equation.3">
                  <p:embed/>
                </p:oleObj>
              </mc:Choice>
              <mc:Fallback>
                <p:oleObj name="公式" r:id="rId18" imgW="514507" imgH="152507" progId="Equation.3">
                  <p:embed/>
                  <p:pic>
                    <p:nvPicPr>
                      <p:cNvPr id="0" name="Object 1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705600" y="5176838"/>
                        <a:ext cx="928688" cy="373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r>
              <a:rPr lang="zh-CN" altLang="en-US" smtClean="0"/>
              <a:t>显著水平与两种类型的错</a:t>
            </a:r>
          </a:p>
        </p:txBody>
      </p:sp>
      <p:sp>
        <p:nvSpPr>
          <p:cNvPr id="87043" name="内容占位符 2"/>
          <p:cNvSpPr>
            <a:spLocks noGrp="1"/>
          </p:cNvSpPr>
          <p:nvPr>
            <p:ph idx="1"/>
          </p:nvPr>
        </p:nvSpPr>
        <p:spPr>
          <a:xfrm>
            <a:off x="250825" y="1341438"/>
            <a:ext cx="8642350" cy="4608512"/>
          </a:xfrm>
        </p:spPr>
        <p:txBody>
          <a:bodyPr/>
          <a:lstStyle/>
          <a:p>
            <a:r>
              <a:rPr lang="zh-CN" altLang="en-US" sz="2400" dirty="0" smtClean="0"/>
              <a:t>因为显著性检验是根据 “小概率事件实际不可能性原理”来否定或接受</a:t>
            </a:r>
            <a:r>
              <a:rPr lang="zh-CN" altLang="en-US" sz="2400" smtClean="0"/>
              <a:t>无效假设</a:t>
            </a:r>
            <a:r>
              <a:rPr lang="zh-CN" altLang="en-US" sz="2400" smtClean="0"/>
              <a:t>的， </a:t>
            </a:r>
            <a:r>
              <a:rPr lang="zh-CN" altLang="en-US" sz="2400" dirty="0" smtClean="0"/>
              <a:t>所以不论是接受还是</a:t>
            </a:r>
            <a:r>
              <a:rPr lang="zh-CN" altLang="en-US" sz="2400" smtClean="0"/>
              <a:t>否定</a:t>
            </a:r>
            <a:r>
              <a:rPr lang="zh-CN" altLang="en-US" sz="2400" smtClean="0"/>
              <a:t>无效假设，都</a:t>
            </a:r>
            <a:r>
              <a:rPr lang="zh-CN" altLang="en-US" sz="2400" dirty="0" smtClean="0"/>
              <a:t>没有</a:t>
            </a:r>
            <a:r>
              <a:rPr lang="en-US" altLang="zh-CN" sz="2400" dirty="0" smtClean="0"/>
              <a:t>100%</a:t>
            </a:r>
            <a:r>
              <a:rPr lang="zh-CN" altLang="en-US" sz="2400" dirty="0" smtClean="0"/>
              <a:t>的把握</a:t>
            </a:r>
            <a:r>
              <a:rPr lang="zh-CN" altLang="en-US" sz="2400" smtClean="0"/>
              <a:t>。</a:t>
            </a:r>
            <a:r>
              <a:rPr lang="zh-CN" altLang="en-US" sz="2400" smtClean="0"/>
              <a:t>也就是说，在</a:t>
            </a:r>
            <a:r>
              <a:rPr lang="zh-CN" altLang="en-US" sz="2400" dirty="0" smtClean="0"/>
              <a:t>检验无效假设时可能犯两类错误。 </a:t>
            </a:r>
            <a:endParaRPr lang="en-US" altLang="zh-CN" sz="2400" dirty="0" smtClean="0"/>
          </a:p>
          <a:p>
            <a:r>
              <a:rPr lang="zh-CN" altLang="en-US" sz="2400" dirty="0" smtClean="0"/>
              <a:t>第一类错误是真实情况为</a:t>
            </a:r>
            <a:r>
              <a:rPr lang="en-US" altLang="zh-CN" sz="2400" smtClean="0"/>
              <a:t>H</a:t>
            </a:r>
            <a:r>
              <a:rPr lang="en-US" altLang="zh-CN" sz="2400" baseline="-25000" smtClean="0"/>
              <a:t>0</a:t>
            </a:r>
            <a:r>
              <a:rPr lang="zh-CN" altLang="en-US" sz="2400" smtClean="0"/>
              <a:t>成立，却</a:t>
            </a:r>
            <a:r>
              <a:rPr lang="zh-CN" altLang="en-US" sz="2400" dirty="0" smtClean="0"/>
              <a:t>否定</a:t>
            </a:r>
            <a:r>
              <a:rPr lang="zh-CN" altLang="en-US" sz="2400" smtClean="0"/>
              <a:t>了</a:t>
            </a:r>
            <a:r>
              <a:rPr lang="zh-CN" altLang="en-US" sz="2400" smtClean="0"/>
              <a:t>它，犯</a:t>
            </a:r>
            <a:r>
              <a:rPr lang="zh-CN" altLang="en-US" sz="2400" dirty="0" smtClean="0"/>
              <a:t>了</a:t>
            </a:r>
            <a:r>
              <a:rPr lang="zh-CN" altLang="en-US" sz="2400" smtClean="0"/>
              <a:t>“弃真”</a:t>
            </a:r>
            <a:r>
              <a:rPr lang="zh-CN" altLang="en-US" sz="2400" smtClean="0"/>
              <a:t>错误，也</a:t>
            </a:r>
            <a:r>
              <a:rPr lang="zh-CN" altLang="en-US" sz="2400" dirty="0" smtClean="0"/>
              <a:t>叫</a:t>
            </a:r>
            <a:r>
              <a:rPr lang="en-US" altLang="zh-CN" sz="2400" dirty="0" smtClean="0"/>
              <a:t>Ⅰ</a:t>
            </a:r>
            <a:r>
              <a:rPr lang="zh-CN" altLang="en-US" sz="2400" dirty="0" smtClean="0"/>
              <a:t>型错误（</a:t>
            </a:r>
            <a:r>
              <a:rPr lang="en-US" altLang="zh-CN" sz="2400" dirty="0" smtClean="0"/>
              <a:t>type Ⅰ error</a:t>
            </a:r>
            <a:r>
              <a:rPr lang="zh-CN" altLang="en-US" sz="2400" dirty="0" smtClean="0"/>
              <a:t>）。</a:t>
            </a:r>
            <a:endParaRPr lang="en-US" altLang="zh-CN" sz="2400" dirty="0" smtClean="0"/>
          </a:p>
          <a:p>
            <a:r>
              <a:rPr lang="zh-CN" altLang="en-US" sz="2400" dirty="0" smtClean="0"/>
              <a:t>第二类错误是</a:t>
            </a:r>
            <a:r>
              <a:rPr lang="en-US" altLang="zh-CN" sz="2400" dirty="0" smtClean="0"/>
              <a:t>H</a:t>
            </a:r>
            <a:r>
              <a:rPr lang="en-US" altLang="zh-CN" sz="2400" baseline="-25000" dirty="0" smtClean="0"/>
              <a:t>0</a:t>
            </a:r>
            <a:r>
              <a:rPr lang="zh-CN" altLang="en-US" sz="2400" smtClean="0"/>
              <a:t>不</a:t>
            </a:r>
            <a:r>
              <a:rPr lang="zh-CN" altLang="en-US" sz="2400" smtClean="0"/>
              <a:t>成立，却</a:t>
            </a:r>
            <a:r>
              <a:rPr lang="zh-CN" altLang="en-US" sz="2400" dirty="0" smtClean="0"/>
              <a:t>接受</a:t>
            </a:r>
            <a:r>
              <a:rPr lang="zh-CN" altLang="en-US" sz="2400" smtClean="0"/>
              <a:t>了</a:t>
            </a:r>
            <a:r>
              <a:rPr lang="zh-CN" altLang="en-US" sz="2400" smtClean="0"/>
              <a:t>它，犯</a:t>
            </a:r>
            <a:r>
              <a:rPr lang="zh-CN" altLang="en-US" sz="2400" dirty="0" smtClean="0"/>
              <a:t>了</a:t>
            </a:r>
            <a:r>
              <a:rPr lang="zh-CN" altLang="en-US" sz="2400" smtClean="0"/>
              <a:t>“纳伪”</a:t>
            </a:r>
            <a:r>
              <a:rPr lang="zh-CN" altLang="en-US" sz="2400" smtClean="0"/>
              <a:t>错误，也</a:t>
            </a:r>
            <a:r>
              <a:rPr lang="zh-CN" altLang="en-US" sz="2400" dirty="0" smtClean="0"/>
              <a:t>叫</a:t>
            </a:r>
            <a:r>
              <a:rPr lang="en-US" altLang="zh-CN" sz="2400" dirty="0" smtClean="0"/>
              <a:t>Ⅱ</a:t>
            </a:r>
            <a:r>
              <a:rPr lang="zh-CN" altLang="en-US" sz="2400" dirty="0" smtClean="0"/>
              <a:t>型错误（</a:t>
            </a:r>
            <a:r>
              <a:rPr lang="en-US" altLang="zh-CN" sz="2400" dirty="0" smtClean="0"/>
              <a:t>type Ⅱ error</a:t>
            </a:r>
            <a:r>
              <a:rPr lang="zh-CN" altLang="en-US" sz="2400" dirty="0" smtClean="0"/>
              <a:t>）。</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zh-CN" altLang="en-US" smtClean="0"/>
              <a:t>显著水平与两种类型的错</a:t>
            </a:r>
          </a:p>
        </p:txBody>
      </p:sp>
      <p:sp>
        <p:nvSpPr>
          <p:cNvPr id="88067" name="内容占位符 2"/>
          <p:cNvSpPr>
            <a:spLocks noGrp="1"/>
          </p:cNvSpPr>
          <p:nvPr>
            <p:ph idx="1"/>
          </p:nvPr>
        </p:nvSpPr>
        <p:spPr>
          <a:xfrm>
            <a:off x="179388" y="1341438"/>
            <a:ext cx="8856662" cy="4608512"/>
          </a:xfrm>
        </p:spPr>
        <p:txBody>
          <a:bodyPr/>
          <a:lstStyle/>
          <a:p>
            <a:r>
              <a:rPr lang="zh-CN" altLang="en-US" dirty="0" smtClean="0"/>
              <a:t>基于 “小概率事件实际不可能性原理”来</a:t>
            </a:r>
            <a:r>
              <a:rPr lang="zh-CN" altLang="en-US" smtClean="0"/>
              <a:t>否定</a:t>
            </a:r>
            <a:r>
              <a:rPr lang="en-US" altLang="zh-CN" smtClean="0"/>
              <a:t>H</a:t>
            </a:r>
            <a:r>
              <a:rPr lang="en-US" altLang="zh-CN" baseline="-25000" smtClean="0"/>
              <a:t>0</a:t>
            </a:r>
            <a:r>
              <a:rPr lang="zh-CN" altLang="en-US" smtClean="0"/>
              <a:t>， </a:t>
            </a:r>
            <a:r>
              <a:rPr lang="zh-CN" altLang="en-US" dirty="0" smtClean="0"/>
              <a:t>但在一次试验中小概率事件并不是绝对不会发生的。不过可以肯定的是犯</a:t>
            </a:r>
            <a:r>
              <a:rPr lang="en-US" altLang="zh-CN" dirty="0" smtClean="0"/>
              <a:t>Ⅰ</a:t>
            </a:r>
            <a:r>
              <a:rPr lang="zh-CN" altLang="en-US" dirty="0" smtClean="0"/>
              <a:t>型错误的概率不会超过</a:t>
            </a:r>
            <a:r>
              <a:rPr lang="en-US" altLang="zh-CN" dirty="0" smtClean="0"/>
              <a:t>α </a:t>
            </a:r>
            <a:r>
              <a:rPr lang="zh-CN" altLang="en-US" dirty="0" smtClean="0"/>
              <a:t>。</a:t>
            </a:r>
            <a:endParaRPr lang="en-US" altLang="zh-CN" dirty="0" smtClean="0"/>
          </a:p>
          <a:p>
            <a:endParaRPr lang="en-US" altLang="zh-CN" dirty="0" smtClean="0"/>
          </a:p>
          <a:p>
            <a:r>
              <a:rPr lang="en-US" altLang="zh-CN" dirty="0" smtClean="0"/>
              <a:t>Ⅱ</a:t>
            </a:r>
            <a:r>
              <a:rPr lang="zh-CN" altLang="en-US" dirty="0" smtClean="0"/>
              <a:t>型错误的错误概率</a:t>
            </a:r>
            <a:r>
              <a:rPr lang="el-GR" altLang="zh-CN" dirty="0" smtClean="0"/>
              <a:t>β</a:t>
            </a:r>
            <a:r>
              <a:rPr lang="zh-CN" altLang="en-US" dirty="0" smtClean="0"/>
              <a:t>值的大小较难确切估计。增大样本含量可以减小犯</a:t>
            </a:r>
            <a:r>
              <a:rPr lang="en-US" altLang="zh-CN" dirty="0" smtClean="0"/>
              <a:t>Ⅱ</a:t>
            </a:r>
            <a:r>
              <a:rPr lang="zh-CN" altLang="en-US" dirty="0" smtClean="0"/>
              <a:t>型错误的概率。</a:t>
            </a:r>
            <a:endParaRPr lang="en-US" altLang="zh-CN" dirty="0" smtClean="0"/>
          </a:p>
          <a:p>
            <a:endParaRPr lang="zh-CN" altLang="en-US"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smtClean="0"/>
              <a:t>基于统计学的数据分析方法</a:t>
            </a:r>
          </a:p>
        </p:txBody>
      </p:sp>
      <p:sp>
        <p:nvSpPr>
          <p:cNvPr id="43011" name="内容占位符 2"/>
          <p:cNvSpPr>
            <a:spLocks noGrp="1"/>
          </p:cNvSpPr>
          <p:nvPr>
            <p:ph idx="1"/>
          </p:nvPr>
        </p:nvSpPr>
        <p:spPr>
          <a:xfrm>
            <a:off x="179388" y="1341438"/>
            <a:ext cx="8856662" cy="4535487"/>
          </a:xfrm>
        </p:spPr>
        <p:txBody>
          <a:bodyPr/>
          <a:lstStyle/>
          <a:p>
            <a:r>
              <a:rPr lang="zh-CN" altLang="en-US" sz="2400" dirty="0" smtClean="0"/>
              <a:t>统计推断（</a:t>
            </a:r>
            <a:r>
              <a:rPr lang="en-US" altLang="zh-CN" sz="2400" dirty="0" smtClean="0"/>
              <a:t>statistical inference</a:t>
            </a:r>
            <a:r>
              <a:rPr lang="zh-CN" altLang="en-US" sz="2400" dirty="0" smtClean="0"/>
              <a:t>）</a:t>
            </a:r>
            <a:endParaRPr lang="en-US" altLang="zh-CN" sz="2400" dirty="0" smtClean="0"/>
          </a:p>
          <a:p>
            <a:pPr lvl="1"/>
            <a:r>
              <a:rPr lang="zh-CN" altLang="en-US" sz="2000" dirty="0" smtClean="0"/>
              <a:t>就是根据统计量的分布和</a:t>
            </a:r>
            <a:r>
              <a:rPr lang="zh-CN" altLang="en-US" sz="2000" smtClean="0"/>
              <a:t>概率</a:t>
            </a:r>
            <a:r>
              <a:rPr lang="zh-CN" altLang="en-US" sz="2000" smtClean="0"/>
              <a:t>理论，由</a:t>
            </a:r>
            <a:r>
              <a:rPr lang="zh-CN" altLang="en-US" sz="2000" dirty="0" smtClean="0"/>
              <a:t>样本统计量来推断总体</a:t>
            </a:r>
            <a:r>
              <a:rPr lang="zh-CN" altLang="en-US" sz="2000" smtClean="0"/>
              <a:t>的</a:t>
            </a:r>
            <a:r>
              <a:rPr lang="zh-CN" altLang="en-US" sz="2000" smtClean="0"/>
              <a:t>参数，或者</a:t>
            </a:r>
            <a:r>
              <a:rPr lang="zh-CN" altLang="en-US" sz="2000" dirty="0" smtClean="0"/>
              <a:t>说是根据样本和假定模型对总体作出的以概率形式表述的推断。</a:t>
            </a:r>
          </a:p>
          <a:p>
            <a:pPr lvl="1"/>
            <a:r>
              <a:rPr lang="zh-CN" altLang="en-US" sz="2000" dirty="0" smtClean="0"/>
              <a:t>实际</a:t>
            </a:r>
            <a:r>
              <a:rPr lang="zh-CN" altLang="en-US" sz="2000" smtClean="0"/>
              <a:t>工作</a:t>
            </a:r>
            <a:r>
              <a:rPr lang="zh-CN" altLang="en-US" sz="2000" smtClean="0"/>
              <a:t>中，一</a:t>
            </a:r>
            <a:r>
              <a:rPr lang="zh-CN" altLang="en-US" sz="2000" dirty="0" smtClean="0"/>
              <a:t>次试验或一次调查所获得的</a:t>
            </a:r>
            <a:r>
              <a:rPr lang="zh-CN" altLang="en-US" sz="2000" smtClean="0"/>
              <a:t>数据</a:t>
            </a:r>
            <a:r>
              <a:rPr lang="zh-CN" altLang="en-US" sz="2000" smtClean="0"/>
              <a:t>资料，通常</a:t>
            </a:r>
            <a:r>
              <a:rPr lang="zh-CN" altLang="en-US" sz="2000" dirty="0" smtClean="0"/>
              <a:t>是一个样本</a:t>
            </a:r>
            <a:r>
              <a:rPr lang="zh-CN" altLang="en-US" sz="2000" smtClean="0"/>
              <a:t>的</a:t>
            </a:r>
            <a:r>
              <a:rPr lang="zh-CN" altLang="en-US" sz="2000" smtClean="0"/>
              <a:t>结果，而</a:t>
            </a:r>
            <a:r>
              <a:rPr lang="zh-CN" altLang="en-US" sz="2000" dirty="0" smtClean="0"/>
              <a:t>我们真正需要知道的是抽取样本的总体特征</a:t>
            </a:r>
          </a:p>
          <a:p>
            <a:pPr lvl="1"/>
            <a:r>
              <a:rPr lang="zh-CN" altLang="en-US" sz="2000" dirty="0" smtClean="0"/>
              <a:t>即：统计分析的结论是针对总体参数</a:t>
            </a:r>
            <a:r>
              <a:rPr lang="zh-CN" altLang="en-US" sz="2000" smtClean="0"/>
              <a:t>而言</a:t>
            </a:r>
            <a:r>
              <a:rPr lang="zh-CN" altLang="en-US" sz="2000" smtClean="0"/>
              <a:t>的，因此，统计推断</a:t>
            </a:r>
            <a:r>
              <a:rPr lang="zh-CN" altLang="en-US" sz="2000" dirty="0" smtClean="0"/>
              <a:t>是科研工作中一个十分重要</a:t>
            </a:r>
            <a:r>
              <a:rPr lang="zh-CN" altLang="en-US" sz="2000" smtClean="0"/>
              <a:t>的</a:t>
            </a:r>
            <a:r>
              <a:rPr lang="zh-CN" altLang="en-US" sz="2000" smtClean="0"/>
              <a:t>工具，对</a:t>
            </a:r>
            <a:r>
              <a:rPr lang="zh-CN" altLang="en-US" sz="2000" dirty="0" smtClean="0"/>
              <a:t>试验设计也有很大的指导意义</a:t>
            </a:r>
          </a:p>
          <a:p>
            <a:endParaRPr lang="en-US" altLang="zh-CN" sz="2400" dirty="0" smtClean="0"/>
          </a:p>
          <a:p>
            <a:r>
              <a:rPr lang="zh-CN" altLang="en-US" sz="2400" dirty="0" smtClean="0"/>
              <a:t>统计推断方法</a:t>
            </a:r>
          </a:p>
          <a:p>
            <a:pPr lvl="1"/>
            <a:r>
              <a:rPr lang="zh-CN" altLang="en-US" sz="2000" dirty="0" smtClean="0"/>
              <a:t>统计假设检验（</a:t>
            </a:r>
            <a:r>
              <a:rPr lang="en-US" altLang="zh-CN" sz="2000" dirty="0" smtClean="0"/>
              <a:t>hypothesis test</a:t>
            </a:r>
            <a:r>
              <a:rPr lang="zh-CN" altLang="en-US" sz="2000" dirty="0" smtClean="0"/>
              <a:t>）</a:t>
            </a:r>
          </a:p>
          <a:p>
            <a:pPr lvl="1"/>
            <a:r>
              <a:rPr lang="zh-CN" altLang="en-US" sz="2000" dirty="0" smtClean="0"/>
              <a:t>参数估计（</a:t>
            </a:r>
            <a:r>
              <a:rPr lang="en-US" altLang="zh-CN" sz="2000" dirty="0" smtClean="0"/>
              <a:t>parametric estimation</a:t>
            </a:r>
            <a:r>
              <a:rPr lang="zh-CN" altLang="en-US" sz="2000" dirty="0" smtClean="0"/>
              <a:t>）</a:t>
            </a:r>
            <a:endParaRPr lang="en-US" altLang="zh-CN" sz="2000" dirty="0" smtClean="0"/>
          </a:p>
          <a:p>
            <a:pPr lvl="2"/>
            <a:r>
              <a:rPr lang="zh-CN" altLang="en-US" sz="1800" dirty="0" smtClean="0"/>
              <a:t>参数的点估计（</a:t>
            </a:r>
            <a:r>
              <a:rPr lang="en-US" altLang="zh-CN" sz="1800" dirty="0" smtClean="0"/>
              <a:t>point estimation</a:t>
            </a:r>
            <a:r>
              <a:rPr lang="zh-CN" altLang="en-US" sz="1800" dirty="0" smtClean="0"/>
              <a:t>）</a:t>
            </a:r>
          </a:p>
          <a:p>
            <a:pPr lvl="2"/>
            <a:r>
              <a:rPr lang="zh-CN" altLang="en-US" sz="1800" dirty="0" smtClean="0"/>
              <a:t>参数的区间估计（</a:t>
            </a:r>
            <a:r>
              <a:rPr lang="en-US" altLang="zh-CN" sz="1800" dirty="0" smtClean="0"/>
              <a:t>interval estimation</a:t>
            </a:r>
            <a:r>
              <a:rPr lang="zh-CN" altLang="en-US" sz="1800" dirty="0" smtClean="0"/>
              <a:t>）</a:t>
            </a:r>
          </a:p>
          <a:p>
            <a:pPr lvl="2"/>
            <a:endParaRPr lang="zh-CN" altLang="en-US" sz="1800" dirty="0" smtClean="0"/>
          </a:p>
          <a:p>
            <a:endParaRPr lang="zh-CN" altLang="en-US" sz="2400" dirty="0" smtClean="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副标题 2"/>
          <p:cNvSpPr>
            <a:spLocks noGrp="1"/>
          </p:cNvSpPr>
          <p:nvPr>
            <p:ph type="subTitle" idx="1"/>
          </p:nvPr>
        </p:nvSpPr>
        <p:spPr>
          <a:xfrm>
            <a:off x="3851275" y="4149725"/>
            <a:ext cx="5184775" cy="1655763"/>
          </a:xfrm>
        </p:spPr>
        <p:txBody>
          <a:bodyPr/>
          <a:lstStyle/>
          <a:p>
            <a:pPr eaLnBrk="1" hangingPunct="1"/>
            <a:endParaRPr lang="zh-CN" altLang="en-US" smtClean="0"/>
          </a:p>
        </p:txBody>
      </p:sp>
      <p:sp>
        <p:nvSpPr>
          <p:cNvPr id="4099" name="标题 1"/>
          <p:cNvSpPr>
            <a:spLocks noGrp="1"/>
          </p:cNvSpPr>
          <p:nvPr>
            <p:ph type="ctrTitle"/>
          </p:nvPr>
        </p:nvSpPr>
        <p:spPr/>
        <p:txBody>
          <a:bodyPr/>
          <a:lstStyle/>
          <a:p>
            <a:pPr eaLnBrk="1" hangingPunct="1"/>
            <a:r>
              <a:rPr lang="zh-CN" altLang="en-US" smtClean="0"/>
              <a:t>假设检验</a:t>
            </a:r>
          </a:p>
        </p:txBody>
      </p:sp>
    </p:spTree>
    <p:extLst>
      <p:ext uri="{BB962C8B-B14F-4D97-AF65-F5344CB8AC3E}">
        <p14:creationId xmlns:p14="http://schemas.microsoft.com/office/powerpoint/2010/main" val="37722633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r>
              <a:rPr lang="zh-CN" altLang="en-US" dirty="0" smtClean="0"/>
              <a:t>单一样本</a:t>
            </a:r>
            <a:r>
              <a:rPr lang="en-US" altLang="zh-CN" dirty="0" smtClean="0"/>
              <a:t>T</a:t>
            </a:r>
            <a:r>
              <a:rPr lang="zh-CN" altLang="en-US" dirty="0" smtClean="0"/>
              <a:t>检验</a:t>
            </a:r>
          </a:p>
        </p:txBody>
      </p:sp>
      <p:sp>
        <p:nvSpPr>
          <p:cNvPr id="5123" name="内容占位符 2"/>
          <p:cNvSpPr>
            <a:spLocks noGrp="1"/>
          </p:cNvSpPr>
          <p:nvPr>
            <p:ph idx="1"/>
          </p:nvPr>
        </p:nvSpPr>
        <p:spPr/>
        <p:txBody>
          <a:bodyPr/>
          <a:lstStyle/>
          <a:p>
            <a:r>
              <a:rPr lang="zh-CN" altLang="en-US" dirty="0" smtClean="0"/>
              <a:t>单样本</a:t>
            </a:r>
            <a:r>
              <a:rPr lang="en-US" altLang="zh-CN" dirty="0" smtClean="0"/>
              <a:t>T</a:t>
            </a:r>
            <a:r>
              <a:rPr lang="zh-CN" altLang="en-US" dirty="0" smtClean="0"/>
              <a:t>检验是检验某个变量的总体均值和某指定值之间是否存在显著差异。统计的前提是样本总体服从正态分布。也就是说单样本本身</a:t>
            </a:r>
            <a:r>
              <a:rPr lang="zh-CN" altLang="en-US" smtClean="0"/>
              <a:t>无法</a:t>
            </a:r>
            <a:r>
              <a:rPr lang="zh-CN" altLang="en-US" smtClean="0"/>
              <a:t>比较，进行</a:t>
            </a:r>
            <a:r>
              <a:rPr lang="zh-CN" altLang="en-US" dirty="0" smtClean="0"/>
              <a:t>的是其均数与已知总体均数间的比较。 </a:t>
            </a:r>
          </a:p>
        </p:txBody>
      </p:sp>
    </p:spTree>
    <p:extLst>
      <p:ext uri="{BB962C8B-B14F-4D97-AF65-F5344CB8AC3E}">
        <p14:creationId xmlns:p14="http://schemas.microsoft.com/office/powerpoint/2010/main" val="13329974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单一样本</a:t>
            </a:r>
            <a:r>
              <a:rPr lang="en-US" altLang="zh-CN" dirty="0" smtClean="0"/>
              <a:t>T</a:t>
            </a:r>
            <a:r>
              <a:rPr lang="zh-CN" altLang="en-US" dirty="0" smtClean="0"/>
              <a:t>检验</a:t>
            </a:r>
            <a:endParaRPr lang="zh-CN" altLang="en-US" dirty="0"/>
          </a:p>
        </p:txBody>
      </p:sp>
      <p:sp>
        <p:nvSpPr>
          <p:cNvPr id="4" name="内容占位符 2"/>
          <p:cNvSpPr txBox="1">
            <a:spLocks/>
          </p:cNvSpPr>
          <p:nvPr/>
        </p:nvSpPr>
        <p:spPr bwMode="auto">
          <a:xfrm>
            <a:off x="389827" y="1628800"/>
            <a:ext cx="8214621" cy="1728192"/>
          </a:xfrm>
          <a:prstGeom prst="rect">
            <a:avLst/>
          </a:prstGeom>
          <a:noFill/>
          <a:ln>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lvl1pPr marL="447675" indent="-447675" algn="l" rtl="0" eaLnBrk="0" fontAlgn="base" hangingPunct="0">
              <a:spcBef>
                <a:spcPct val="20000"/>
              </a:spcBef>
              <a:spcAft>
                <a:spcPct val="0"/>
              </a:spcAft>
              <a:buClr>
                <a:schemeClr val="accent1"/>
              </a:buClr>
              <a:buSzPct val="70000"/>
              <a:buFont typeface="Wingdings" panose="05000000000000000000" pitchFamily="2" charset="2"/>
              <a:buChar char="n"/>
              <a:defRPr sz="2800">
                <a:solidFill>
                  <a:schemeClr val="tx1"/>
                </a:solidFill>
                <a:latin typeface="+mn-lt"/>
                <a:ea typeface="楷体" pitchFamily="49" charset="-122"/>
                <a:cs typeface="+mn-cs"/>
              </a:defRPr>
            </a:lvl1pPr>
            <a:lvl2pPr marL="889000" indent="-439738" algn="l" rtl="0" eaLnBrk="0" fontAlgn="base" hangingPunct="0">
              <a:spcBef>
                <a:spcPct val="20000"/>
              </a:spcBef>
              <a:spcAft>
                <a:spcPct val="0"/>
              </a:spcAft>
              <a:buClr>
                <a:schemeClr val="hlink"/>
              </a:buClr>
              <a:buSzPct val="65000"/>
              <a:buFont typeface="Wingdings" panose="05000000000000000000" pitchFamily="2" charset="2"/>
              <a:buChar char="¡"/>
              <a:defRPr sz="2400">
                <a:solidFill>
                  <a:schemeClr val="tx1"/>
                </a:solidFill>
                <a:latin typeface="+mn-lt"/>
                <a:ea typeface="楷体" pitchFamily="49" charset="-122"/>
              </a:defRPr>
            </a:lvl2pPr>
            <a:lvl3pPr marL="1293813" indent="-403225" algn="l" rtl="0" eaLnBrk="0" fontAlgn="base" hangingPunct="0">
              <a:spcBef>
                <a:spcPct val="20000"/>
              </a:spcBef>
              <a:spcAft>
                <a:spcPct val="0"/>
              </a:spcAft>
              <a:buClr>
                <a:schemeClr val="accent1"/>
              </a:buClr>
              <a:buSzPct val="70000"/>
              <a:buFont typeface="Wingdings" panose="05000000000000000000" pitchFamily="2" charset="2"/>
              <a:buChar char="n"/>
              <a:defRPr sz="2000">
                <a:solidFill>
                  <a:schemeClr val="tx1"/>
                </a:solidFill>
                <a:latin typeface="+mn-lt"/>
                <a:ea typeface="楷体" pitchFamily="49" charset="-122"/>
              </a:defRPr>
            </a:lvl3pPr>
            <a:lvl4pPr marL="1681163" indent="-385763" algn="l" rtl="0" eaLnBrk="0" fontAlgn="base" hangingPunct="0">
              <a:spcBef>
                <a:spcPct val="20000"/>
              </a:spcBef>
              <a:spcAft>
                <a:spcPct val="0"/>
              </a:spcAft>
              <a:buClr>
                <a:schemeClr val="hlink"/>
              </a:buClr>
              <a:buSzPct val="75000"/>
              <a:buFont typeface="Wingdings" panose="05000000000000000000" pitchFamily="2" charset="2"/>
              <a:buChar char="¡"/>
              <a:defRPr sz="2000">
                <a:solidFill>
                  <a:schemeClr val="tx1"/>
                </a:solidFill>
                <a:latin typeface="+mn-lt"/>
                <a:ea typeface="楷体" pitchFamily="49" charset="-122"/>
              </a:defRPr>
            </a:lvl4pPr>
            <a:lvl5pPr marL="2070100" indent="-387350" algn="l" rtl="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mn-lt"/>
                <a:ea typeface="楷体" pitchFamily="49" charset="-122"/>
              </a:defRPr>
            </a:lvl5pPr>
            <a:lvl6pPr marL="25273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6pPr>
            <a:lvl7pPr marL="29845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7pPr>
            <a:lvl8pPr marL="34417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8pPr>
            <a:lvl9pPr marL="3898900" indent="-387350" algn="l" rtl="0" eaLnBrk="1" fontAlgn="base" hangingPunct="1">
              <a:spcBef>
                <a:spcPct val="20000"/>
              </a:spcBef>
              <a:spcAft>
                <a:spcPct val="0"/>
              </a:spcAft>
              <a:buClr>
                <a:schemeClr val="accent1"/>
              </a:buClr>
              <a:buSzPct val="70000"/>
              <a:buFont typeface="Wingdings" pitchFamily="2" charset="2"/>
              <a:buChar char="n"/>
              <a:defRPr sz="1600">
                <a:solidFill>
                  <a:schemeClr val="tx1"/>
                </a:solidFill>
                <a:latin typeface="+mn-lt"/>
                <a:ea typeface="+mn-ea"/>
              </a:defRPr>
            </a:lvl9pPr>
          </a:lstStyle>
          <a:p>
            <a:pPr marL="0" indent="0" eaLnBrk="1" hangingPunct="1">
              <a:buFontTx/>
              <a:buNone/>
            </a:pPr>
            <a:r>
              <a:rPr lang="en-US" altLang="zh-CN" sz="2400" kern="0" smtClean="0"/>
              <a:t>t.test(x, </a:t>
            </a:r>
            <a:r>
              <a:rPr lang="en-US" altLang="zh-CN" sz="2400" kern="0" dirty="0" smtClean="0"/>
              <a:t>y </a:t>
            </a:r>
            <a:r>
              <a:rPr lang="en-US" altLang="zh-CN" sz="2400" kern="0" smtClean="0"/>
              <a:t>= </a:t>
            </a:r>
            <a:r>
              <a:rPr lang="en-US" altLang="zh-CN" sz="2400" kern="0" smtClean="0"/>
              <a:t>NULL, </a:t>
            </a:r>
            <a:r>
              <a:rPr lang="en-US" altLang="zh-CN" sz="2400" kern="0" dirty="0" smtClean="0"/>
              <a:t>alternative = c</a:t>
            </a:r>
            <a:r>
              <a:rPr lang="en-US" altLang="zh-CN" sz="2400" kern="0" smtClean="0"/>
              <a:t>("</a:t>
            </a:r>
            <a:r>
              <a:rPr lang="en-US" altLang="zh-CN" sz="2400" kern="0" smtClean="0"/>
              <a:t>two.sided", </a:t>
            </a:r>
            <a:r>
              <a:rPr lang="en-US" altLang="zh-CN" sz="2400" kern="0" dirty="0" smtClean="0"/>
              <a:t>"</a:t>
            </a:r>
            <a:r>
              <a:rPr lang="en-US" altLang="zh-CN" sz="2400" kern="0" smtClean="0"/>
              <a:t>less</a:t>
            </a:r>
            <a:r>
              <a:rPr lang="en-US" altLang="zh-CN" sz="2400" kern="0" smtClean="0"/>
              <a:t>", </a:t>
            </a:r>
            <a:r>
              <a:rPr lang="en-US" altLang="zh-CN" sz="2400" kern="0" dirty="0" smtClean="0"/>
              <a:t>"</a:t>
            </a:r>
            <a:r>
              <a:rPr lang="en-US" altLang="zh-CN" sz="2400" kern="0" smtClean="0"/>
              <a:t>greater</a:t>
            </a:r>
            <a:r>
              <a:rPr lang="en-US" altLang="zh-CN" sz="2400" kern="0" smtClean="0"/>
              <a:t>"),mu </a:t>
            </a:r>
            <a:r>
              <a:rPr lang="en-US" altLang="zh-CN" sz="2400" kern="0" smtClean="0"/>
              <a:t>= </a:t>
            </a:r>
            <a:r>
              <a:rPr lang="en-US" altLang="zh-CN" sz="2400" kern="0" smtClean="0"/>
              <a:t>0, </a:t>
            </a:r>
            <a:r>
              <a:rPr lang="en-US" altLang="zh-CN" sz="2400" kern="0" dirty="0" smtClean="0"/>
              <a:t>paired </a:t>
            </a:r>
            <a:r>
              <a:rPr lang="en-US" altLang="zh-CN" sz="2400" kern="0" smtClean="0"/>
              <a:t>= </a:t>
            </a:r>
            <a:r>
              <a:rPr lang="en-US" altLang="zh-CN" sz="2400" kern="0" smtClean="0"/>
              <a:t>FALSE, var.equal </a:t>
            </a:r>
            <a:r>
              <a:rPr lang="en-US" altLang="zh-CN" sz="2400" kern="0" smtClean="0"/>
              <a:t>= </a:t>
            </a:r>
            <a:r>
              <a:rPr lang="en-US" altLang="zh-CN" sz="2400" kern="0" smtClean="0"/>
              <a:t>FALSE,conf.level </a:t>
            </a:r>
            <a:r>
              <a:rPr lang="en-US" altLang="zh-CN" sz="2400" kern="0" smtClean="0"/>
              <a:t>= </a:t>
            </a:r>
            <a:r>
              <a:rPr lang="en-US" altLang="zh-CN" sz="2400" kern="0" smtClean="0"/>
              <a:t>0.95, ...)</a:t>
            </a:r>
            <a:endParaRPr lang="zh-CN" altLang="en-US" sz="2400" kern="0" dirty="0" smtClean="0"/>
          </a:p>
        </p:txBody>
      </p:sp>
      <p:pic>
        <p:nvPicPr>
          <p:cNvPr id="6" name="图片 5"/>
          <p:cNvPicPr>
            <a:picLocks noChangeAspect="1"/>
          </p:cNvPicPr>
          <p:nvPr/>
        </p:nvPicPr>
        <p:blipFill>
          <a:blip r:embed="rId2"/>
          <a:stretch>
            <a:fillRect/>
          </a:stretch>
        </p:blipFill>
        <p:spPr>
          <a:xfrm>
            <a:off x="355035" y="3573016"/>
            <a:ext cx="8378292" cy="1873032"/>
          </a:xfrm>
          <a:prstGeom prst="rect">
            <a:avLst/>
          </a:prstGeom>
        </p:spPr>
      </p:pic>
    </p:spTree>
    <p:extLst>
      <p:ext uri="{BB962C8B-B14F-4D97-AF65-F5344CB8AC3E}">
        <p14:creationId xmlns:p14="http://schemas.microsoft.com/office/powerpoint/2010/main" val="33047649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mtClean="0"/>
              <a:t>单一样本</a:t>
            </a:r>
            <a:r>
              <a:rPr lang="en-US" altLang="zh-CN" smtClean="0"/>
              <a:t>T</a:t>
            </a:r>
            <a:r>
              <a:rPr lang="zh-CN" altLang="en-US" smtClean="0"/>
              <a:t>检验</a:t>
            </a:r>
          </a:p>
        </p:txBody>
      </p:sp>
      <p:sp>
        <p:nvSpPr>
          <p:cNvPr id="3" name="内容占位符 2"/>
          <p:cNvSpPr>
            <a:spLocks noGrp="1"/>
          </p:cNvSpPr>
          <p:nvPr>
            <p:ph idx="1"/>
          </p:nvPr>
        </p:nvSpPr>
        <p:spPr>
          <a:xfrm>
            <a:off x="179388" y="1341438"/>
            <a:ext cx="8431212" cy="4535487"/>
          </a:xfrm>
        </p:spPr>
        <p:txBody>
          <a:bodyPr/>
          <a:lstStyle/>
          <a:p>
            <a:pPr>
              <a:defRPr/>
            </a:pPr>
            <a:r>
              <a:rPr lang="zh-CN" altLang="en-US" sz="2400" dirty="0" smtClean="0"/>
              <a:t>案例：某高校</a:t>
            </a:r>
            <a:r>
              <a:rPr lang="en-US" altLang="zh-CN" sz="2400" dirty="0" smtClean="0"/>
              <a:t>5</a:t>
            </a:r>
            <a:r>
              <a:rPr lang="zh-CN" altLang="en-US" sz="2400" dirty="0" smtClean="0"/>
              <a:t>年前对大一学生</a:t>
            </a:r>
            <a:r>
              <a:rPr lang="zh-CN" altLang="en-US" sz="2400" smtClean="0"/>
              <a:t>体检</a:t>
            </a:r>
            <a:r>
              <a:rPr lang="zh-CN" altLang="en-US" sz="2400" smtClean="0"/>
              <a:t>时，发现</a:t>
            </a:r>
            <a:r>
              <a:rPr lang="zh-CN" altLang="en-US" sz="2400" dirty="0" smtClean="0"/>
              <a:t>男生的平均体重</a:t>
            </a:r>
            <a:r>
              <a:rPr lang="zh-CN" altLang="en-US" sz="2400" smtClean="0"/>
              <a:t>是</a:t>
            </a:r>
            <a:r>
              <a:rPr lang="en-US" altLang="zh-CN" sz="2400" smtClean="0"/>
              <a:t>65.6kg</a:t>
            </a:r>
            <a:r>
              <a:rPr lang="zh-CN" altLang="en-US" sz="2400" dirty="0" smtClean="0"/>
              <a:t>。今年又抽查测量了该校</a:t>
            </a:r>
            <a:r>
              <a:rPr lang="en-US" altLang="zh-CN" sz="2400" dirty="0" smtClean="0"/>
              <a:t>50</a:t>
            </a:r>
            <a:r>
              <a:rPr lang="zh-CN" altLang="en-US" sz="2400" dirty="0" smtClean="0"/>
              <a:t>名大一学生的体重。试用单一样本</a:t>
            </a:r>
            <a:r>
              <a:rPr lang="en-US" altLang="zh-CN" sz="2400" dirty="0" smtClean="0"/>
              <a:t>T</a:t>
            </a:r>
            <a:r>
              <a:rPr lang="zh-CN" altLang="en-US" sz="2400" dirty="0" smtClean="0"/>
              <a:t>检验方法判断该校大一学生的体重与</a:t>
            </a:r>
            <a:r>
              <a:rPr lang="en-US" altLang="zh-CN" sz="2400" dirty="0" smtClean="0"/>
              <a:t>5</a:t>
            </a:r>
            <a:r>
              <a:rPr lang="zh-CN" altLang="en-US" sz="2400" dirty="0" smtClean="0"/>
              <a:t>年前相比是否有显著差异。</a:t>
            </a:r>
            <a:r>
              <a:rPr lang="en-US" altLang="zh-CN" sz="2400" dirty="0" smtClean="0"/>
              <a:t>(</a:t>
            </a:r>
            <a:r>
              <a:rPr lang="zh-CN" altLang="en-US" sz="2400" dirty="0" smtClean="0"/>
              <a:t>数据</a:t>
            </a:r>
            <a:r>
              <a:rPr lang="zh-CN" altLang="en-US" sz="2400" smtClean="0"/>
              <a:t>见</a:t>
            </a:r>
            <a:r>
              <a:rPr lang="en-US" altLang="zh-CN" sz="2400" smtClean="0"/>
              <a:t>onesample1.csv</a:t>
            </a:r>
            <a:r>
              <a:rPr lang="en-US" altLang="zh-CN" sz="2400" dirty="0" smtClean="0"/>
              <a:t>)</a:t>
            </a:r>
          </a:p>
          <a:p>
            <a:pPr>
              <a:defRPr/>
            </a:pPr>
            <a:endParaRPr lang="en-US" altLang="zh-CN" sz="2400" dirty="0"/>
          </a:p>
          <a:p>
            <a:pPr marL="0" indent="0">
              <a:buFont typeface="Wingdings" panose="05000000000000000000" pitchFamily="2" charset="2"/>
              <a:buNone/>
              <a:defRPr/>
            </a:pPr>
            <a:r>
              <a:rPr lang="en-US" altLang="zh-CN" sz="2400" dirty="0" smtClean="0"/>
              <a:t>w </a:t>
            </a:r>
            <a:r>
              <a:rPr lang="en-US" altLang="zh-CN" sz="2400" smtClean="0"/>
              <a:t>&lt;- </a:t>
            </a:r>
            <a:r>
              <a:rPr lang="en-US" altLang="zh-CN" sz="2400" smtClean="0"/>
              <a:t>read.csv</a:t>
            </a:r>
            <a:r>
              <a:rPr lang="en-US" altLang="zh-CN" sz="2400" smtClean="0"/>
              <a:t>("</a:t>
            </a:r>
            <a:r>
              <a:rPr lang="en-US" altLang="zh-CN" sz="2400" smtClean="0"/>
              <a:t>onesample1.csv",header=TRUE</a:t>
            </a:r>
            <a:r>
              <a:rPr lang="en-US" altLang="zh-CN" sz="2400" dirty="0" smtClean="0"/>
              <a:t>)</a:t>
            </a:r>
          </a:p>
          <a:p>
            <a:pPr marL="0" indent="0">
              <a:buFont typeface="Wingdings" panose="05000000000000000000" pitchFamily="2" charset="2"/>
              <a:buNone/>
              <a:defRPr/>
            </a:pPr>
            <a:r>
              <a:rPr lang="en-US" altLang="zh-CN" sz="2400" smtClean="0"/>
              <a:t>t.test(w$weight,mu=65.6</a:t>
            </a:r>
            <a:r>
              <a:rPr lang="en-US" altLang="zh-CN" sz="2400" dirty="0" smtClean="0"/>
              <a:t>)</a:t>
            </a:r>
          </a:p>
          <a:p>
            <a:pPr marL="0" indent="0">
              <a:buFont typeface="Wingdings" panose="05000000000000000000" pitchFamily="2" charset="2"/>
              <a:buNone/>
              <a:defRPr/>
            </a:pPr>
            <a:endParaRPr lang="zh-CN" altLang="en-US" sz="2400" dirty="0"/>
          </a:p>
        </p:txBody>
      </p:sp>
      <p:pic>
        <p:nvPicPr>
          <p:cNvPr id="6148"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3850" y="4264025"/>
            <a:ext cx="5729288" cy="218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TextBox 3"/>
          <p:cNvSpPr txBox="1">
            <a:spLocks noChangeArrowheads="1"/>
          </p:cNvSpPr>
          <p:nvPr/>
        </p:nvSpPr>
        <p:spPr bwMode="auto">
          <a:xfrm>
            <a:off x="6557905" y="5270468"/>
            <a:ext cx="21780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smtClean="0">
                <a:solidFill>
                  <a:srgbClr val="002060"/>
                </a:solidFill>
              </a:rPr>
              <a:t>P=0.103</a:t>
            </a:r>
            <a:r>
              <a:rPr lang="en-US" altLang="zh-CN" sz="1600" b="1">
                <a:solidFill>
                  <a:srgbClr val="002060"/>
                </a:solidFill>
              </a:rPr>
              <a:t>&gt; </a:t>
            </a:r>
            <a:r>
              <a:rPr lang="en-US" altLang="zh-CN" sz="1600" b="1" smtClean="0">
                <a:solidFill>
                  <a:srgbClr val="002060"/>
                </a:solidFill>
              </a:rPr>
              <a:t>0.05</a:t>
            </a:r>
            <a:r>
              <a:rPr lang="zh-CN" altLang="en-US" sz="1600" b="1" smtClean="0">
                <a:solidFill>
                  <a:srgbClr val="002060"/>
                </a:solidFill>
              </a:rPr>
              <a:t>，所以</a:t>
            </a:r>
            <a:r>
              <a:rPr lang="zh-CN" altLang="en-US" sz="1600" b="1" dirty="0">
                <a:solidFill>
                  <a:srgbClr val="002060"/>
                </a:solidFill>
              </a:rPr>
              <a:t>接收</a:t>
            </a:r>
            <a:r>
              <a:rPr lang="en-US" altLang="zh-CN" sz="1600" b="1" dirty="0">
                <a:solidFill>
                  <a:srgbClr val="002060"/>
                </a:solidFill>
              </a:rPr>
              <a:t>H0</a:t>
            </a:r>
            <a:r>
              <a:rPr lang="zh-CN" altLang="en-US" sz="1600" b="1" dirty="0">
                <a:solidFill>
                  <a:srgbClr val="002060"/>
                </a:solidFill>
              </a:rPr>
              <a:t>。</a:t>
            </a:r>
          </a:p>
        </p:txBody>
      </p:sp>
      <p:sp>
        <p:nvSpPr>
          <p:cNvPr id="6" name="TextBox 3"/>
          <p:cNvSpPr txBox="1">
            <a:spLocks noChangeArrowheads="1"/>
          </p:cNvSpPr>
          <p:nvPr/>
        </p:nvSpPr>
        <p:spPr bwMode="auto">
          <a:xfrm>
            <a:off x="6588724" y="4079108"/>
            <a:ext cx="21780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dirty="0">
                <a:solidFill>
                  <a:srgbClr val="002060"/>
                </a:solidFill>
              </a:rPr>
              <a:t>H0:</a:t>
            </a:r>
            <a:r>
              <a:rPr lang="zh-CN" altLang="en-US" sz="1600" b="1" dirty="0">
                <a:solidFill>
                  <a:srgbClr val="002060"/>
                </a:solidFill>
              </a:rPr>
              <a:t>该校大一学生的体重与</a:t>
            </a:r>
            <a:r>
              <a:rPr lang="en-US" altLang="zh-CN" sz="1600" b="1" dirty="0">
                <a:solidFill>
                  <a:srgbClr val="002060"/>
                </a:solidFill>
              </a:rPr>
              <a:t>5</a:t>
            </a:r>
            <a:r>
              <a:rPr lang="zh-CN" altLang="en-US" sz="1600" b="1" dirty="0">
                <a:solidFill>
                  <a:srgbClr val="002060"/>
                </a:solidFill>
              </a:rPr>
              <a:t>年前相比无显著差异</a:t>
            </a:r>
            <a:r>
              <a:rPr lang="zh-CN" altLang="en-US" sz="1600" b="1" dirty="0" smtClean="0">
                <a:solidFill>
                  <a:srgbClr val="002060"/>
                </a:solidFill>
              </a:rPr>
              <a:t>。</a:t>
            </a:r>
            <a:endParaRPr lang="en-US" altLang="zh-CN" sz="1600" b="1" dirty="0">
              <a:solidFill>
                <a:srgbClr val="002060"/>
              </a:solidFill>
            </a:endParaRPr>
          </a:p>
        </p:txBody>
      </p:sp>
    </p:spTree>
    <p:extLst>
      <p:ext uri="{BB962C8B-B14F-4D97-AF65-F5344CB8AC3E}">
        <p14:creationId xmlns:p14="http://schemas.microsoft.com/office/powerpoint/2010/main" val="3974327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148"/>
                                        </p:tgtEl>
                                        <p:attrNameLst>
                                          <p:attrName>style.visibility</p:attrName>
                                        </p:attrNameLst>
                                      </p:cBhvr>
                                      <p:to>
                                        <p:strVal val="visible"/>
                                      </p:to>
                                    </p:set>
                                    <p:anim calcmode="lin" valueType="num">
                                      <p:cBhvr additive="base">
                                        <p:cTn id="13" dur="500" fill="hold"/>
                                        <p:tgtEl>
                                          <p:spTgt spid="6148"/>
                                        </p:tgtEl>
                                        <p:attrNameLst>
                                          <p:attrName>ppt_x</p:attrName>
                                        </p:attrNameLst>
                                      </p:cBhvr>
                                      <p:tavLst>
                                        <p:tav tm="0">
                                          <p:val>
                                            <p:strVal val="#ppt_x"/>
                                          </p:val>
                                        </p:tav>
                                        <p:tav tm="100000">
                                          <p:val>
                                            <p:strVal val="#ppt_x"/>
                                          </p:val>
                                        </p:tav>
                                      </p:tavLst>
                                    </p:anim>
                                    <p:anim calcmode="lin" valueType="num">
                                      <p:cBhvr additive="base">
                                        <p:cTn id="14" dur="500" fill="hold"/>
                                        <p:tgtEl>
                                          <p:spTgt spid="614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149"/>
                                        </p:tgtEl>
                                        <p:attrNameLst>
                                          <p:attrName>style.visibility</p:attrName>
                                        </p:attrNameLst>
                                      </p:cBhvr>
                                      <p:to>
                                        <p:strVal val="visible"/>
                                      </p:to>
                                    </p:set>
                                    <p:anim calcmode="lin" valueType="num">
                                      <p:cBhvr additive="base">
                                        <p:cTn id="19" dur="500" fill="hold"/>
                                        <p:tgtEl>
                                          <p:spTgt spid="6149"/>
                                        </p:tgtEl>
                                        <p:attrNameLst>
                                          <p:attrName>ppt_x</p:attrName>
                                        </p:attrNameLst>
                                      </p:cBhvr>
                                      <p:tavLst>
                                        <p:tav tm="0">
                                          <p:val>
                                            <p:strVal val="#ppt_x"/>
                                          </p:val>
                                        </p:tav>
                                        <p:tav tm="100000">
                                          <p:val>
                                            <p:strVal val="#ppt_x"/>
                                          </p:val>
                                        </p:tav>
                                      </p:tavLst>
                                    </p:anim>
                                    <p:anim calcmode="lin" valueType="num">
                                      <p:cBhvr additive="base">
                                        <p:cTn id="20" dur="500" fill="hold"/>
                                        <p:tgtEl>
                                          <p:spTgt spid="61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9"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en-US" smtClean="0"/>
              <a:t>单一样本</a:t>
            </a:r>
            <a:r>
              <a:rPr lang="en-US" altLang="zh-CN" smtClean="0"/>
              <a:t>T</a:t>
            </a:r>
            <a:r>
              <a:rPr lang="zh-CN" altLang="en-US" smtClean="0"/>
              <a:t>检验</a:t>
            </a:r>
          </a:p>
        </p:txBody>
      </p:sp>
      <p:sp>
        <p:nvSpPr>
          <p:cNvPr id="3" name="内容占位符 2"/>
          <p:cNvSpPr>
            <a:spLocks noGrp="1"/>
          </p:cNvSpPr>
          <p:nvPr>
            <p:ph idx="1"/>
          </p:nvPr>
        </p:nvSpPr>
        <p:spPr>
          <a:xfrm>
            <a:off x="179388" y="1412875"/>
            <a:ext cx="8856662" cy="4537075"/>
          </a:xfrm>
        </p:spPr>
        <p:txBody>
          <a:bodyPr/>
          <a:lstStyle/>
          <a:p>
            <a:pPr>
              <a:defRPr/>
            </a:pPr>
            <a:r>
              <a:rPr lang="zh-CN" altLang="en-US" sz="2400" dirty="0" smtClean="0"/>
              <a:t>案例</a:t>
            </a:r>
            <a:r>
              <a:rPr lang="en-US" altLang="zh-CN" sz="2400" dirty="0" smtClean="0"/>
              <a:t>2</a:t>
            </a:r>
            <a:r>
              <a:rPr lang="zh-CN" altLang="en-US" sz="2400" dirty="0" smtClean="0"/>
              <a:t>：据调查某市</a:t>
            </a:r>
            <a:r>
              <a:rPr lang="en-US" altLang="zh-CN" sz="2400" dirty="0" smtClean="0"/>
              <a:t>7</a:t>
            </a:r>
            <a:r>
              <a:rPr lang="zh-CN" altLang="en-US" sz="2400" dirty="0" smtClean="0"/>
              <a:t>岁以下儿童血铅含量的平均水平</a:t>
            </a:r>
            <a:r>
              <a:rPr lang="zh-CN" altLang="en-US" sz="2400" smtClean="0"/>
              <a:t>为</a:t>
            </a:r>
            <a:r>
              <a:rPr lang="en-US" altLang="zh-CN" sz="2400" smtClean="0"/>
              <a:t>80.59ug/L</a:t>
            </a:r>
            <a:r>
              <a:rPr lang="zh-CN" altLang="en-US" sz="2400" dirty="0" smtClean="0"/>
              <a:t>。某市从城市工业园区抽取</a:t>
            </a:r>
            <a:r>
              <a:rPr lang="en-US" altLang="zh-CN" sz="2400" dirty="0" smtClean="0"/>
              <a:t>15</a:t>
            </a:r>
            <a:r>
              <a:rPr lang="zh-CN" altLang="en-US" sz="2400" dirty="0" smtClean="0"/>
              <a:t>名</a:t>
            </a:r>
            <a:r>
              <a:rPr lang="en-US" altLang="zh-CN" sz="2400" dirty="0" smtClean="0"/>
              <a:t>7</a:t>
            </a:r>
            <a:r>
              <a:rPr lang="zh-CN" altLang="en-US" sz="2400" dirty="0" smtClean="0"/>
              <a:t>岁以下儿童测量其体内血</a:t>
            </a:r>
            <a:r>
              <a:rPr lang="zh-CN" altLang="en-US" sz="2400" smtClean="0"/>
              <a:t>铅</a:t>
            </a:r>
            <a:r>
              <a:rPr lang="zh-CN" altLang="en-US" sz="2400" smtClean="0"/>
              <a:t>含量，根据</a:t>
            </a:r>
            <a:r>
              <a:rPr lang="zh-CN" altLang="en-US" sz="2400" smtClean="0"/>
              <a:t>测量</a:t>
            </a:r>
            <a:r>
              <a:rPr lang="zh-CN" altLang="en-US" sz="2400" smtClean="0"/>
              <a:t>数据，判断</a:t>
            </a:r>
            <a:r>
              <a:rPr lang="zh-CN" altLang="en-US" sz="2400" dirty="0" smtClean="0"/>
              <a:t>该工业园区</a:t>
            </a:r>
            <a:r>
              <a:rPr lang="en-US" altLang="zh-CN" sz="2400" dirty="0" smtClean="0"/>
              <a:t>7</a:t>
            </a:r>
            <a:r>
              <a:rPr lang="zh-CN" altLang="en-US" sz="2400" dirty="0" smtClean="0"/>
              <a:t>岁以下儿童的平均血铅含量是否不同于全市平均水平？</a:t>
            </a:r>
            <a:r>
              <a:rPr lang="en-US" altLang="zh-CN" sz="2400" dirty="0" smtClean="0"/>
              <a:t>(</a:t>
            </a:r>
            <a:r>
              <a:rPr lang="zh-CN" altLang="en-US" sz="2400" dirty="0" smtClean="0"/>
              <a:t>数据</a:t>
            </a:r>
            <a:r>
              <a:rPr lang="zh-CN" altLang="en-US" sz="2400" smtClean="0"/>
              <a:t>见</a:t>
            </a:r>
            <a:r>
              <a:rPr lang="en-US" altLang="zh-CN" sz="2400" smtClean="0"/>
              <a:t>onesample2.csv</a:t>
            </a:r>
            <a:r>
              <a:rPr lang="en-US" altLang="zh-CN" sz="2400" dirty="0" smtClean="0"/>
              <a:t>)</a:t>
            </a:r>
          </a:p>
          <a:p>
            <a:pPr marL="0" indent="0">
              <a:buFont typeface="Wingdings" panose="05000000000000000000" pitchFamily="2" charset="2"/>
              <a:buNone/>
              <a:defRPr/>
            </a:pPr>
            <a:r>
              <a:rPr lang="en-US" altLang="zh-CN" sz="2000" dirty="0" err="1" smtClean="0"/>
              <a:t>xq</a:t>
            </a:r>
            <a:r>
              <a:rPr lang="en-US" altLang="zh-CN" sz="2000" dirty="0" smtClean="0"/>
              <a:t> </a:t>
            </a:r>
            <a:r>
              <a:rPr lang="en-US" altLang="zh-CN" sz="2000" smtClean="0"/>
              <a:t>&lt;- </a:t>
            </a:r>
            <a:r>
              <a:rPr lang="en-US" altLang="zh-CN" sz="2000" smtClean="0"/>
              <a:t>read.csv</a:t>
            </a:r>
            <a:r>
              <a:rPr lang="en-US" altLang="zh-CN" sz="2000" smtClean="0"/>
              <a:t>("</a:t>
            </a:r>
            <a:r>
              <a:rPr lang="en-US" altLang="zh-CN" sz="2000" smtClean="0"/>
              <a:t>onesample2.csv",header=TRUE</a:t>
            </a:r>
            <a:r>
              <a:rPr lang="en-US" altLang="zh-CN" sz="2000" dirty="0" smtClean="0"/>
              <a:t>)</a:t>
            </a:r>
          </a:p>
          <a:p>
            <a:pPr marL="0" indent="0">
              <a:buFont typeface="Wingdings" panose="05000000000000000000" pitchFamily="2" charset="2"/>
              <a:buNone/>
              <a:defRPr/>
            </a:pPr>
            <a:r>
              <a:rPr lang="en-US" altLang="zh-CN" sz="2000" smtClean="0"/>
              <a:t>t.test(xq$xqhl,mu=80.59</a:t>
            </a:r>
            <a:r>
              <a:rPr lang="en-US" altLang="zh-CN" sz="2000" dirty="0" smtClean="0"/>
              <a:t>)</a:t>
            </a:r>
          </a:p>
          <a:p>
            <a:pPr>
              <a:defRPr/>
            </a:pPr>
            <a:endParaRPr lang="zh-CN" altLang="en-US" sz="2400" dirty="0"/>
          </a:p>
        </p:txBody>
      </p:sp>
      <p:pic>
        <p:nvPicPr>
          <p:cNvPr id="819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4106863"/>
            <a:ext cx="5534025" cy="205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extBox 3"/>
          <p:cNvSpPr txBox="1">
            <a:spLocks noChangeArrowheads="1"/>
          </p:cNvSpPr>
          <p:nvPr/>
        </p:nvSpPr>
        <p:spPr bwMode="auto">
          <a:xfrm>
            <a:off x="5964640" y="4797152"/>
            <a:ext cx="3095625"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smtClean="0">
                <a:solidFill>
                  <a:srgbClr val="002060"/>
                </a:solidFill>
              </a:rPr>
              <a:t>P=0.046 </a:t>
            </a:r>
            <a:r>
              <a:rPr lang="en-US" altLang="zh-CN" sz="1600" b="1">
                <a:solidFill>
                  <a:srgbClr val="002060"/>
                </a:solidFill>
              </a:rPr>
              <a:t>&lt; </a:t>
            </a:r>
            <a:r>
              <a:rPr lang="en-US" altLang="zh-CN" sz="1600" b="1" smtClean="0">
                <a:solidFill>
                  <a:srgbClr val="002060"/>
                </a:solidFill>
              </a:rPr>
              <a:t>0.05</a:t>
            </a:r>
            <a:r>
              <a:rPr lang="zh-CN" altLang="en-US" sz="1600" b="1" smtClean="0">
                <a:solidFill>
                  <a:srgbClr val="002060"/>
                </a:solidFill>
              </a:rPr>
              <a:t>，所以</a:t>
            </a:r>
            <a:r>
              <a:rPr lang="zh-CN" altLang="en-US" sz="1600" b="1" dirty="0">
                <a:solidFill>
                  <a:srgbClr val="002060"/>
                </a:solidFill>
              </a:rPr>
              <a:t>拒绝</a:t>
            </a:r>
            <a:r>
              <a:rPr lang="en-US" altLang="zh-CN" sz="1600" b="1" dirty="0">
                <a:solidFill>
                  <a:srgbClr val="002060"/>
                </a:solidFill>
              </a:rPr>
              <a:t>H0</a:t>
            </a:r>
            <a:r>
              <a:rPr lang="zh-CN" altLang="en-US" sz="1600" b="1" dirty="0">
                <a:solidFill>
                  <a:srgbClr val="002060"/>
                </a:solidFill>
              </a:rPr>
              <a:t>。</a:t>
            </a:r>
            <a:endParaRPr lang="en-US" altLang="zh-CN" sz="1600" b="1" dirty="0">
              <a:solidFill>
                <a:srgbClr val="002060"/>
              </a:solidFill>
            </a:endParaRPr>
          </a:p>
          <a:p>
            <a:r>
              <a:rPr lang="zh-CN" altLang="en-US" sz="1600" b="1" dirty="0">
                <a:solidFill>
                  <a:srgbClr val="002060"/>
                </a:solidFill>
              </a:rPr>
              <a:t>结论：该工业园区</a:t>
            </a:r>
            <a:r>
              <a:rPr lang="en-US" altLang="zh-CN" sz="1600" b="1" dirty="0">
                <a:solidFill>
                  <a:srgbClr val="002060"/>
                </a:solidFill>
              </a:rPr>
              <a:t>7</a:t>
            </a:r>
            <a:r>
              <a:rPr lang="zh-CN" altLang="en-US" sz="1600" b="1" dirty="0">
                <a:solidFill>
                  <a:srgbClr val="002060"/>
                </a:solidFill>
              </a:rPr>
              <a:t>岁以下儿童的平均血铅含量与全市平均水平相比有显著差异。同时由于平均值</a:t>
            </a:r>
            <a:r>
              <a:rPr lang="zh-CN" altLang="en-US" sz="1600" b="1">
                <a:solidFill>
                  <a:srgbClr val="002060"/>
                </a:solidFill>
              </a:rPr>
              <a:t>为</a:t>
            </a:r>
            <a:r>
              <a:rPr lang="en-US" altLang="zh-CN" sz="1600" b="1" smtClean="0">
                <a:solidFill>
                  <a:srgbClr val="002060"/>
                </a:solidFill>
              </a:rPr>
              <a:t>105.8&gt;80.59</a:t>
            </a:r>
            <a:r>
              <a:rPr lang="zh-CN" altLang="en-US" sz="1600" b="1" smtClean="0">
                <a:solidFill>
                  <a:srgbClr val="002060"/>
                </a:solidFill>
              </a:rPr>
              <a:t>，所以</a:t>
            </a:r>
            <a:r>
              <a:rPr lang="zh-CN" altLang="en-US" sz="1600" b="1" dirty="0">
                <a:solidFill>
                  <a:srgbClr val="002060"/>
                </a:solidFill>
              </a:rPr>
              <a:t>平均血铅含量高于全市平均水平。</a:t>
            </a:r>
            <a:endParaRPr lang="en-US" altLang="zh-CN" sz="1600" b="1" dirty="0">
              <a:solidFill>
                <a:srgbClr val="002060"/>
              </a:solidFill>
            </a:endParaRPr>
          </a:p>
          <a:p>
            <a:endParaRPr lang="zh-CN" altLang="en-US" sz="1600" b="1" dirty="0">
              <a:solidFill>
                <a:srgbClr val="002060"/>
              </a:solidFill>
            </a:endParaRPr>
          </a:p>
        </p:txBody>
      </p:sp>
      <p:sp>
        <p:nvSpPr>
          <p:cNvPr id="2" name="文本框 1"/>
          <p:cNvSpPr txBox="1"/>
          <p:nvPr/>
        </p:nvSpPr>
        <p:spPr>
          <a:xfrm>
            <a:off x="6084168" y="3140968"/>
            <a:ext cx="2951882" cy="1200329"/>
          </a:xfrm>
          <a:prstGeom prst="rect">
            <a:avLst/>
          </a:prstGeom>
          <a:noFill/>
        </p:spPr>
        <p:txBody>
          <a:bodyPr wrap="square" rtlCol="0">
            <a:spAutoFit/>
          </a:bodyPr>
          <a:lstStyle/>
          <a:p>
            <a:r>
              <a:rPr lang="en-US" altLang="zh-CN" b="1" dirty="0">
                <a:solidFill>
                  <a:srgbClr val="002060"/>
                </a:solidFill>
              </a:rPr>
              <a:t>H0:</a:t>
            </a:r>
            <a:r>
              <a:rPr lang="zh-CN" altLang="en-US" b="1" dirty="0">
                <a:solidFill>
                  <a:srgbClr val="002060"/>
                </a:solidFill>
              </a:rPr>
              <a:t>该工业园区</a:t>
            </a:r>
            <a:r>
              <a:rPr lang="en-US" altLang="zh-CN" b="1" dirty="0">
                <a:solidFill>
                  <a:srgbClr val="002060"/>
                </a:solidFill>
              </a:rPr>
              <a:t>7</a:t>
            </a:r>
            <a:r>
              <a:rPr lang="zh-CN" altLang="en-US" b="1" dirty="0">
                <a:solidFill>
                  <a:srgbClr val="002060"/>
                </a:solidFill>
              </a:rPr>
              <a:t>岁以下儿童的平均血铅含量与全市平均水平相比无显著差异。</a:t>
            </a:r>
            <a:endParaRPr lang="en-US" altLang="zh-CN" b="1" dirty="0">
              <a:solidFill>
                <a:srgbClr val="002060"/>
              </a:solidFill>
            </a:endParaRPr>
          </a:p>
          <a:p>
            <a:endParaRPr lang="zh-CN" altLang="en-US" dirty="0"/>
          </a:p>
        </p:txBody>
      </p:sp>
    </p:spTree>
    <p:extLst>
      <p:ext uri="{BB962C8B-B14F-4D97-AF65-F5344CB8AC3E}">
        <p14:creationId xmlns:p14="http://schemas.microsoft.com/office/powerpoint/2010/main" val="4168174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6"/>
                                        </p:tgtEl>
                                        <p:attrNameLst>
                                          <p:attrName>style.visibility</p:attrName>
                                        </p:attrNameLst>
                                      </p:cBhvr>
                                      <p:to>
                                        <p:strVal val="visible"/>
                                      </p:to>
                                    </p:set>
                                    <p:anim calcmode="lin" valueType="num">
                                      <p:cBhvr additive="base">
                                        <p:cTn id="13" dur="500" fill="hold"/>
                                        <p:tgtEl>
                                          <p:spTgt spid="8196"/>
                                        </p:tgtEl>
                                        <p:attrNameLst>
                                          <p:attrName>ppt_x</p:attrName>
                                        </p:attrNameLst>
                                      </p:cBhvr>
                                      <p:tavLst>
                                        <p:tav tm="0">
                                          <p:val>
                                            <p:strVal val="#ppt_x"/>
                                          </p:val>
                                        </p:tav>
                                        <p:tav tm="100000">
                                          <p:val>
                                            <p:strVal val="#ppt_x"/>
                                          </p:val>
                                        </p:tav>
                                      </p:tavLst>
                                    </p:anim>
                                    <p:anim calcmode="lin" valueType="num">
                                      <p:cBhvr additive="base">
                                        <p:cTn id="14" dur="500" fill="hold"/>
                                        <p:tgtEl>
                                          <p:spTgt spid="819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197"/>
                                        </p:tgtEl>
                                        <p:attrNameLst>
                                          <p:attrName>style.visibility</p:attrName>
                                        </p:attrNameLst>
                                      </p:cBhvr>
                                      <p:to>
                                        <p:strVal val="visible"/>
                                      </p:to>
                                    </p:set>
                                    <p:anim calcmode="lin" valueType="num">
                                      <p:cBhvr additive="base">
                                        <p:cTn id="19" dur="500" fill="hold"/>
                                        <p:tgtEl>
                                          <p:spTgt spid="8197"/>
                                        </p:tgtEl>
                                        <p:attrNameLst>
                                          <p:attrName>ppt_x</p:attrName>
                                        </p:attrNameLst>
                                      </p:cBhvr>
                                      <p:tavLst>
                                        <p:tav tm="0">
                                          <p:val>
                                            <p:strVal val="#ppt_x"/>
                                          </p:val>
                                        </p:tav>
                                        <p:tav tm="100000">
                                          <p:val>
                                            <p:strVal val="#ppt_x"/>
                                          </p:val>
                                        </p:tav>
                                      </p:tavLst>
                                    </p:anim>
                                    <p:anim calcmode="lin" valueType="num">
                                      <p:cBhvr additive="base">
                                        <p:cTn id="20" dur="500" fill="hold"/>
                                        <p:tgtEl>
                                          <p:spTgt spid="819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7" grpId="0"/>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en-US" smtClean="0"/>
              <a:t>两独立样本</a:t>
            </a:r>
            <a:r>
              <a:rPr lang="en-US" altLang="zh-CN" smtClean="0"/>
              <a:t>T</a:t>
            </a:r>
            <a:r>
              <a:rPr lang="zh-CN" altLang="en-US" smtClean="0"/>
              <a:t>检验</a:t>
            </a:r>
          </a:p>
        </p:txBody>
      </p:sp>
      <p:sp>
        <p:nvSpPr>
          <p:cNvPr id="9219" name="内容占位符 2"/>
          <p:cNvSpPr>
            <a:spLocks noGrp="1"/>
          </p:cNvSpPr>
          <p:nvPr>
            <p:ph idx="1"/>
          </p:nvPr>
        </p:nvSpPr>
        <p:spPr>
          <a:xfrm>
            <a:off x="107950" y="1268413"/>
            <a:ext cx="8856663" cy="4752975"/>
          </a:xfrm>
        </p:spPr>
        <p:txBody>
          <a:bodyPr/>
          <a:lstStyle/>
          <a:p>
            <a:r>
              <a:rPr lang="zh-CN" altLang="en-US" dirty="0" smtClean="0"/>
              <a:t>所谓独立样本是指两个样本之间彼此独立没有</a:t>
            </a:r>
            <a:r>
              <a:rPr lang="zh-CN" altLang="en-US" smtClean="0"/>
              <a:t>任何</a:t>
            </a:r>
            <a:r>
              <a:rPr lang="zh-CN" altLang="en-US" smtClean="0"/>
              <a:t>关联，两</a:t>
            </a:r>
            <a:r>
              <a:rPr lang="zh-CN" altLang="en-US" dirty="0" smtClean="0"/>
              <a:t>个独立样本各自接受相同</a:t>
            </a:r>
            <a:r>
              <a:rPr lang="zh-CN" altLang="en-US" smtClean="0"/>
              <a:t>的</a:t>
            </a:r>
            <a:r>
              <a:rPr lang="zh-CN" altLang="en-US" smtClean="0"/>
              <a:t>测量，研究者</a:t>
            </a:r>
            <a:r>
              <a:rPr lang="zh-CN" altLang="en-US" dirty="0" smtClean="0"/>
              <a:t>的主要目的是了解两个样本之间是否有显著差异存在。</a:t>
            </a:r>
            <a:endParaRPr lang="en-US" altLang="zh-CN" dirty="0" smtClean="0"/>
          </a:p>
          <a:p>
            <a:r>
              <a:rPr lang="zh-CN" altLang="en-US" dirty="0" smtClean="0"/>
              <a:t>这个检验的前提如下：</a:t>
            </a:r>
            <a:endParaRPr lang="en-US" altLang="zh-CN" dirty="0" smtClean="0"/>
          </a:p>
          <a:p>
            <a:pPr lvl="1"/>
            <a:r>
              <a:rPr lang="zh-CN" altLang="en-US" dirty="0" smtClean="0"/>
              <a:t>两个样本应是</a:t>
            </a:r>
            <a:r>
              <a:rPr lang="zh-CN" altLang="en-US" smtClean="0"/>
              <a:t>互相</a:t>
            </a:r>
            <a:r>
              <a:rPr lang="zh-CN" altLang="en-US" smtClean="0"/>
              <a:t>独立的，即</a:t>
            </a:r>
            <a:r>
              <a:rPr lang="zh-CN" altLang="en-US" dirty="0" smtClean="0"/>
              <a:t>从一总体中抽取一批样本对从另一总体中抽取一批样本没有</a:t>
            </a:r>
            <a:r>
              <a:rPr lang="zh-CN" altLang="en-US" smtClean="0"/>
              <a:t>任何</a:t>
            </a:r>
            <a:r>
              <a:rPr lang="zh-CN" altLang="en-US" smtClean="0"/>
              <a:t>影响，两</a:t>
            </a:r>
            <a:r>
              <a:rPr lang="zh-CN" altLang="en-US" dirty="0" smtClean="0"/>
              <a:t>组样本个案数目</a:t>
            </a:r>
            <a:r>
              <a:rPr lang="zh-CN" altLang="en-US" smtClean="0"/>
              <a:t>可以</a:t>
            </a:r>
            <a:r>
              <a:rPr lang="zh-CN" altLang="en-US" smtClean="0"/>
              <a:t>不同，个案</a:t>
            </a:r>
            <a:r>
              <a:rPr lang="zh-CN" altLang="en-US" dirty="0" smtClean="0"/>
              <a:t>顺序可以随意调整。</a:t>
            </a:r>
          </a:p>
          <a:p>
            <a:pPr lvl="1"/>
            <a:r>
              <a:rPr lang="zh-CN" altLang="en-US" dirty="0" smtClean="0"/>
              <a:t>样本来自的两个总体应该服从正态分布。</a:t>
            </a:r>
          </a:p>
        </p:txBody>
      </p:sp>
    </p:spTree>
    <p:extLst>
      <p:ext uri="{BB962C8B-B14F-4D97-AF65-F5344CB8AC3E}">
        <p14:creationId xmlns:p14="http://schemas.microsoft.com/office/powerpoint/2010/main" val="30908907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smtClean="0"/>
              <a:t>两独立样本</a:t>
            </a:r>
            <a:r>
              <a:rPr lang="en-US" altLang="zh-CN" smtClean="0"/>
              <a:t>T</a:t>
            </a:r>
            <a:r>
              <a:rPr lang="zh-CN" altLang="en-US" smtClean="0"/>
              <a:t>检验</a:t>
            </a:r>
          </a:p>
        </p:txBody>
      </p:sp>
      <p:sp>
        <p:nvSpPr>
          <p:cNvPr id="3" name="内容占位符 2"/>
          <p:cNvSpPr>
            <a:spLocks noGrp="1"/>
          </p:cNvSpPr>
          <p:nvPr>
            <p:ph idx="1"/>
          </p:nvPr>
        </p:nvSpPr>
        <p:spPr>
          <a:xfrm>
            <a:off x="107950" y="1341438"/>
            <a:ext cx="8928100" cy="4535487"/>
          </a:xfrm>
        </p:spPr>
        <p:txBody>
          <a:bodyPr/>
          <a:lstStyle/>
          <a:p>
            <a:pPr>
              <a:defRPr/>
            </a:pPr>
            <a:r>
              <a:rPr lang="zh-CN" altLang="en-US" sz="2400" dirty="0" smtClean="0"/>
              <a:t>案例：现有甲乙两所学校各</a:t>
            </a:r>
            <a:r>
              <a:rPr lang="en-US" altLang="zh-CN" sz="2400" dirty="0" smtClean="0"/>
              <a:t>40</a:t>
            </a:r>
            <a:r>
              <a:rPr lang="zh-CN" altLang="en-US" sz="2400" dirty="0" smtClean="0"/>
              <a:t>名高三学生的高考数学成绩。试用</a:t>
            </a:r>
            <a:r>
              <a:rPr lang="zh-CN" altLang="en-US" sz="2400" dirty="0"/>
              <a:t>两独立样本</a:t>
            </a:r>
            <a:r>
              <a:rPr lang="en-US" altLang="zh-CN" sz="2400" dirty="0"/>
              <a:t>T</a:t>
            </a:r>
            <a:r>
              <a:rPr lang="zh-CN" altLang="en-US" sz="2400" dirty="0" smtClean="0"/>
              <a:t>检验方法研究两所学校被调查的高三学生的高考数学成绩之间有无明显的差别。</a:t>
            </a:r>
            <a:r>
              <a:rPr lang="en-US" altLang="zh-CN" sz="2400" dirty="0" smtClean="0"/>
              <a:t> (</a:t>
            </a:r>
            <a:r>
              <a:rPr lang="zh-CN" altLang="en-US" sz="2400" dirty="0" smtClean="0"/>
              <a:t>数据</a:t>
            </a:r>
            <a:r>
              <a:rPr lang="zh-CN" altLang="en-US" sz="2400" smtClean="0"/>
              <a:t>见</a:t>
            </a:r>
            <a:r>
              <a:rPr lang="en-US" altLang="zh-CN" sz="2400" smtClean="0"/>
              <a:t>twoindepsamples.csv</a:t>
            </a:r>
            <a:r>
              <a:rPr lang="en-US" altLang="zh-CN" sz="2400" dirty="0" smtClean="0"/>
              <a:t>)</a:t>
            </a:r>
          </a:p>
          <a:p>
            <a:pPr marL="0" indent="0">
              <a:buNone/>
              <a:defRPr/>
            </a:pPr>
            <a:r>
              <a:rPr lang="en-US" altLang="zh-CN" sz="2000" dirty="0"/>
              <a:t>score </a:t>
            </a:r>
            <a:r>
              <a:rPr lang="en-US" altLang="zh-CN" sz="2000"/>
              <a:t>&lt;- </a:t>
            </a:r>
            <a:r>
              <a:rPr lang="en-US" altLang="zh-CN" sz="2000" smtClean="0"/>
              <a:t>read.csv</a:t>
            </a:r>
            <a:r>
              <a:rPr lang="en-US" altLang="zh-CN" sz="2000" smtClean="0"/>
              <a:t>("</a:t>
            </a:r>
            <a:r>
              <a:rPr lang="en-US" altLang="zh-CN" sz="2000" smtClean="0"/>
              <a:t>twoindepsamples.csv",header=TRUE</a:t>
            </a:r>
            <a:r>
              <a:rPr lang="en-US" altLang="zh-CN" sz="2000" dirty="0"/>
              <a:t>)</a:t>
            </a:r>
            <a:endParaRPr lang="en-US" altLang="zh-CN" sz="2000" dirty="0" smtClean="0"/>
          </a:p>
          <a:p>
            <a:pPr marL="0" indent="0">
              <a:buFont typeface="Wingdings" panose="05000000000000000000" pitchFamily="2" charset="2"/>
              <a:buNone/>
              <a:defRPr/>
            </a:pPr>
            <a:r>
              <a:rPr lang="en-US" altLang="zh-CN" sz="2000" dirty="0" smtClean="0"/>
              <a:t>A = </a:t>
            </a:r>
            <a:r>
              <a:rPr lang="en-US" altLang="zh-CN" sz="2000" dirty="0" err="1" smtClean="0"/>
              <a:t>score$math</a:t>
            </a:r>
            <a:r>
              <a:rPr lang="en-US" altLang="zh-CN" sz="2000" dirty="0" smtClean="0"/>
              <a:t>[</a:t>
            </a:r>
            <a:r>
              <a:rPr lang="en-US" altLang="zh-CN" sz="2000" dirty="0" err="1" smtClean="0"/>
              <a:t>score$school</a:t>
            </a:r>
            <a:r>
              <a:rPr lang="en-US" altLang="zh-CN" sz="2000" dirty="0" smtClean="0"/>
              <a:t>==1]</a:t>
            </a:r>
          </a:p>
          <a:p>
            <a:pPr marL="0" indent="0">
              <a:buFont typeface="Wingdings" panose="05000000000000000000" pitchFamily="2" charset="2"/>
              <a:buNone/>
              <a:defRPr/>
            </a:pPr>
            <a:r>
              <a:rPr lang="en-US" altLang="zh-CN" sz="2000" dirty="0" smtClean="0"/>
              <a:t>B = </a:t>
            </a:r>
            <a:r>
              <a:rPr lang="en-US" altLang="zh-CN" sz="2000" dirty="0" err="1" smtClean="0"/>
              <a:t>score$math</a:t>
            </a:r>
            <a:r>
              <a:rPr lang="en-US" altLang="zh-CN" sz="2000" dirty="0" smtClean="0"/>
              <a:t>[</a:t>
            </a:r>
            <a:r>
              <a:rPr lang="en-US" altLang="zh-CN" sz="2000" dirty="0" err="1" smtClean="0"/>
              <a:t>score$school</a:t>
            </a:r>
            <a:r>
              <a:rPr lang="en-US" altLang="zh-CN" sz="2000" dirty="0" smtClean="0"/>
              <a:t>==2]</a:t>
            </a:r>
          </a:p>
          <a:p>
            <a:pPr marL="0" indent="0">
              <a:buFont typeface="Wingdings" panose="05000000000000000000" pitchFamily="2" charset="2"/>
              <a:buNone/>
              <a:defRPr/>
            </a:pPr>
            <a:r>
              <a:rPr lang="en-US" altLang="zh-CN" sz="2000" smtClean="0"/>
              <a:t>t.test(x=A,y=B,paired=FALSE</a:t>
            </a:r>
            <a:r>
              <a:rPr lang="en-US" altLang="zh-CN" sz="2000" dirty="0" smtClean="0"/>
              <a:t>)</a:t>
            </a:r>
          </a:p>
          <a:p>
            <a:pPr marL="0" indent="0">
              <a:buFont typeface="Wingdings" panose="05000000000000000000" pitchFamily="2" charset="2"/>
              <a:buNone/>
              <a:defRPr/>
            </a:pPr>
            <a:endParaRPr lang="zh-CN" altLang="en-US" sz="2400" dirty="0"/>
          </a:p>
        </p:txBody>
      </p:sp>
      <p:pic>
        <p:nvPicPr>
          <p:cNvPr id="1024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7950" y="4437063"/>
            <a:ext cx="583247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TextBox 3"/>
          <p:cNvSpPr txBox="1">
            <a:spLocks noChangeArrowheads="1"/>
          </p:cNvSpPr>
          <p:nvPr/>
        </p:nvSpPr>
        <p:spPr bwMode="auto">
          <a:xfrm>
            <a:off x="5940425" y="3443264"/>
            <a:ext cx="3095625"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dirty="0">
                <a:solidFill>
                  <a:srgbClr val="002060"/>
                </a:solidFill>
              </a:rPr>
              <a:t>H0</a:t>
            </a:r>
            <a:r>
              <a:rPr lang="zh-CN" altLang="en-US" sz="1600" b="1" dirty="0">
                <a:solidFill>
                  <a:srgbClr val="002060"/>
                </a:solidFill>
              </a:rPr>
              <a:t>假设：两所学校的高考数学成绩没有明显差异。</a:t>
            </a:r>
          </a:p>
          <a:p>
            <a:endParaRPr lang="en-US" altLang="zh-CN" sz="1600" b="1" dirty="0">
              <a:solidFill>
                <a:srgbClr val="002060"/>
              </a:solidFill>
            </a:endParaRPr>
          </a:p>
          <a:p>
            <a:r>
              <a:rPr lang="en-US" altLang="zh-CN" sz="1600" b="1" smtClean="0">
                <a:solidFill>
                  <a:srgbClr val="002060"/>
                </a:solidFill>
              </a:rPr>
              <a:t>P=6.8e-6 </a:t>
            </a:r>
            <a:r>
              <a:rPr lang="en-US" altLang="zh-CN" sz="1600" b="1">
                <a:solidFill>
                  <a:srgbClr val="002060"/>
                </a:solidFill>
              </a:rPr>
              <a:t>&lt; </a:t>
            </a:r>
            <a:r>
              <a:rPr lang="en-US" altLang="zh-CN" sz="1600" b="1" smtClean="0">
                <a:solidFill>
                  <a:srgbClr val="002060"/>
                </a:solidFill>
              </a:rPr>
              <a:t>0.05</a:t>
            </a:r>
            <a:r>
              <a:rPr lang="zh-CN" altLang="en-US" sz="1600" b="1" smtClean="0">
                <a:solidFill>
                  <a:srgbClr val="002060"/>
                </a:solidFill>
              </a:rPr>
              <a:t>，所以</a:t>
            </a:r>
            <a:r>
              <a:rPr lang="zh-CN" altLang="en-US" sz="1600" b="1" dirty="0">
                <a:solidFill>
                  <a:srgbClr val="002060"/>
                </a:solidFill>
              </a:rPr>
              <a:t>拒绝</a:t>
            </a:r>
            <a:r>
              <a:rPr lang="en-US" altLang="zh-CN" sz="1600" b="1" dirty="0">
                <a:solidFill>
                  <a:srgbClr val="002060"/>
                </a:solidFill>
              </a:rPr>
              <a:t>H0</a:t>
            </a:r>
            <a:r>
              <a:rPr lang="zh-CN" altLang="en-US" sz="1600" b="1" dirty="0">
                <a:solidFill>
                  <a:srgbClr val="002060"/>
                </a:solidFill>
              </a:rPr>
              <a:t>。</a:t>
            </a:r>
            <a:endParaRPr lang="en-US" altLang="zh-CN" sz="1600" b="1" dirty="0">
              <a:solidFill>
                <a:srgbClr val="002060"/>
              </a:solidFill>
            </a:endParaRPr>
          </a:p>
          <a:p>
            <a:r>
              <a:rPr lang="zh-CN" altLang="en-US" sz="1600" b="1" dirty="0">
                <a:solidFill>
                  <a:srgbClr val="002060"/>
                </a:solidFill>
              </a:rPr>
              <a:t>结论：两所学校的高考数学成绩有显著差异。同时甲均分</a:t>
            </a:r>
            <a:r>
              <a:rPr lang="zh-CN" altLang="en-US" sz="1600" b="1">
                <a:solidFill>
                  <a:srgbClr val="002060"/>
                </a:solidFill>
              </a:rPr>
              <a:t>为</a:t>
            </a:r>
            <a:r>
              <a:rPr lang="en-US" altLang="zh-CN" sz="1600" b="1" smtClean="0">
                <a:solidFill>
                  <a:srgbClr val="002060"/>
                </a:solidFill>
              </a:rPr>
              <a:t>119.95</a:t>
            </a:r>
            <a:r>
              <a:rPr lang="zh-CN" altLang="en-US" sz="1600" b="1" smtClean="0">
                <a:solidFill>
                  <a:srgbClr val="002060"/>
                </a:solidFill>
              </a:rPr>
              <a:t>，乙</a:t>
            </a:r>
            <a:r>
              <a:rPr lang="zh-CN" altLang="en-US" sz="1600" b="1" dirty="0">
                <a:solidFill>
                  <a:srgbClr val="002060"/>
                </a:solidFill>
              </a:rPr>
              <a:t>均分</a:t>
            </a:r>
            <a:r>
              <a:rPr lang="zh-CN" altLang="en-US" sz="1600" b="1">
                <a:solidFill>
                  <a:srgbClr val="002060"/>
                </a:solidFill>
              </a:rPr>
              <a:t>为</a:t>
            </a:r>
            <a:r>
              <a:rPr lang="en-US" altLang="zh-CN" sz="1600" b="1" smtClean="0">
                <a:solidFill>
                  <a:srgbClr val="002060"/>
                </a:solidFill>
              </a:rPr>
              <a:t>132.65</a:t>
            </a:r>
            <a:r>
              <a:rPr lang="zh-CN" altLang="en-US" sz="1600" b="1" smtClean="0">
                <a:solidFill>
                  <a:srgbClr val="002060"/>
                </a:solidFill>
              </a:rPr>
              <a:t>，所以</a:t>
            </a:r>
            <a:r>
              <a:rPr lang="zh-CN" altLang="en-US" sz="1600" b="1" dirty="0">
                <a:solidFill>
                  <a:srgbClr val="002060"/>
                </a:solidFill>
              </a:rPr>
              <a:t>乙学校的数学成绩高于甲学校的数学成绩。</a:t>
            </a:r>
            <a:endParaRPr lang="en-US" altLang="zh-CN" sz="1600" b="1" dirty="0">
              <a:solidFill>
                <a:srgbClr val="002060"/>
              </a:solidFill>
            </a:endParaRPr>
          </a:p>
          <a:p>
            <a:endParaRPr lang="zh-CN" altLang="en-US" sz="1600" b="1" dirty="0">
              <a:solidFill>
                <a:srgbClr val="002060"/>
              </a:solidFill>
            </a:endParaRPr>
          </a:p>
        </p:txBody>
      </p:sp>
    </p:spTree>
    <p:extLst>
      <p:ext uri="{BB962C8B-B14F-4D97-AF65-F5344CB8AC3E}">
        <p14:creationId xmlns:p14="http://schemas.microsoft.com/office/powerpoint/2010/main" val="12589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smtClean="0"/>
              <a:t>两配对样本</a:t>
            </a:r>
            <a:r>
              <a:rPr lang="en-US" altLang="zh-CN" smtClean="0"/>
              <a:t>T</a:t>
            </a:r>
            <a:r>
              <a:rPr lang="zh-CN" altLang="en-US" smtClean="0"/>
              <a:t>检验</a:t>
            </a:r>
          </a:p>
        </p:txBody>
      </p:sp>
      <p:sp>
        <p:nvSpPr>
          <p:cNvPr id="11267" name="内容占位符 2"/>
          <p:cNvSpPr>
            <a:spLocks noGrp="1"/>
          </p:cNvSpPr>
          <p:nvPr>
            <p:ph idx="1"/>
          </p:nvPr>
        </p:nvSpPr>
        <p:spPr>
          <a:xfrm>
            <a:off x="250825" y="1341438"/>
            <a:ext cx="8359775" cy="4535487"/>
          </a:xfrm>
        </p:spPr>
        <p:txBody>
          <a:bodyPr/>
          <a:lstStyle/>
          <a:p>
            <a:r>
              <a:rPr lang="zh-CN" altLang="en-US" dirty="0" smtClean="0"/>
              <a:t>两配对样本</a:t>
            </a:r>
            <a:r>
              <a:rPr lang="en-US" altLang="zh-CN" dirty="0" smtClean="0"/>
              <a:t>T</a:t>
            </a:r>
            <a:r>
              <a:rPr lang="zh-CN" altLang="en-US" dirty="0" smtClean="0"/>
              <a:t>检验是根据样本数据对样本来自的两配对总体的均值是否有显著性差异进行推断。一般用于同一研究对象（或两配对对象）分别给予两种不同处理的</a:t>
            </a:r>
            <a:r>
              <a:rPr lang="zh-CN" altLang="en-US" smtClean="0"/>
              <a:t>效果</a:t>
            </a:r>
            <a:r>
              <a:rPr lang="zh-CN" altLang="en-US" smtClean="0"/>
              <a:t>比较，以及</a:t>
            </a:r>
            <a:r>
              <a:rPr lang="zh-CN" altLang="en-US" dirty="0" smtClean="0"/>
              <a:t>同一研究对象（或两配对对象）处理前后的效果比较。前者推断两种效果有</a:t>
            </a:r>
            <a:r>
              <a:rPr lang="zh-CN" altLang="en-US" smtClean="0"/>
              <a:t>无</a:t>
            </a:r>
            <a:r>
              <a:rPr lang="zh-CN" altLang="en-US" smtClean="0"/>
              <a:t>差别，后者</a:t>
            </a:r>
            <a:r>
              <a:rPr lang="zh-CN" altLang="en-US" dirty="0" smtClean="0"/>
              <a:t>推断某种处理是否有效。</a:t>
            </a:r>
          </a:p>
          <a:p>
            <a:endParaRPr lang="zh-CN" altLang="en-US" dirty="0" smtClean="0"/>
          </a:p>
        </p:txBody>
      </p:sp>
    </p:spTree>
    <p:extLst>
      <p:ext uri="{BB962C8B-B14F-4D97-AF65-F5344CB8AC3E}">
        <p14:creationId xmlns:p14="http://schemas.microsoft.com/office/powerpoint/2010/main" val="17048792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smtClean="0"/>
              <a:t>两配对样本</a:t>
            </a:r>
            <a:r>
              <a:rPr lang="en-US" altLang="zh-CN" smtClean="0"/>
              <a:t>T</a:t>
            </a:r>
            <a:r>
              <a:rPr lang="zh-CN" altLang="en-US" smtClean="0"/>
              <a:t>检验</a:t>
            </a:r>
          </a:p>
        </p:txBody>
      </p:sp>
      <p:sp>
        <p:nvSpPr>
          <p:cNvPr id="12291" name="内容占位符 2"/>
          <p:cNvSpPr>
            <a:spLocks noGrp="1"/>
          </p:cNvSpPr>
          <p:nvPr>
            <p:ph idx="1"/>
          </p:nvPr>
        </p:nvSpPr>
        <p:spPr/>
        <p:txBody>
          <a:bodyPr/>
          <a:lstStyle/>
          <a:p>
            <a:r>
              <a:rPr lang="zh-CN" altLang="en-US" dirty="0" smtClean="0"/>
              <a:t>两配对样本</a:t>
            </a:r>
            <a:r>
              <a:rPr lang="en-US" altLang="zh-CN" dirty="0" smtClean="0"/>
              <a:t>T</a:t>
            </a:r>
            <a:r>
              <a:rPr lang="zh-CN" altLang="en-US" dirty="0" smtClean="0"/>
              <a:t>检验的前提要求如下。</a:t>
            </a:r>
          </a:p>
          <a:p>
            <a:pPr lvl="1"/>
            <a:r>
              <a:rPr lang="zh-CN" altLang="en-US" dirty="0" smtClean="0"/>
              <a:t>两个样本应是配对的。在应用</a:t>
            </a:r>
            <a:r>
              <a:rPr lang="zh-CN" altLang="en-US" smtClean="0"/>
              <a:t>领域</a:t>
            </a:r>
            <a:r>
              <a:rPr lang="zh-CN" altLang="en-US" smtClean="0"/>
              <a:t>中，主要</a:t>
            </a:r>
            <a:r>
              <a:rPr lang="zh-CN" altLang="en-US" dirty="0" smtClean="0"/>
              <a:t>的配对资料包括：具有年龄、性别、体重、病况等非处理因素相同或相似者。首先两个样本的观察</a:t>
            </a:r>
            <a:r>
              <a:rPr lang="zh-CN" altLang="en-US" smtClean="0"/>
              <a:t>数目</a:t>
            </a:r>
            <a:r>
              <a:rPr lang="zh-CN" altLang="en-US" smtClean="0"/>
              <a:t>相同，其次</a:t>
            </a:r>
            <a:r>
              <a:rPr lang="zh-CN" altLang="en-US" dirty="0" smtClean="0"/>
              <a:t>两样本的观察值顺序不能随意改变。</a:t>
            </a:r>
          </a:p>
          <a:p>
            <a:pPr lvl="1"/>
            <a:r>
              <a:rPr lang="zh-CN" altLang="en-US" dirty="0" smtClean="0"/>
              <a:t>样本来自的两个总体应服从正态分布。</a:t>
            </a:r>
          </a:p>
          <a:p>
            <a:endParaRPr lang="zh-CN" altLang="en-US" dirty="0" smtClean="0"/>
          </a:p>
        </p:txBody>
      </p:sp>
    </p:spTree>
    <p:extLst>
      <p:ext uri="{BB962C8B-B14F-4D97-AF65-F5344CB8AC3E}">
        <p14:creationId xmlns:p14="http://schemas.microsoft.com/office/powerpoint/2010/main" val="119769579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zh-CN" altLang="en-US" smtClean="0"/>
              <a:t>两配对样本</a:t>
            </a:r>
            <a:r>
              <a:rPr lang="en-US" altLang="zh-CN" smtClean="0"/>
              <a:t>T</a:t>
            </a:r>
            <a:r>
              <a:rPr lang="zh-CN" altLang="en-US" smtClean="0"/>
              <a:t>检验</a:t>
            </a:r>
          </a:p>
        </p:txBody>
      </p:sp>
      <p:sp>
        <p:nvSpPr>
          <p:cNvPr id="3" name="内容占位符 2"/>
          <p:cNvSpPr>
            <a:spLocks noGrp="1"/>
          </p:cNvSpPr>
          <p:nvPr>
            <p:ph idx="1"/>
          </p:nvPr>
        </p:nvSpPr>
        <p:spPr>
          <a:xfrm>
            <a:off x="179388" y="1268413"/>
            <a:ext cx="8856662" cy="4608512"/>
          </a:xfrm>
        </p:spPr>
        <p:txBody>
          <a:bodyPr/>
          <a:lstStyle/>
          <a:p>
            <a:pPr>
              <a:defRPr/>
            </a:pPr>
            <a:r>
              <a:rPr lang="zh-CN" altLang="en-US" sz="2000" dirty="0" smtClean="0"/>
              <a:t>案例：为了研究一种减肥药品</a:t>
            </a:r>
            <a:r>
              <a:rPr lang="zh-CN" altLang="en-US" sz="2000" smtClean="0"/>
              <a:t>的</a:t>
            </a:r>
            <a:r>
              <a:rPr lang="zh-CN" altLang="en-US" sz="2000" smtClean="0"/>
              <a:t>效果，抽取</a:t>
            </a:r>
            <a:r>
              <a:rPr lang="zh-CN" altLang="en-US" sz="2000" dirty="0" smtClean="0"/>
              <a:t>了</a:t>
            </a:r>
            <a:r>
              <a:rPr lang="en-US" altLang="zh-CN" sz="2000" dirty="0" smtClean="0"/>
              <a:t>20</a:t>
            </a:r>
            <a:r>
              <a:rPr lang="zh-CN" altLang="en-US" sz="2000" dirty="0" smtClean="0"/>
              <a:t>名试验者</a:t>
            </a:r>
            <a:r>
              <a:rPr lang="zh-CN" altLang="en-US" sz="2000" smtClean="0"/>
              <a:t>进行</a:t>
            </a:r>
            <a:r>
              <a:rPr lang="zh-CN" altLang="en-US" sz="2000" smtClean="0"/>
              <a:t>试验，根据</a:t>
            </a:r>
            <a:r>
              <a:rPr lang="zh-CN" altLang="en-US" sz="2000" dirty="0" smtClean="0"/>
              <a:t>服用该产品一个疗程前后试验者体重</a:t>
            </a:r>
            <a:r>
              <a:rPr lang="zh-CN" altLang="en-US" sz="2000" smtClean="0"/>
              <a:t>的</a:t>
            </a:r>
            <a:r>
              <a:rPr lang="zh-CN" altLang="en-US" sz="2000" smtClean="0"/>
              <a:t>数据，试用</a:t>
            </a:r>
            <a:r>
              <a:rPr lang="zh-CN" altLang="en-US" sz="2000" dirty="0"/>
              <a:t>两配对样本</a:t>
            </a:r>
            <a:r>
              <a:rPr lang="en-US" altLang="zh-CN" sz="2000" dirty="0"/>
              <a:t>T</a:t>
            </a:r>
            <a:r>
              <a:rPr lang="zh-CN" altLang="en-US" sz="2000" dirty="0" smtClean="0"/>
              <a:t>检验方法判断该药物能否引起试验者体重的明显变化。</a:t>
            </a:r>
            <a:r>
              <a:rPr lang="en-US" altLang="zh-CN" sz="2000" dirty="0" smtClean="0"/>
              <a:t>(</a:t>
            </a:r>
            <a:r>
              <a:rPr lang="zh-CN" altLang="en-US" sz="2000" dirty="0" smtClean="0"/>
              <a:t>数据</a:t>
            </a:r>
            <a:r>
              <a:rPr lang="zh-CN" altLang="en-US" sz="2000" smtClean="0"/>
              <a:t>见</a:t>
            </a:r>
            <a:r>
              <a:rPr lang="en-US" altLang="zh-CN" sz="2000" smtClean="0"/>
              <a:t>pairedsamples1.csv</a:t>
            </a:r>
            <a:r>
              <a:rPr lang="en-US" altLang="zh-CN" sz="2000" dirty="0" smtClean="0"/>
              <a:t>)</a:t>
            </a:r>
          </a:p>
          <a:p>
            <a:pPr marL="0" indent="0">
              <a:buFont typeface="Wingdings" panose="05000000000000000000" pitchFamily="2" charset="2"/>
              <a:buNone/>
              <a:defRPr/>
            </a:pPr>
            <a:endParaRPr lang="en-US" altLang="zh-CN" sz="2000" dirty="0"/>
          </a:p>
          <a:p>
            <a:pPr marL="0" indent="0">
              <a:buFont typeface="Wingdings" panose="05000000000000000000" pitchFamily="2" charset="2"/>
              <a:buNone/>
              <a:defRPr/>
            </a:pPr>
            <a:r>
              <a:rPr lang="en-US" altLang="zh-CN" sz="2000" dirty="0" smtClean="0"/>
              <a:t>w </a:t>
            </a:r>
            <a:r>
              <a:rPr lang="en-US" altLang="zh-CN" sz="2000" smtClean="0"/>
              <a:t>&lt;- </a:t>
            </a:r>
            <a:r>
              <a:rPr lang="en-US" altLang="zh-CN" sz="2000" smtClean="0"/>
              <a:t>read.csv</a:t>
            </a:r>
            <a:r>
              <a:rPr lang="en-US" altLang="zh-CN" sz="2000" smtClean="0"/>
              <a:t>("</a:t>
            </a:r>
            <a:r>
              <a:rPr lang="en-US" altLang="zh-CN" sz="2000" smtClean="0"/>
              <a:t>pairedsamples1.csv",header=TRUE</a:t>
            </a:r>
            <a:r>
              <a:rPr lang="en-US" altLang="zh-CN" sz="2000" dirty="0" smtClean="0"/>
              <a:t>)</a:t>
            </a:r>
          </a:p>
          <a:p>
            <a:pPr marL="0" indent="0">
              <a:buFont typeface="Wingdings" panose="05000000000000000000" pitchFamily="2" charset="2"/>
              <a:buNone/>
              <a:defRPr/>
            </a:pPr>
            <a:r>
              <a:rPr lang="en-US" altLang="zh-CN" sz="2000" smtClean="0"/>
              <a:t>t.test(x=w$weightbefore,y=w$weightafter,paired=TRUE</a:t>
            </a:r>
            <a:r>
              <a:rPr lang="en-US" altLang="zh-CN" sz="2000" dirty="0" smtClean="0"/>
              <a:t>)</a:t>
            </a:r>
          </a:p>
          <a:p>
            <a:pPr marL="0" indent="0">
              <a:buFont typeface="Wingdings" panose="05000000000000000000" pitchFamily="2" charset="2"/>
              <a:buNone/>
              <a:defRPr/>
            </a:pPr>
            <a:endParaRPr lang="zh-CN" altLang="en-US" sz="2000" dirty="0"/>
          </a:p>
        </p:txBody>
      </p:sp>
      <p:pic>
        <p:nvPicPr>
          <p:cNvPr id="1331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2563" y="3860800"/>
            <a:ext cx="63595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7" name="TextBox 3"/>
          <p:cNvSpPr txBox="1">
            <a:spLocks noChangeArrowheads="1"/>
          </p:cNvSpPr>
          <p:nvPr/>
        </p:nvSpPr>
        <p:spPr bwMode="auto">
          <a:xfrm>
            <a:off x="6600825" y="4552950"/>
            <a:ext cx="2376488"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dirty="0">
                <a:solidFill>
                  <a:srgbClr val="002060"/>
                </a:solidFill>
              </a:rPr>
              <a:t>H0</a:t>
            </a:r>
            <a:r>
              <a:rPr lang="zh-CN" altLang="en-US" sz="1600" b="1" dirty="0">
                <a:solidFill>
                  <a:srgbClr val="002060"/>
                </a:solidFill>
              </a:rPr>
              <a:t>假设：服药前后实验者体重没有明显差异。</a:t>
            </a:r>
          </a:p>
          <a:p>
            <a:endParaRPr lang="en-US" altLang="zh-CN" sz="1600" b="1" dirty="0">
              <a:solidFill>
                <a:srgbClr val="002060"/>
              </a:solidFill>
            </a:endParaRPr>
          </a:p>
          <a:p>
            <a:r>
              <a:rPr lang="en-US" altLang="zh-CN" sz="1600" b="1" smtClean="0">
                <a:solidFill>
                  <a:srgbClr val="002060"/>
                </a:solidFill>
              </a:rPr>
              <a:t>P=0.4525 </a:t>
            </a:r>
            <a:r>
              <a:rPr lang="en-US" altLang="zh-CN" sz="1600" b="1">
                <a:solidFill>
                  <a:srgbClr val="002060"/>
                </a:solidFill>
              </a:rPr>
              <a:t>&gt; </a:t>
            </a:r>
            <a:r>
              <a:rPr lang="en-US" altLang="zh-CN" sz="1600" b="1" smtClean="0">
                <a:solidFill>
                  <a:srgbClr val="002060"/>
                </a:solidFill>
              </a:rPr>
              <a:t>0.05</a:t>
            </a:r>
            <a:r>
              <a:rPr lang="zh-CN" altLang="en-US" sz="1600" b="1" smtClean="0">
                <a:solidFill>
                  <a:srgbClr val="002060"/>
                </a:solidFill>
              </a:rPr>
              <a:t>，所以</a:t>
            </a:r>
            <a:r>
              <a:rPr lang="zh-CN" altLang="en-US" sz="1600" b="1" dirty="0">
                <a:solidFill>
                  <a:srgbClr val="002060"/>
                </a:solidFill>
              </a:rPr>
              <a:t>接收</a:t>
            </a:r>
            <a:r>
              <a:rPr lang="en-US" altLang="zh-CN" sz="1600" b="1" dirty="0">
                <a:solidFill>
                  <a:srgbClr val="002060"/>
                </a:solidFill>
              </a:rPr>
              <a:t>H0</a:t>
            </a:r>
            <a:r>
              <a:rPr lang="zh-CN" altLang="en-US" sz="1600" b="1" dirty="0">
                <a:solidFill>
                  <a:srgbClr val="002060"/>
                </a:solidFill>
              </a:rPr>
              <a:t>。</a:t>
            </a:r>
            <a:endParaRPr lang="en-US" altLang="zh-CN" sz="1600" b="1" dirty="0">
              <a:solidFill>
                <a:srgbClr val="002060"/>
              </a:solidFill>
            </a:endParaRPr>
          </a:p>
        </p:txBody>
      </p:sp>
    </p:spTree>
    <p:extLst>
      <p:ext uri="{BB962C8B-B14F-4D97-AF65-F5344CB8AC3E}">
        <p14:creationId xmlns:p14="http://schemas.microsoft.com/office/powerpoint/2010/main" val="35438394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smtClean="0"/>
              <a:t>假设检验</a:t>
            </a:r>
          </a:p>
        </p:txBody>
      </p:sp>
      <p:sp>
        <p:nvSpPr>
          <p:cNvPr id="44035" name="内容占位符 2"/>
          <p:cNvSpPr>
            <a:spLocks noGrp="1"/>
          </p:cNvSpPr>
          <p:nvPr>
            <p:ph idx="1"/>
          </p:nvPr>
        </p:nvSpPr>
        <p:spPr/>
        <p:txBody>
          <a:bodyPr/>
          <a:lstStyle/>
          <a:p>
            <a:r>
              <a:rPr lang="zh-CN" altLang="en-US" dirty="0" smtClean="0"/>
              <a:t>基本思想</a:t>
            </a:r>
            <a:endParaRPr lang="en-US" altLang="zh-CN" dirty="0" smtClean="0"/>
          </a:p>
          <a:p>
            <a:pPr lvl="1"/>
            <a:r>
              <a:rPr lang="zh-CN" altLang="en-US" dirty="0" smtClean="0"/>
              <a:t>对未知的或不完全知道的总体参数提出一些假设</a:t>
            </a:r>
            <a:r>
              <a:rPr lang="zh-CN" altLang="en-US" smtClean="0"/>
              <a:t>（ </a:t>
            </a:r>
            <a:r>
              <a:rPr lang="en-US" altLang="zh-CN" smtClean="0"/>
              <a:t>hypothesis</a:t>
            </a:r>
            <a:r>
              <a:rPr lang="zh-CN" altLang="en-US" smtClean="0"/>
              <a:t>，这些</a:t>
            </a:r>
            <a:r>
              <a:rPr lang="zh-CN" altLang="en-US" dirty="0" smtClean="0"/>
              <a:t>假设通常构成完全事件</a:t>
            </a:r>
            <a:r>
              <a:rPr lang="zh-CN" altLang="en-US" smtClean="0"/>
              <a:t>系</a:t>
            </a:r>
            <a:r>
              <a:rPr lang="zh-CN" altLang="en-US" smtClean="0"/>
              <a:t>），然后</a:t>
            </a:r>
            <a:r>
              <a:rPr lang="zh-CN" altLang="en-US" dirty="0" smtClean="0"/>
              <a:t>在某一基本假设的</a:t>
            </a:r>
            <a:r>
              <a:rPr lang="zh-CN" altLang="en-US" smtClean="0"/>
              <a:t>基础</a:t>
            </a:r>
            <a:r>
              <a:rPr lang="zh-CN" altLang="en-US" smtClean="0"/>
              <a:t>上，计算</a:t>
            </a:r>
            <a:r>
              <a:rPr lang="zh-CN" altLang="en-US" dirty="0" smtClean="0"/>
              <a:t>样本</a:t>
            </a:r>
            <a:r>
              <a:rPr lang="zh-CN" altLang="en-US" smtClean="0"/>
              <a:t>的</a:t>
            </a:r>
            <a:r>
              <a:rPr lang="zh-CN" altLang="en-US" smtClean="0"/>
              <a:t>统计量，并</a:t>
            </a:r>
            <a:r>
              <a:rPr lang="zh-CN" altLang="en-US" dirty="0" smtClean="0"/>
              <a:t>分析这一统计量的</a:t>
            </a:r>
            <a:r>
              <a:rPr lang="zh-CN" altLang="en-US" smtClean="0"/>
              <a:t>分布</a:t>
            </a:r>
            <a:r>
              <a:rPr lang="zh-CN" altLang="en-US" smtClean="0"/>
              <a:t>规律，最后</a:t>
            </a:r>
            <a:r>
              <a:rPr lang="zh-CN" altLang="en-US" dirty="0" smtClean="0"/>
              <a:t>根据这一统计量作出在一定概率意义下应当接受何种假设的结论。</a:t>
            </a:r>
            <a:endParaRPr lang="en-US" altLang="zh-CN" dirty="0" smtClean="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zh-CN" altLang="en-US" smtClean="0"/>
              <a:t>两配对样本</a:t>
            </a:r>
            <a:r>
              <a:rPr lang="en-US" altLang="zh-CN" smtClean="0"/>
              <a:t>T</a:t>
            </a:r>
            <a:r>
              <a:rPr lang="zh-CN" altLang="en-US" smtClean="0"/>
              <a:t>检验</a:t>
            </a:r>
          </a:p>
        </p:txBody>
      </p:sp>
      <p:sp>
        <p:nvSpPr>
          <p:cNvPr id="3" name="内容占位符 2"/>
          <p:cNvSpPr>
            <a:spLocks noGrp="1"/>
          </p:cNvSpPr>
          <p:nvPr>
            <p:ph idx="1"/>
          </p:nvPr>
        </p:nvSpPr>
        <p:spPr>
          <a:xfrm>
            <a:off x="179388" y="1341438"/>
            <a:ext cx="8713787" cy="4535487"/>
          </a:xfrm>
        </p:spPr>
        <p:txBody>
          <a:bodyPr/>
          <a:lstStyle/>
          <a:p>
            <a:pPr>
              <a:defRPr/>
            </a:pPr>
            <a:r>
              <a:rPr lang="zh-CN" altLang="en-US" sz="2000" dirty="0" smtClean="0"/>
              <a:t>案例</a:t>
            </a:r>
            <a:r>
              <a:rPr lang="en-US" altLang="zh-CN" sz="2000" dirty="0" smtClean="0"/>
              <a:t>2</a:t>
            </a:r>
            <a:r>
              <a:rPr lang="zh-CN" altLang="en-US" sz="2000" dirty="0" smtClean="0"/>
              <a:t>：某医院用放射免疫法测定血浆</a:t>
            </a:r>
            <a:r>
              <a:rPr lang="zh-CN" altLang="en-US" sz="2000" smtClean="0"/>
              <a:t>可的松</a:t>
            </a:r>
            <a:r>
              <a:rPr lang="zh-CN" altLang="en-US" sz="2000" smtClean="0"/>
              <a:t>水平，了解</a:t>
            </a:r>
            <a:r>
              <a:rPr lang="zh-CN" altLang="en-US" sz="2000" dirty="0" smtClean="0"/>
              <a:t>健康人血浆可的松水平的时间变化规律。现具有</a:t>
            </a:r>
            <a:r>
              <a:rPr lang="en-US" altLang="zh-CN" sz="2000" dirty="0" smtClean="0"/>
              <a:t>14</a:t>
            </a:r>
            <a:r>
              <a:rPr lang="zh-CN" altLang="en-US" sz="2000" dirty="0" smtClean="0"/>
              <a:t>名健康志愿者某日</a:t>
            </a:r>
            <a:r>
              <a:rPr lang="en-US" altLang="zh-CN" sz="2000" dirty="0" smtClean="0"/>
              <a:t>16:00</a:t>
            </a:r>
            <a:r>
              <a:rPr lang="zh-CN" altLang="en-US" sz="2000" dirty="0" smtClean="0"/>
              <a:t>和</a:t>
            </a:r>
            <a:r>
              <a:rPr lang="en-US" altLang="zh-CN" sz="2000" dirty="0" smtClean="0"/>
              <a:t>20:00</a:t>
            </a:r>
            <a:r>
              <a:rPr lang="zh-CN" altLang="en-US" sz="2000" dirty="0" smtClean="0"/>
              <a:t>两个时刻外周静脉血的血浆可的松浓度。判断血浆可的松浓度水平在这两个时刻点之间是否不同？</a:t>
            </a:r>
            <a:r>
              <a:rPr lang="en-US" altLang="zh-CN" sz="2000" dirty="0" smtClean="0"/>
              <a:t> (</a:t>
            </a:r>
            <a:r>
              <a:rPr lang="zh-CN" altLang="en-US" sz="2000" dirty="0" smtClean="0"/>
              <a:t>数据</a:t>
            </a:r>
            <a:r>
              <a:rPr lang="zh-CN" altLang="en-US" sz="2000" smtClean="0"/>
              <a:t>见</a:t>
            </a:r>
            <a:r>
              <a:rPr lang="en-US" altLang="zh-CN" sz="2000" smtClean="0"/>
              <a:t>pairedsamples2.csv</a:t>
            </a:r>
            <a:r>
              <a:rPr lang="en-US" altLang="zh-CN" sz="2000" dirty="0" smtClean="0"/>
              <a:t>)</a:t>
            </a:r>
          </a:p>
          <a:p>
            <a:pPr>
              <a:defRPr/>
            </a:pPr>
            <a:endParaRPr lang="en-US" altLang="zh-CN" sz="2000" dirty="0"/>
          </a:p>
          <a:p>
            <a:pPr marL="0" indent="0">
              <a:buNone/>
              <a:defRPr/>
            </a:pPr>
            <a:r>
              <a:rPr lang="en-US" altLang="zh-CN" sz="2000" dirty="0" err="1" smtClean="0"/>
              <a:t>kds</a:t>
            </a:r>
            <a:r>
              <a:rPr lang="en-US" altLang="zh-CN" sz="2000" dirty="0" smtClean="0"/>
              <a:t> </a:t>
            </a:r>
            <a:r>
              <a:rPr lang="en-US" altLang="zh-CN" sz="2000" smtClean="0"/>
              <a:t>&lt;- </a:t>
            </a:r>
            <a:r>
              <a:rPr lang="en-US" altLang="zh-CN" sz="2000" smtClean="0"/>
              <a:t>read.csv</a:t>
            </a:r>
            <a:r>
              <a:rPr lang="en-US" altLang="zh-CN" sz="2000" smtClean="0"/>
              <a:t>("</a:t>
            </a:r>
            <a:r>
              <a:rPr lang="en-US" altLang="zh-CN" sz="2000" smtClean="0"/>
              <a:t>pairedsamples2.csv",header=TRUE</a:t>
            </a:r>
            <a:r>
              <a:rPr lang="en-US" altLang="zh-CN" sz="2000" dirty="0" smtClean="0"/>
              <a:t>)</a:t>
            </a:r>
          </a:p>
          <a:p>
            <a:pPr marL="0" indent="0">
              <a:buFont typeface="Wingdings" panose="05000000000000000000" pitchFamily="2" charset="2"/>
              <a:buNone/>
              <a:defRPr/>
            </a:pPr>
            <a:r>
              <a:rPr lang="en-US" altLang="zh-CN" sz="2000" smtClean="0"/>
              <a:t>t.test(x=kds$time_16,y=kds$time_20,paired=TRUE</a:t>
            </a:r>
            <a:r>
              <a:rPr lang="en-US" altLang="zh-CN" sz="2000" dirty="0" smtClean="0"/>
              <a:t>)</a:t>
            </a:r>
          </a:p>
          <a:p>
            <a:pPr marL="0" indent="0">
              <a:buFont typeface="Wingdings" panose="05000000000000000000" pitchFamily="2" charset="2"/>
              <a:buNone/>
              <a:defRPr/>
            </a:pPr>
            <a:endParaRPr lang="zh-CN" altLang="en-US" sz="2000" dirty="0"/>
          </a:p>
        </p:txBody>
      </p:sp>
      <p:pic>
        <p:nvPicPr>
          <p:cNvPr id="1434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388" y="3860800"/>
            <a:ext cx="6550025"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1" name="TextBox 3"/>
          <p:cNvSpPr txBox="1">
            <a:spLocks noChangeArrowheads="1"/>
          </p:cNvSpPr>
          <p:nvPr/>
        </p:nvSpPr>
        <p:spPr bwMode="auto">
          <a:xfrm>
            <a:off x="6623050" y="3856038"/>
            <a:ext cx="2376488"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en-US" altLang="zh-CN" sz="1600" b="1" dirty="0">
                <a:solidFill>
                  <a:srgbClr val="002060"/>
                </a:solidFill>
              </a:rPr>
              <a:t>H0</a:t>
            </a:r>
            <a:r>
              <a:rPr lang="zh-CN" altLang="en-US" sz="1600" b="1" dirty="0">
                <a:solidFill>
                  <a:srgbClr val="002060"/>
                </a:solidFill>
              </a:rPr>
              <a:t>假设：血浆可的松浓度水平在这两个时刻点没有明显差异。</a:t>
            </a:r>
          </a:p>
          <a:p>
            <a:endParaRPr lang="en-US" altLang="zh-CN" sz="1600" b="1" dirty="0">
              <a:solidFill>
                <a:srgbClr val="002060"/>
              </a:solidFill>
            </a:endParaRPr>
          </a:p>
          <a:p>
            <a:r>
              <a:rPr lang="en-US" altLang="zh-CN" sz="1600" b="1" smtClean="0">
                <a:solidFill>
                  <a:srgbClr val="002060"/>
                </a:solidFill>
              </a:rPr>
              <a:t>P=0.0029 </a:t>
            </a:r>
            <a:r>
              <a:rPr lang="en-US" altLang="zh-CN" sz="1600" b="1">
                <a:solidFill>
                  <a:srgbClr val="002060"/>
                </a:solidFill>
              </a:rPr>
              <a:t>&lt; </a:t>
            </a:r>
            <a:r>
              <a:rPr lang="en-US" altLang="zh-CN" sz="1600" b="1" smtClean="0">
                <a:solidFill>
                  <a:srgbClr val="002060"/>
                </a:solidFill>
              </a:rPr>
              <a:t>0.05</a:t>
            </a:r>
            <a:r>
              <a:rPr lang="zh-CN" altLang="en-US" sz="1600" b="1" smtClean="0">
                <a:solidFill>
                  <a:srgbClr val="002060"/>
                </a:solidFill>
              </a:rPr>
              <a:t>，所以</a:t>
            </a:r>
            <a:r>
              <a:rPr lang="zh-CN" altLang="en-US" sz="1600" b="1" dirty="0">
                <a:solidFill>
                  <a:srgbClr val="002060"/>
                </a:solidFill>
              </a:rPr>
              <a:t>拒绝</a:t>
            </a:r>
            <a:r>
              <a:rPr lang="en-US" altLang="zh-CN" sz="1600" b="1" dirty="0">
                <a:solidFill>
                  <a:srgbClr val="002060"/>
                </a:solidFill>
              </a:rPr>
              <a:t>H0</a:t>
            </a:r>
            <a:r>
              <a:rPr lang="zh-CN" altLang="en-US" sz="1600" b="1" dirty="0">
                <a:solidFill>
                  <a:srgbClr val="002060"/>
                </a:solidFill>
              </a:rPr>
              <a:t>。</a:t>
            </a:r>
            <a:endParaRPr lang="en-US" altLang="zh-CN" sz="1600" b="1" dirty="0">
              <a:solidFill>
                <a:srgbClr val="002060"/>
              </a:solidFill>
            </a:endParaRPr>
          </a:p>
          <a:p>
            <a:endParaRPr lang="en-US" altLang="zh-CN" sz="1600" b="1" dirty="0">
              <a:solidFill>
                <a:srgbClr val="002060"/>
              </a:solidFill>
            </a:endParaRPr>
          </a:p>
          <a:p>
            <a:r>
              <a:rPr lang="zh-CN" altLang="en-US" sz="1600" b="1" dirty="0">
                <a:solidFill>
                  <a:srgbClr val="002060"/>
                </a:solidFill>
              </a:rPr>
              <a:t>结论：血浆可的松浓度水平在这两个时刻点</a:t>
            </a:r>
            <a:r>
              <a:rPr lang="zh-CN" altLang="en-US" sz="1600" b="1">
                <a:solidFill>
                  <a:srgbClr val="002060"/>
                </a:solidFill>
              </a:rPr>
              <a:t>差异</a:t>
            </a:r>
            <a:r>
              <a:rPr lang="zh-CN" altLang="en-US" sz="1600" b="1" smtClean="0">
                <a:solidFill>
                  <a:srgbClr val="002060"/>
                </a:solidFill>
              </a:rPr>
              <a:t>显著，并且</a:t>
            </a:r>
            <a:r>
              <a:rPr lang="en-US" altLang="zh-CN" sz="1600" b="1" dirty="0">
                <a:solidFill>
                  <a:srgbClr val="002060"/>
                </a:solidFill>
              </a:rPr>
              <a:t>16:00</a:t>
            </a:r>
            <a:r>
              <a:rPr lang="zh-CN" altLang="en-US" sz="1600" b="1" dirty="0">
                <a:solidFill>
                  <a:srgbClr val="002060"/>
                </a:solidFill>
              </a:rPr>
              <a:t>时明显高一些。</a:t>
            </a:r>
            <a:endParaRPr lang="en-US" altLang="zh-CN" sz="1600" b="1" dirty="0">
              <a:solidFill>
                <a:srgbClr val="002060"/>
              </a:solidFill>
            </a:endParaRPr>
          </a:p>
        </p:txBody>
      </p:sp>
    </p:spTree>
    <p:extLst>
      <p:ext uri="{BB962C8B-B14F-4D97-AF65-F5344CB8AC3E}">
        <p14:creationId xmlns:p14="http://schemas.microsoft.com/office/powerpoint/2010/main" val="123372623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smtClean="0"/>
              <a:t>非参数假设检验</a:t>
            </a:r>
          </a:p>
        </p:txBody>
      </p:sp>
      <p:sp>
        <p:nvSpPr>
          <p:cNvPr id="15363" name="内容占位符 2"/>
          <p:cNvSpPr>
            <a:spLocks noGrp="1"/>
          </p:cNvSpPr>
          <p:nvPr>
            <p:ph idx="1"/>
          </p:nvPr>
        </p:nvSpPr>
        <p:spPr>
          <a:xfrm>
            <a:off x="107950" y="1268413"/>
            <a:ext cx="8502650" cy="4608512"/>
          </a:xfrm>
        </p:spPr>
        <p:txBody>
          <a:bodyPr/>
          <a:lstStyle/>
          <a:p>
            <a:r>
              <a:rPr lang="zh-CN" altLang="en-US" sz="2400" dirty="0" smtClean="0"/>
              <a:t>当遇到一些总体分布不能用有限个实参数来描述或不考虑被研究的对象为</a:t>
            </a:r>
            <a:r>
              <a:rPr lang="zh-CN" altLang="en-US" sz="2400" smtClean="0"/>
              <a:t>何种</a:t>
            </a:r>
            <a:r>
              <a:rPr lang="zh-CN" altLang="en-US" sz="2400" smtClean="0"/>
              <a:t>分布，以及</a:t>
            </a:r>
            <a:r>
              <a:rPr lang="zh-CN" altLang="en-US" sz="2400" dirty="0" smtClean="0"/>
              <a:t>无法合理假设总体分布形式</a:t>
            </a:r>
            <a:r>
              <a:rPr lang="zh-CN" altLang="en-US" sz="2400" smtClean="0"/>
              <a:t>的</a:t>
            </a:r>
            <a:r>
              <a:rPr lang="zh-CN" altLang="en-US" sz="2400" smtClean="0"/>
              <a:t>情形，这时</a:t>
            </a:r>
            <a:r>
              <a:rPr lang="zh-CN" altLang="en-US" sz="2400" dirty="0" smtClean="0"/>
              <a:t>我们就需要放弃对总体分布参数</a:t>
            </a:r>
            <a:r>
              <a:rPr lang="zh-CN" altLang="en-US" sz="2400" smtClean="0"/>
              <a:t>的</a:t>
            </a:r>
            <a:r>
              <a:rPr lang="zh-CN" altLang="en-US" sz="2400" smtClean="0"/>
              <a:t>依赖，去</a:t>
            </a:r>
            <a:r>
              <a:rPr lang="zh-CN" altLang="en-US" sz="2400" dirty="0" smtClean="0"/>
              <a:t>寻求更多的来自样本</a:t>
            </a:r>
            <a:r>
              <a:rPr lang="zh-CN" altLang="en-US" sz="2400" smtClean="0"/>
              <a:t>的</a:t>
            </a:r>
            <a:r>
              <a:rPr lang="zh-CN" altLang="en-US" sz="2400" smtClean="0"/>
              <a:t>信息，基于</a:t>
            </a:r>
            <a:r>
              <a:rPr lang="zh-CN" altLang="en-US" sz="2400" dirty="0" smtClean="0"/>
              <a:t>这种思路的统计检验方法被称为非参数检验。</a:t>
            </a:r>
            <a:endParaRPr lang="en-US" altLang="zh-CN" sz="2400" dirty="0" smtClean="0"/>
          </a:p>
          <a:p>
            <a:endParaRPr lang="en-US" altLang="zh-CN" sz="2400" dirty="0" smtClean="0"/>
          </a:p>
          <a:p>
            <a:r>
              <a:rPr lang="zh-CN" altLang="en-US" sz="2400" dirty="0" smtClean="0"/>
              <a:t>非参数假设检验需要处理的问题：</a:t>
            </a:r>
          </a:p>
          <a:p>
            <a:pPr lvl="1"/>
            <a:r>
              <a:rPr lang="zh-CN" altLang="en-US" sz="2000" dirty="0" smtClean="0"/>
              <a:t>猜出总体的分布</a:t>
            </a:r>
            <a:r>
              <a:rPr lang="en-US" altLang="zh-CN" sz="2000" dirty="0" smtClean="0"/>
              <a:t>(</a:t>
            </a:r>
            <a:r>
              <a:rPr lang="zh-CN" altLang="en-US" sz="2000" smtClean="0"/>
              <a:t>假设</a:t>
            </a:r>
            <a:r>
              <a:rPr lang="en-US" altLang="zh-CN" sz="2000" smtClean="0"/>
              <a:t>),</a:t>
            </a:r>
            <a:r>
              <a:rPr lang="zh-CN" altLang="en-US" sz="2000" smtClean="0"/>
              <a:t>用</a:t>
            </a:r>
            <a:r>
              <a:rPr lang="zh-CN" altLang="en-US" sz="2000" dirty="0" smtClean="0"/>
              <a:t>另一组样本检验</a:t>
            </a:r>
            <a:endParaRPr lang="en-US" altLang="zh-CN" sz="2000" dirty="0" smtClean="0"/>
          </a:p>
          <a:p>
            <a:pPr lvl="1"/>
            <a:r>
              <a:rPr lang="zh-CN" altLang="en-US" sz="2000" dirty="0" smtClean="0"/>
              <a:t>两个总体的</a:t>
            </a:r>
            <a:r>
              <a:rPr lang="zh-CN" altLang="en-US" sz="2000" smtClean="0"/>
              <a:t>分布</a:t>
            </a:r>
            <a:r>
              <a:rPr lang="zh-CN" altLang="en-US" sz="2000" smtClean="0"/>
              <a:t>未知</a:t>
            </a:r>
            <a:r>
              <a:rPr lang="en-US" altLang="zh-CN" sz="2000" smtClean="0"/>
              <a:t>,</a:t>
            </a:r>
            <a:r>
              <a:rPr lang="zh-CN" altLang="en-US" sz="2000" smtClean="0"/>
              <a:t>它们</a:t>
            </a:r>
            <a:r>
              <a:rPr lang="zh-CN" altLang="en-US" sz="2000" dirty="0" smtClean="0"/>
              <a:t>是否相同</a:t>
            </a:r>
          </a:p>
        </p:txBody>
      </p:sp>
    </p:spTree>
    <p:extLst>
      <p:ext uri="{BB962C8B-B14F-4D97-AF65-F5344CB8AC3E}">
        <p14:creationId xmlns:p14="http://schemas.microsoft.com/office/powerpoint/2010/main" val="32217271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smtClean="0"/>
              <a:t>非参数假设检验</a:t>
            </a:r>
          </a:p>
        </p:txBody>
      </p:sp>
      <p:sp>
        <p:nvSpPr>
          <p:cNvPr id="16387" name="Text Box 2"/>
          <p:cNvSpPr txBox="1">
            <a:spLocks noChangeArrowheads="1"/>
          </p:cNvSpPr>
          <p:nvPr/>
        </p:nvSpPr>
        <p:spPr bwMode="auto">
          <a:xfrm>
            <a:off x="4284663" y="4305300"/>
            <a:ext cx="4248150" cy="52387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latin typeface="BatangChe" pitchFamily="49" charset="-127"/>
              </a:rPr>
              <a:t>配对样本非参数检验</a:t>
            </a:r>
          </a:p>
        </p:txBody>
      </p:sp>
      <p:sp>
        <p:nvSpPr>
          <p:cNvPr id="16388" name="Rectangle 3"/>
          <p:cNvSpPr txBox="1">
            <a:spLocks noRot="1" noChangeArrowheads="1"/>
          </p:cNvSpPr>
          <p:nvPr/>
        </p:nvSpPr>
        <p:spPr bwMode="auto">
          <a:xfrm>
            <a:off x="76200" y="2636838"/>
            <a:ext cx="2286000"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accent1"/>
              </a:buClr>
              <a:buSzPct val="70000"/>
              <a:buFont typeface="Wingdings" panose="05000000000000000000" pitchFamily="2" charset="2"/>
              <a:buChar char="n"/>
              <a:defRPr sz="2800">
                <a:solidFill>
                  <a:schemeClr val="tx1"/>
                </a:solidFill>
                <a:latin typeface="Arial" panose="020B0604020202020204" pitchFamily="34" charset="0"/>
                <a:ea typeface="楷体" panose="02010609060101010101" pitchFamily="49" charset="-122"/>
              </a:defRPr>
            </a:lvl1pPr>
            <a:lvl2pPr marL="889000" indent="-439738">
              <a:spcBef>
                <a:spcPct val="20000"/>
              </a:spcBef>
              <a:buClr>
                <a:schemeClr val="hlink"/>
              </a:buClr>
              <a:buSzPct val="65000"/>
              <a:buFont typeface="Wingdings" panose="05000000000000000000" pitchFamily="2" charset="2"/>
              <a:buChar char="¡"/>
              <a:defRPr sz="2400">
                <a:solidFill>
                  <a:schemeClr val="tx1"/>
                </a:solidFill>
                <a:latin typeface="Arial" panose="020B0604020202020204" pitchFamily="34" charset="0"/>
                <a:ea typeface="楷体" panose="02010609060101010101" pitchFamily="49" charset="-122"/>
              </a:defRPr>
            </a:lvl2pPr>
            <a:lvl3pPr marL="1293813" indent="-403225">
              <a:spcBef>
                <a:spcPct val="20000"/>
              </a:spcBef>
              <a:buClr>
                <a:schemeClr val="accent1"/>
              </a:buClr>
              <a:buSzPct val="70000"/>
              <a:buFont typeface="Wingdings" panose="05000000000000000000" pitchFamily="2" charset="2"/>
              <a:buChar char="n"/>
              <a:defRPr sz="2000">
                <a:solidFill>
                  <a:schemeClr val="tx1"/>
                </a:solidFill>
                <a:latin typeface="Arial" panose="020B0604020202020204" pitchFamily="34" charset="0"/>
                <a:ea typeface="楷体" panose="02010609060101010101" pitchFamily="49" charset="-122"/>
              </a:defRPr>
            </a:lvl3pPr>
            <a:lvl4pPr marL="1681163" indent="-385763">
              <a:spcBef>
                <a:spcPct val="20000"/>
              </a:spcBef>
              <a:buClr>
                <a:schemeClr val="hlink"/>
              </a:buClr>
              <a:buSzPct val="75000"/>
              <a:buFont typeface="Wingdings" panose="05000000000000000000" pitchFamily="2" charset="2"/>
              <a:buChar char="¡"/>
              <a:defRPr sz="2000">
                <a:solidFill>
                  <a:schemeClr val="tx1"/>
                </a:solidFill>
                <a:latin typeface="Arial" panose="020B0604020202020204" pitchFamily="34" charset="0"/>
                <a:ea typeface="楷体" panose="02010609060101010101" pitchFamily="49" charset="-122"/>
              </a:defRPr>
            </a:lvl4pPr>
            <a:lvl5pPr marL="2070100" indent="-387350">
              <a:spcBef>
                <a:spcPct val="20000"/>
              </a:spcBef>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5pPr>
            <a:lvl6pPr marL="2527300" indent="-38735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6pPr>
            <a:lvl7pPr marL="2984500" indent="-38735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7pPr>
            <a:lvl8pPr marL="3441700" indent="-38735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8pPr>
            <a:lvl9pPr marL="3898900" indent="-387350" eaLnBrk="0" fontAlgn="base" hangingPunct="0">
              <a:spcBef>
                <a:spcPct val="20000"/>
              </a:spcBef>
              <a:spcAft>
                <a:spcPct val="0"/>
              </a:spcAft>
              <a:buClr>
                <a:schemeClr val="accent1"/>
              </a:buClr>
              <a:buSzPct val="70000"/>
              <a:buFont typeface="Wingdings" panose="05000000000000000000" pitchFamily="2" charset="2"/>
              <a:buChar char="n"/>
              <a:defRPr sz="1600">
                <a:solidFill>
                  <a:schemeClr val="tx1"/>
                </a:solidFill>
                <a:latin typeface="Arial" panose="020B0604020202020204" pitchFamily="34" charset="0"/>
                <a:ea typeface="楷体" panose="02010609060101010101" pitchFamily="49" charset="-122"/>
              </a:defRPr>
            </a:lvl9pPr>
          </a:lstStyle>
          <a:p>
            <a:pPr eaLnBrk="1" hangingPunct="1">
              <a:spcBef>
                <a:spcPct val="0"/>
              </a:spcBef>
              <a:buClrTx/>
              <a:buSzTx/>
              <a:buFontTx/>
              <a:buNone/>
            </a:pPr>
            <a:r>
              <a:rPr lang="zh-CN" altLang="en-US" sz="3200">
                <a:ea typeface="宋体" panose="02010600030101010101" pitchFamily="2" charset="-122"/>
              </a:rPr>
              <a:t>非参数检验</a:t>
            </a:r>
          </a:p>
        </p:txBody>
      </p:sp>
      <p:sp>
        <p:nvSpPr>
          <p:cNvPr id="16389" name="AutoShape 5"/>
          <p:cNvSpPr>
            <a:spLocks/>
          </p:cNvSpPr>
          <p:nvPr/>
        </p:nvSpPr>
        <p:spPr bwMode="auto">
          <a:xfrm>
            <a:off x="2339975" y="1801813"/>
            <a:ext cx="71438" cy="2592387"/>
          </a:xfrm>
          <a:prstGeom prst="leftBrace">
            <a:avLst>
              <a:gd name="adj1" fmla="val 302405"/>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p>
        </p:txBody>
      </p:sp>
      <p:sp>
        <p:nvSpPr>
          <p:cNvPr id="16390" name="Text Box 6">
            <a:hlinkClick r:id="rId2" action="ppaction://hlinksldjump"/>
          </p:cNvPr>
          <p:cNvSpPr txBox="1">
            <a:spLocks noChangeArrowheads="1"/>
          </p:cNvSpPr>
          <p:nvPr/>
        </p:nvSpPr>
        <p:spPr bwMode="auto">
          <a:xfrm>
            <a:off x="2425700" y="1579563"/>
            <a:ext cx="6467475" cy="52387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latin typeface="BatangChe" pitchFamily="49" charset="-127"/>
              </a:rPr>
              <a:t>一个总体：单样本总体分布的检验</a:t>
            </a:r>
          </a:p>
        </p:txBody>
      </p:sp>
      <p:sp>
        <p:nvSpPr>
          <p:cNvPr id="16391" name="Text Box 7"/>
          <p:cNvSpPr txBox="1">
            <a:spLocks noChangeArrowheads="1"/>
          </p:cNvSpPr>
          <p:nvPr/>
        </p:nvSpPr>
        <p:spPr bwMode="auto">
          <a:xfrm>
            <a:off x="2425700" y="2660650"/>
            <a:ext cx="3816350" cy="52387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latin typeface="BatangChe" pitchFamily="49" charset="-127"/>
              </a:rPr>
              <a:t>两个总体</a:t>
            </a:r>
          </a:p>
        </p:txBody>
      </p:sp>
      <p:sp>
        <p:nvSpPr>
          <p:cNvPr id="16392" name="Text Box 8"/>
          <p:cNvSpPr txBox="1">
            <a:spLocks noChangeArrowheads="1"/>
          </p:cNvSpPr>
          <p:nvPr/>
        </p:nvSpPr>
        <p:spPr bwMode="auto">
          <a:xfrm>
            <a:off x="2425700" y="4017963"/>
            <a:ext cx="3816350" cy="52387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latin typeface="BatangChe" pitchFamily="49" charset="-127"/>
              </a:rPr>
              <a:t>多个总体</a:t>
            </a:r>
          </a:p>
        </p:txBody>
      </p:sp>
      <p:sp>
        <p:nvSpPr>
          <p:cNvPr id="16393" name="AutoShape 9"/>
          <p:cNvSpPr>
            <a:spLocks/>
          </p:cNvSpPr>
          <p:nvPr/>
        </p:nvSpPr>
        <p:spPr bwMode="auto">
          <a:xfrm>
            <a:off x="4184650" y="3889375"/>
            <a:ext cx="144463" cy="792163"/>
          </a:xfrm>
          <a:prstGeom prst="leftBrace">
            <a:avLst>
              <a:gd name="adj1" fmla="val 45696"/>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p>
        </p:txBody>
      </p:sp>
      <p:sp>
        <p:nvSpPr>
          <p:cNvPr id="16394" name="AutoShape 10"/>
          <p:cNvSpPr>
            <a:spLocks/>
          </p:cNvSpPr>
          <p:nvPr/>
        </p:nvSpPr>
        <p:spPr bwMode="auto">
          <a:xfrm>
            <a:off x="4213225" y="2449513"/>
            <a:ext cx="71438" cy="931862"/>
          </a:xfrm>
          <a:prstGeom prst="leftBrace">
            <a:avLst>
              <a:gd name="adj1" fmla="val 108703"/>
              <a:gd name="adj2" fmla="val 50000"/>
            </a:avLst>
          </a:prstGeom>
          <a:noFill/>
          <a:ln w="9525">
            <a:solidFill>
              <a:schemeClr val="tx1"/>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2075" tIns="46038" rIns="92075" bIns="46038"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en-US" sz="2800"/>
          </a:p>
        </p:txBody>
      </p:sp>
      <p:sp>
        <p:nvSpPr>
          <p:cNvPr id="16395" name="Text Box 11"/>
          <p:cNvSpPr txBox="1">
            <a:spLocks noChangeArrowheads="1"/>
          </p:cNvSpPr>
          <p:nvPr/>
        </p:nvSpPr>
        <p:spPr bwMode="auto">
          <a:xfrm>
            <a:off x="4283075" y="2214563"/>
            <a:ext cx="4248150" cy="52387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latin typeface="BatangChe" pitchFamily="49" charset="-127"/>
              </a:rPr>
              <a:t>独立样本非参数检验</a:t>
            </a:r>
          </a:p>
        </p:txBody>
      </p:sp>
      <p:sp>
        <p:nvSpPr>
          <p:cNvPr id="16396" name="Text Box 12"/>
          <p:cNvSpPr txBox="1">
            <a:spLocks noChangeArrowheads="1"/>
          </p:cNvSpPr>
          <p:nvPr/>
        </p:nvSpPr>
        <p:spPr bwMode="auto">
          <a:xfrm>
            <a:off x="4283075" y="2974975"/>
            <a:ext cx="4248150" cy="52387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dirty="0">
                <a:latin typeface="BatangChe" pitchFamily="49" charset="-127"/>
              </a:rPr>
              <a:t>配对样本非参数检验</a:t>
            </a:r>
          </a:p>
        </p:txBody>
      </p:sp>
      <p:sp>
        <p:nvSpPr>
          <p:cNvPr id="16397" name="Text Box 13"/>
          <p:cNvSpPr txBox="1">
            <a:spLocks noChangeArrowheads="1"/>
          </p:cNvSpPr>
          <p:nvPr/>
        </p:nvSpPr>
        <p:spPr bwMode="auto">
          <a:xfrm>
            <a:off x="4284663" y="3657600"/>
            <a:ext cx="4248150" cy="523875"/>
          </a:xfrm>
          <a:prstGeom prst="rect">
            <a:avLst/>
          </a:prstGeom>
          <a:noFill/>
          <a:ln>
            <a:noFill/>
          </a:ln>
          <a:effectLst/>
          <a:extLst>
            <a:ext uri="{909E8E84-426E-40DD-AFC4-6F175D3DCCD1}">
              <a14:hiddenFill xmlns:a14="http://schemas.microsoft.com/office/drawing/2010/main">
                <a:solidFill>
                  <a:schemeClr val="bg2"/>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b">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lang="zh-CN" altLang="en-US" sz="2800" b="1">
                <a:latin typeface="BatangChe" pitchFamily="49" charset="-127"/>
              </a:rPr>
              <a:t>独立样本非参数检验</a:t>
            </a:r>
          </a:p>
        </p:txBody>
      </p:sp>
    </p:spTree>
    <p:extLst>
      <p:ext uri="{BB962C8B-B14F-4D97-AF65-F5344CB8AC3E}">
        <p14:creationId xmlns:p14="http://schemas.microsoft.com/office/powerpoint/2010/main" val="6945638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smtClean="0"/>
              <a:t>两独立样本非参数检验</a:t>
            </a:r>
          </a:p>
        </p:txBody>
      </p:sp>
      <p:sp>
        <p:nvSpPr>
          <p:cNvPr id="17411" name="内容占位符 2"/>
          <p:cNvSpPr>
            <a:spLocks noGrp="1"/>
          </p:cNvSpPr>
          <p:nvPr>
            <p:ph idx="1"/>
          </p:nvPr>
        </p:nvSpPr>
        <p:spPr/>
        <p:txBody>
          <a:bodyPr/>
          <a:lstStyle/>
          <a:p>
            <a:r>
              <a:rPr lang="zh-CN" altLang="en-US" smtClean="0"/>
              <a:t>独立样本非参数检验可以判断两个独立的样本是否来自相同分布的总体。这种检验过程是通过分析两个独立样本的均数、中位数、离散趋势、偏度等描述性统计量之间的差异来实现的。</a:t>
            </a:r>
          </a:p>
        </p:txBody>
      </p:sp>
    </p:spTree>
    <p:extLst>
      <p:ext uri="{BB962C8B-B14F-4D97-AF65-F5344CB8AC3E}">
        <p14:creationId xmlns:p14="http://schemas.microsoft.com/office/powerpoint/2010/main" val="306069339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smtClean="0"/>
              <a:t>两独立样本非参数检验</a:t>
            </a:r>
          </a:p>
        </p:txBody>
      </p:sp>
      <p:sp>
        <p:nvSpPr>
          <p:cNvPr id="18435" name="内容占位符 2"/>
          <p:cNvSpPr>
            <a:spLocks noGrp="1"/>
          </p:cNvSpPr>
          <p:nvPr>
            <p:ph idx="1"/>
          </p:nvPr>
        </p:nvSpPr>
        <p:spPr>
          <a:xfrm>
            <a:off x="323850" y="1268413"/>
            <a:ext cx="5040313" cy="4105275"/>
          </a:xfrm>
        </p:spPr>
        <p:txBody>
          <a:bodyPr/>
          <a:lstStyle/>
          <a:p>
            <a:r>
              <a:rPr lang="zh-CN" altLang="en-US" dirty="0" smtClean="0"/>
              <a:t>案例：根据某省东北部和西北部主要年份的</a:t>
            </a:r>
            <a:r>
              <a:rPr lang="zh-CN" altLang="en-US" smtClean="0"/>
              <a:t>年</a:t>
            </a:r>
            <a:r>
              <a:rPr lang="zh-CN" altLang="en-US" smtClean="0"/>
              <a:t>降雨量，试用</a:t>
            </a:r>
            <a:r>
              <a:rPr lang="zh-CN" altLang="en-US" dirty="0" smtClean="0"/>
              <a:t>独立样本非参数检验方法判断两个地区的年降雨量是否存在显著差异。</a:t>
            </a:r>
            <a:r>
              <a:rPr lang="en-US" altLang="zh-CN" dirty="0" smtClean="0"/>
              <a:t>(</a:t>
            </a:r>
            <a:r>
              <a:rPr lang="zh-CN" altLang="en-US" dirty="0" smtClean="0"/>
              <a:t>数据</a:t>
            </a:r>
            <a:r>
              <a:rPr lang="zh-CN" altLang="en-US" smtClean="0"/>
              <a:t>见</a:t>
            </a:r>
            <a:r>
              <a:rPr lang="en-US" altLang="zh-CN" smtClean="0"/>
              <a:t>twoindepunpara.csv</a:t>
            </a:r>
            <a:r>
              <a:rPr lang="en-US" altLang="zh-CN" dirty="0" smtClean="0"/>
              <a:t>)</a:t>
            </a:r>
            <a:endParaRPr lang="zh-CN" altLang="en-US" dirty="0" smtClean="0"/>
          </a:p>
        </p:txBody>
      </p:sp>
      <p:pic>
        <p:nvPicPr>
          <p:cNvPr id="18436"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1412875"/>
            <a:ext cx="2089150" cy="457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473006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3"/>
          <p:cNvSpPr>
            <a:spLocks noGrp="1"/>
          </p:cNvSpPr>
          <p:nvPr>
            <p:ph type="title"/>
          </p:nvPr>
        </p:nvSpPr>
        <p:spPr/>
        <p:txBody>
          <a:bodyPr/>
          <a:lstStyle/>
          <a:p>
            <a:r>
              <a:rPr lang="zh-CN" altLang="en-US" smtClean="0"/>
              <a:t>两独立样本非参数检验</a:t>
            </a:r>
          </a:p>
        </p:txBody>
      </p:sp>
      <p:sp>
        <p:nvSpPr>
          <p:cNvPr id="19459" name="内容占位符 4"/>
          <p:cNvSpPr>
            <a:spLocks noGrp="1"/>
          </p:cNvSpPr>
          <p:nvPr>
            <p:ph idx="1"/>
          </p:nvPr>
        </p:nvSpPr>
        <p:spPr>
          <a:xfrm>
            <a:off x="179388" y="1268413"/>
            <a:ext cx="8857108" cy="4608512"/>
          </a:xfrm>
        </p:spPr>
        <p:txBody>
          <a:bodyPr/>
          <a:lstStyle/>
          <a:p>
            <a:pPr>
              <a:defRPr/>
            </a:pPr>
            <a:r>
              <a:rPr lang="en-US" altLang="zh-CN" sz="2400" dirty="0" smtClean="0"/>
              <a:t>R</a:t>
            </a:r>
            <a:r>
              <a:rPr lang="zh-CN" altLang="en-US" sz="2400" dirty="0"/>
              <a:t>语言</a:t>
            </a:r>
            <a:r>
              <a:rPr lang="zh-CN" altLang="en-US" sz="2400" dirty="0" smtClean="0"/>
              <a:t>威尔科克森</a:t>
            </a:r>
            <a:r>
              <a:rPr lang="en-US" altLang="zh-CN" sz="2400" dirty="0" smtClean="0"/>
              <a:t>(Wilcoxon)</a:t>
            </a:r>
            <a:r>
              <a:rPr lang="zh-CN" altLang="en-US" sz="2400" dirty="0" smtClean="0"/>
              <a:t>秩和检验法</a:t>
            </a:r>
            <a:r>
              <a:rPr lang="zh-CN" altLang="en-US" sz="2400" dirty="0"/>
              <a:t>和曼</a:t>
            </a:r>
            <a:r>
              <a:rPr lang="en-US" altLang="zh-CN" sz="2400" dirty="0"/>
              <a:t>-</a:t>
            </a:r>
            <a:r>
              <a:rPr lang="zh-CN" altLang="en-US" sz="2400" dirty="0"/>
              <a:t>惠特尼</a:t>
            </a:r>
            <a:r>
              <a:rPr lang="en-US" altLang="zh-CN" sz="2400" dirty="0" smtClean="0"/>
              <a:t>U(Mann-Whitney U)</a:t>
            </a:r>
            <a:r>
              <a:rPr lang="zh-CN" altLang="en-US" sz="2400" dirty="0" smtClean="0"/>
              <a:t>检验</a:t>
            </a:r>
            <a:endParaRPr lang="en-US" altLang="zh-CN" sz="2400" dirty="0" smtClean="0"/>
          </a:p>
          <a:p>
            <a:pPr>
              <a:defRPr/>
            </a:pPr>
            <a:endParaRPr lang="en-US" altLang="zh-CN" sz="2400" dirty="0"/>
          </a:p>
          <a:p>
            <a:pPr marL="0" indent="0">
              <a:buFont typeface="Wingdings" panose="05000000000000000000" pitchFamily="2" charset="2"/>
              <a:buNone/>
              <a:defRPr/>
            </a:pPr>
            <a:r>
              <a:rPr lang="en-US" altLang="zh-CN" sz="2000" dirty="0" smtClean="0"/>
              <a:t>w </a:t>
            </a:r>
            <a:r>
              <a:rPr lang="en-US" altLang="zh-CN" sz="2000" smtClean="0"/>
              <a:t>&lt;- </a:t>
            </a:r>
            <a:r>
              <a:rPr lang="en-US" altLang="zh-CN" sz="2000" smtClean="0"/>
              <a:t>read.csv</a:t>
            </a:r>
            <a:r>
              <a:rPr lang="en-US" altLang="zh-CN" sz="2000" smtClean="0"/>
              <a:t>("</a:t>
            </a:r>
            <a:r>
              <a:rPr lang="en-US" altLang="zh-CN" sz="2000" smtClean="0"/>
              <a:t>twoindepunpara.csv",header=TRUE</a:t>
            </a:r>
            <a:r>
              <a:rPr lang="en-US" altLang="zh-CN" sz="2000" dirty="0" smtClean="0"/>
              <a:t>)</a:t>
            </a:r>
          </a:p>
          <a:p>
            <a:pPr marL="0" indent="0">
              <a:buFont typeface="Wingdings" panose="05000000000000000000" pitchFamily="2" charset="2"/>
              <a:buNone/>
              <a:defRPr/>
            </a:pPr>
            <a:r>
              <a:rPr lang="en-US" altLang="zh-CN" sz="2000" dirty="0" smtClean="0"/>
              <a:t>x=</a:t>
            </a:r>
            <a:r>
              <a:rPr lang="en-US" altLang="zh-CN" sz="2000" dirty="0" err="1" smtClean="0"/>
              <a:t>w$rain</a:t>
            </a:r>
            <a:r>
              <a:rPr lang="en-US" altLang="zh-CN" sz="2000" dirty="0" smtClean="0"/>
              <a:t>[</a:t>
            </a:r>
            <a:r>
              <a:rPr lang="en-US" altLang="zh-CN" sz="2000" dirty="0" err="1" smtClean="0"/>
              <a:t>w$zone</a:t>
            </a:r>
            <a:r>
              <a:rPr lang="en-US" altLang="zh-CN" sz="2000" dirty="0" smtClean="0"/>
              <a:t>==1]</a:t>
            </a:r>
          </a:p>
          <a:p>
            <a:pPr marL="0" indent="0">
              <a:buFont typeface="Wingdings" panose="05000000000000000000" pitchFamily="2" charset="2"/>
              <a:buNone/>
              <a:defRPr/>
            </a:pPr>
            <a:r>
              <a:rPr lang="en-US" altLang="zh-CN" sz="2000" dirty="0" smtClean="0"/>
              <a:t>y=</a:t>
            </a:r>
            <a:r>
              <a:rPr lang="en-US" altLang="zh-CN" sz="2000" dirty="0" err="1" smtClean="0"/>
              <a:t>w$rain</a:t>
            </a:r>
            <a:r>
              <a:rPr lang="en-US" altLang="zh-CN" sz="2000" dirty="0" smtClean="0"/>
              <a:t>[</a:t>
            </a:r>
            <a:r>
              <a:rPr lang="en-US" altLang="zh-CN" sz="2000" dirty="0" err="1" smtClean="0"/>
              <a:t>w$zone</a:t>
            </a:r>
            <a:r>
              <a:rPr lang="en-US" altLang="zh-CN" sz="2000" dirty="0" smtClean="0"/>
              <a:t>==2]</a:t>
            </a:r>
          </a:p>
          <a:p>
            <a:pPr marL="0" indent="0">
              <a:buFont typeface="Wingdings" panose="05000000000000000000" pitchFamily="2" charset="2"/>
              <a:buNone/>
              <a:defRPr/>
            </a:pPr>
            <a:r>
              <a:rPr lang="en-US" altLang="zh-CN" sz="2000" smtClean="0"/>
              <a:t> </a:t>
            </a:r>
            <a:r>
              <a:rPr lang="en-US" altLang="zh-CN" sz="2000" smtClean="0"/>
              <a:t>wilcox.test(x,y,exact=FALSE,correct=FALSE</a:t>
            </a:r>
            <a:r>
              <a:rPr lang="en-US" altLang="zh-CN" sz="2000" dirty="0" smtClean="0"/>
              <a:t>)</a:t>
            </a:r>
          </a:p>
          <a:p>
            <a:pPr marL="0" indent="0">
              <a:buFont typeface="Wingdings" panose="05000000000000000000" pitchFamily="2" charset="2"/>
              <a:buNone/>
              <a:defRPr/>
            </a:pPr>
            <a:endParaRPr lang="zh-CN" altLang="en-US" sz="2000" dirty="0" smtClean="0"/>
          </a:p>
        </p:txBody>
      </p:sp>
      <p:pic>
        <p:nvPicPr>
          <p:cNvPr id="19460"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95288" y="3933825"/>
            <a:ext cx="6034087"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文本框 2"/>
          <p:cNvSpPr txBox="1">
            <a:spLocks noChangeArrowheads="1"/>
          </p:cNvSpPr>
          <p:nvPr/>
        </p:nvSpPr>
        <p:spPr bwMode="auto">
          <a:xfrm>
            <a:off x="611188" y="5373688"/>
            <a:ext cx="7416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t>因为</a:t>
            </a:r>
            <a:r>
              <a:rPr lang="en-US" altLang="zh-CN" b="1" dirty="0"/>
              <a:t>p</a:t>
            </a:r>
            <a:r>
              <a:rPr lang="zh-CN" altLang="en-US" b="1" dirty="0"/>
              <a:t>值</a:t>
            </a:r>
            <a:r>
              <a:rPr lang="en-US" altLang="zh-CN" b="1"/>
              <a:t>=</a:t>
            </a:r>
            <a:r>
              <a:rPr lang="en-US" altLang="zh-CN" b="1" smtClean="0"/>
              <a:t>0.3556</a:t>
            </a:r>
            <a:r>
              <a:rPr lang="en-US" altLang="zh-CN" b="1" dirty="0"/>
              <a:t>  </a:t>
            </a:r>
            <a:r>
              <a:rPr lang="en-US" altLang="zh-CN" b="1"/>
              <a:t>&gt; </a:t>
            </a:r>
            <a:r>
              <a:rPr lang="en-US" altLang="zh-CN" b="1" smtClean="0"/>
              <a:t>0.05, </a:t>
            </a:r>
            <a:r>
              <a:rPr lang="zh-CN" altLang="en-US" b="1" dirty="0"/>
              <a:t>故</a:t>
            </a:r>
            <a:r>
              <a:rPr lang="zh-CN" altLang="en-US" b="1"/>
              <a:t>接受</a:t>
            </a:r>
            <a:r>
              <a:rPr lang="zh-CN" altLang="en-US" b="1" smtClean="0"/>
              <a:t>原假设</a:t>
            </a:r>
            <a:r>
              <a:rPr lang="en-US" altLang="zh-CN" b="1" smtClean="0"/>
              <a:t>, </a:t>
            </a:r>
            <a:r>
              <a:rPr lang="zh-CN" altLang="en-US" b="1" dirty="0"/>
              <a:t>认为两个地区的年降雨量没有</a:t>
            </a:r>
            <a:r>
              <a:rPr lang="zh-CN" altLang="en-US" b="1"/>
              <a:t>显著</a:t>
            </a:r>
            <a:r>
              <a:rPr lang="zh-CN" altLang="en-US" b="1" smtClean="0"/>
              <a:t>差异</a:t>
            </a:r>
            <a:r>
              <a:rPr lang="en-US" altLang="zh-CN" b="1" smtClean="0"/>
              <a:t>.</a:t>
            </a:r>
            <a:endParaRPr lang="zh-CN" altLang="en-US" b="1" dirty="0"/>
          </a:p>
        </p:txBody>
      </p:sp>
      <p:sp>
        <p:nvSpPr>
          <p:cNvPr id="2" name="文本框 1"/>
          <p:cNvSpPr txBox="1"/>
          <p:nvPr/>
        </p:nvSpPr>
        <p:spPr>
          <a:xfrm>
            <a:off x="6659563" y="2533441"/>
            <a:ext cx="2217415" cy="2800767"/>
          </a:xfrm>
          <a:prstGeom prst="rect">
            <a:avLst/>
          </a:prstGeom>
          <a:noFill/>
        </p:spPr>
        <p:txBody>
          <a:bodyPr wrap="square" rtlCol="0">
            <a:spAutoFit/>
          </a:bodyPr>
          <a:lstStyle/>
          <a:p>
            <a:r>
              <a:rPr lang="en-US" altLang="zh-CN" sz="1600" dirty="0" smtClean="0"/>
              <a:t>exact</a:t>
            </a:r>
            <a:r>
              <a:rPr lang="zh-CN" altLang="en-US" sz="1600" smtClean="0"/>
              <a:t>是</a:t>
            </a:r>
            <a:r>
              <a:rPr lang="zh-CN" altLang="en-US" sz="1600" smtClean="0"/>
              <a:t>逻辑变量，说明</a:t>
            </a:r>
            <a:r>
              <a:rPr lang="zh-CN" altLang="en-US" sz="1600" dirty="0" smtClean="0"/>
              <a:t>是否精确计算</a:t>
            </a:r>
            <a:r>
              <a:rPr lang="en-US" altLang="zh-CN" sz="1600" smtClean="0"/>
              <a:t>P</a:t>
            </a:r>
            <a:r>
              <a:rPr lang="zh-CN" altLang="en-US" sz="1600" smtClean="0"/>
              <a:t>值，当</a:t>
            </a:r>
            <a:r>
              <a:rPr lang="zh-CN" altLang="en-US" sz="1600" dirty="0" smtClean="0"/>
              <a:t>样本量</a:t>
            </a:r>
            <a:r>
              <a:rPr lang="zh-CN" altLang="en-US" sz="1600" smtClean="0"/>
              <a:t>较小</a:t>
            </a:r>
            <a:r>
              <a:rPr lang="zh-CN" altLang="en-US" sz="1600" smtClean="0"/>
              <a:t>时，此</a:t>
            </a:r>
            <a:r>
              <a:rPr lang="zh-CN" altLang="en-US" sz="1600" smtClean="0"/>
              <a:t>参数</a:t>
            </a:r>
            <a:r>
              <a:rPr lang="zh-CN" altLang="en-US" sz="1600" smtClean="0"/>
              <a:t>起作用，当</a:t>
            </a:r>
            <a:r>
              <a:rPr lang="zh-CN" altLang="en-US" sz="1600" dirty="0" smtClean="0"/>
              <a:t>样本两</a:t>
            </a:r>
            <a:r>
              <a:rPr lang="zh-CN" altLang="en-US" sz="1600" smtClean="0"/>
              <a:t>较大</a:t>
            </a:r>
            <a:r>
              <a:rPr lang="zh-CN" altLang="en-US" sz="1600" smtClean="0"/>
              <a:t>时，软件</a:t>
            </a:r>
            <a:r>
              <a:rPr lang="zh-CN" altLang="en-US" sz="1600" dirty="0" smtClean="0"/>
              <a:t>采用正态分布近似计算</a:t>
            </a:r>
            <a:r>
              <a:rPr lang="en-US" altLang="zh-CN" sz="1600" dirty="0" smtClean="0"/>
              <a:t>P</a:t>
            </a:r>
            <a:r>
              <a:rPr lang="zh-CN" altLang="en-US" sz="1600" dirty="0" smtClean="0"/>
              <a:t>值。</a:t>
            </a:r>
            <a:r>
              <a:rPr lang="en-US" altLang="zh-CN" sz="1600" dirty="0" smtClean="0"/>
              <a:t>correct</a:t>
            </a:r>
            <a:r>
              <a:rPr lang="zh-CN" altLang="en-US" sz="1600" smtClean="0"/>
              <a:t>是</a:t>
            </a:r>
            <a:r>
              <a:rPr lang="zh-CN" altLang="en-US" sz="1600" smtClean="0"/>
              <a:t>逻辑变量，说明</a:t>
            </a:r>
            <a:r>
              <a:rPr lang="zh-CN" altLang="en-US" sz="1600" dirty="0" smtClean="0"/>
              <a:t>是否对</a:t>
            </a:r>
            <a:r>
              <a:rPr lang="en-US" altLang="zh-CN" sz="1600" dirty="0" smtClean="0"/>
              <a:t>P</a:t>
            </a:r>
            <a:r>
              <a:rPr lang="zh-CN" altLang="en-US" sz="1600" dirty="0" smtClean="0"/>
              <a:t>值的计算采用</a:t>
            </a:r>
            <a:r>
              <a:rPr lang="zh-CN" altLang="en-US" sz="1600" smtClean="0"/>
              <a:t>连续性</a:t>
            </a:r>
            <a:r>
              <a:rPr lang="zh-CN" altLang="en-US" sz="1600" smtClean="0"/>
              <a:t>修正，相同</a:t>
            </a:r>
            <a:r>
              <a:rPr lang="zh-CN" altLang="en-US" sz="1600" dirty="0" smtClean="0"/>
              <a:t>秩次</a:t>
            </a:r>
            <a:r>
              <a:rPr lang="zh-CN" altLang="en-US" sz="1600" smtClean="0"/>
              <a:t>较多</a:t>
            </a:r>
            <a:r>
              <a:rPr lang="zh-CN" altLang="en-US" sz="1600" smtClean="0"/>
              <a:t>时，统计量</a:t>
            </a:r>
            <a:r>
              <a:rPr lang="zh-CN" altLang="en-US" sz="1600" dirty="0" smtClean="0"/>
              <a:t>要校正。</a:t>
            </a:r>
            <a:endParaRPr lang="zh-CN" altLang="en-US" sz="1600" dirty="0"/>
          </a:p>
        </p:txBody>
      </p:sp>
    </p:spTree>
    <p:extLst>
      <p:ext uri="{BB962C8B-B14F-4D97-AF65-F5344CB8AC3E}">
        <p14:creationId xmlns:p14="http://schemas.microsoft.com/office/powerpoint/2010/main" val="57580680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smtClean="0"/>
              <a:t>两独立样本非参数检验</a:t>
            </a:r>
          </a:p>
        </p:txBody>
      </p:sp>
      <p:sp>
        <p:nvSpPr>
          <p:cNvPr id="21507" name="内容占位符 2"/>
          <p:cNvSpPr>
            <a:spLocks noGrp="1"/>
          </p:cNvSpPr>
          <p:nvPr>
            <p:ph idx="1"/>
          </p:nvPr>
        </p:nvSpPr>
        <p:spPr/>
        <p:txBody>
          <a:bodyPr/>
          <a:lstStyle/>
          <a:p>
            <a:r>
              <a:rPr lang="zh-CN" altLang="en-US" dirty="0" smtClean="0"/>
              <a:t>有糖尿病的和正常的老鼠重量为（单位：克）</a:t>
            </a:r>
          </a:p>
          <a:p>
            <a:pPr lvl="1"/>
            <a:r>
              <a:rPr lang="zh-CN" altLang="en-US" dirty="0" smtClean="0"/>
              <a:t>糖尿病鼠</a:t>
            </a:r>
            <a:r>
              <a:rPr lang="zh-CN" altLang="en-US" smtClean="0"/>
              <a:t>：</a:t>
            </a:r>
            <a:r>
              <a:rPr lang="en-US" altLang="zh-CN" smtClean="0"/>
              <a:t>42, 44, 38, 52, 48, 46, 34, 44, </a:t>
            </a:r>
            <a:r>
              <a:rPr lang="en-US" altLang="zh-CN" dirty="0" smtClean="0"/>
              <a:t>38;</a:t>
            </a:r>
          </a:p>
          <a:p>
            <a:pPr lvl="1"/>
            <a:r>
              <a:rPr lang="zh-CN" altLang="en-US" dirty="0" smtClean="0"/>
              <a:t>正常老鼠</a:t>
            </a:r>
            <a:r>
              <a:rPr lang="zh-CN" altLang="en-US" smtClean="0"/>
              <a:t>：</a:t>
            </a:r>
            <a:r>
              <a:rPr lang="en-US" altLang="zh-CN" smtClean="0"/>
              <a:t>34, 43, 35, 33, 34, 26, 30, 31, 31, 27, 28, 27, 30, 37, 32.</a:t>
            </a:r>
            <a:endParaRPr lang="en-US" altLang="zh-CN" dirty="0" smtClean="0"/>
          </a:p>
          <a:p>
            <a:endParaRPr lang="en-US" altLang="zh-CN" dirty="0" smtClean="0"/>
          </a:p>
          <a:p>
            <a:r>
              <a:rPr lang="zh-CN" altLang="en-US" dirty="0" smtClean="0"/>
              <a:t>检验这两组的体重是否有显著不同</a:t>
            </a:r>
            <a:r>
              <a:rPr lang="en-US" altLang="zh-CN" dirty="0" smtClean="0"/>
              <a:t>?</a:t>
            </a:r>
            <a:endParaRPr lang="zh-CN" altLang="en-US" dirty="0" smtClean="0"/>
          </a:p>
        </p:txBody>
      </p:sp>
    </p:spTree>
    <p:extLst>
      <p:ext uri="{BB962C8B-B14F-4D97-AF65-F5344CB8AC3E}">
        <p14:creationId xmlns:p14="http://schemas.microsoft.com/office/powerpoint/2010/main" val="41260507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3"/>
          <p:cNvSpPr>
            <a:spLocks noGrp="1"/>
          </p:cNvSpPr>
          <p:nvPr>
            <p:ph type="title"/>
          </p:nvPr>
        </p:nvSpPr>
        <p:spPr/>
        <p:txBody>
          <a:bodyPr/>
          <a:lstStyle/>
          <a:p>
            <a:r>
              <a:rPr lang="zh-CN" altLang="en-US" smtClean="0"/>
              <a:t>两独立样本非参数检验</a:t>
            </a:r>
          </a:p>
        </p:txBody>
      </p:sp>
      <p:sp>
        <p:nvSpPr>
          <p:cNvPr id="19459" name="内容占位符 4"/>
          <p:cNvSpPr>
            <a:spLocks noGrp="1"/>
          </p:cNvSpPr>
          <p:nvPr>
            <p:ph idx="1"/>
          </p:nvPr>
        </p:nvSpPr>
        <p:spPr>
          <a:xfrm>
            <a:off x="179388" y="1268413"/>
            <a:ext cx="8431212" cy="4608512"/>
          </a:xfrm>
        </p:spPr>
        <p:txBody>
          <a:bodyPr/>
          <a:lstStyle/>
          <a:p>
            <a:pPr>
              <a:defRPr/>
            </a:pPr>
            <a:r>
              <a:rPr lang="en-US" altLang="zh-CN" sz="2400" dirty="0" smtClean="0"/>
              <a:t>R</a:t>
            </a:r>
            <a:r>
              <a:rPr lang="zh-CN" altLang="en-US" sz="2400" dirty="0" smtClean="0"/>
              <a:t>语言</a:t>
            </a:r>
            <a:r>
              <a:rPr lang="en-US" altLang="zh-CN" sz="2400" dirty="0" smtClean="0"/>
              <a:t>Wilcoxon</a:t>
            </a:r>
            <a:r>
              <a:rPr lang="zh-CN" altLang="en-US" sz="2400" dirty="0" smtClean="0"/>
              <a:t>秩和检验法和</a:t>
            </a:r>
            <a:r>
              <a:rPr lang="en-US" altLang="zh-CN" sz="2400" dirty="0" smtClean="0"/>
              <a:t>Mann-Whitney U</a:t>
            </a:r>
            <a:r>
              <a:rPr lang="zh-CN" altLang="en-US" sz="2400" dirty="0" smtClean="0"/>
              <a:t>检验</a:t>
            </a:r>
            <a:endParaRPr lang="en-US" altLang="zh-CN" sz="2400" dirty="0" smtClean="0"/>
          </a:p>
          <a:p>
            <a:pPr>
              <a:defRPr/>
            </a:pPr>
            <a:endParaRPr lang="en-US" altLang="zh-CN" sz="2400" dirty="0"/>
          </a:p>
          <a:p>
            <a:pPr marL="0" indent="0">
              <a:buFont typeface="Wingdings" panose="05000000000000000000" pitchFamily="2" charset="2"/>
              <a:buNone/>
              <a:defRPr/>
            </a:pPr>
            <a:r>
              <a:rPr lang="pt-BR" altLang="zh-CN" sz="2000" dirty="0" smtClean="0"/>
              <a:t>diabetes </a:t>
            </a:r>
            <a:r>
              <a:rPr lang="pt-BR" altLang="zh-CN" sz="2000" smtClean="0"/>
              <a:t>&lt;- </a:t>
            </a:r>
            <a:r>
              <a:rPr lang="pt-BR" altLang="zh-CN" sz="2000" smtClean="0"/>
              <a:t>c(42,44,38,52,48,46,34,44,38</a:t>
            </a:r>
            <a:r>
              <a:rPr lang="pt-BR" altLang="zh-CN" sz="2000" dirty="0" smtClean="0"/>
              <a:t>)</a:t>
            </a:r>
          </a:p>
          <a:p>
            <a:pPr marL="0" indent="0">
              <a:buFont typeface="Wingdings" panose="05000000000000000000" pitchFamily="2" charset="2"/>
              <a:buNone/>
              <a:defRPr/>
            </a:pPr>
            <a:r>
              <a:rPr lang="pt-BR" altLang="zh-CN" sz="2000" dirty="0" smtClean="0"/>
              <a:t>normal </a:t>
            </a:r>
            <a:r>
              <a:rPr lang="pt-BR" altLang="zh-CN" sz="2000" smtClean="0"/>
              <a:t>&lt;- </a:t>
            </a:r>
            <a:r>
              <a:rPr lang="pt-BR" altLang="zh-CN" sz="2000" smtClean="0"/>
              <a:t>c(34,43,35,33,34,26,30,31,31,27,28,27,30,37,32</a:t>
            </a:r>
            <a:r>
              <a:rPr lang="pt-BR" altLang="zh-CN" sz="2000" dirty="0" smtClean="0"/>
              <a:t>)</a:t>
            </a:r>
          </a:p>
          <a:p>
            <a:pPr marL="0" indent="0">
              <a:buFont typeface="Wingdings" panose="05000000000000000000" pitchFamily="2" charset="2"/>
              <a:buNone/>
              <a:defRPr/>
            </a:pPr>
            <a:r>
              <a:rPr lang="pt-BR" altLang="zh-CN" sz="2000" smtClean="0"/>
              <a:t>wilcox.test(diabetes,normal,exact=FALSE,correct=FALSE</a:t>
            </a:r>
            <a:r>
              <a:rPr lang="pt-BR" altLang="zh-CN" sz="2000" dirty="0" smtClean="0"/>
              <a:t>)</a:t>
            </a:r>
          </a:p>
          <a:p>
            <a:pPr marL="0" indent="0">
              <a:buFont typeface="Wingdings" panose="05000000000000000000" pitchFamily="2" charset="2"/>
              <a:buNone/>
              <a:defRPr/>
            </a:pPr>
            <a:endParaRPr lang="zh-CN" altLang="en-US" sz="2000" dirty="0" smtClean="0"/>
          </a:p>
        </p:txBody>
      </p:sp>
      <p:sp>
        <p:nvSpPr>
          <p:cNvPr id="22532" name="文本框 2"/>
          <p:cNvSpPr txBox="1">
            <a:spLocks noChangeArrowheads="1"/>
          </p:cNvSpPr>
          <p:nvPr/>
        </p:nvSpPr>
        <p:spPr bwMode="auto">
          <a:xfrm>
            <a:off x="611188" y="5373688"/>
            <a:ext cx="7416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t>因为</a:t>
            </a:r>
            <a:r>
              <a:rPr lang="en-US" altLang="zh-CN" b="1" dirty="0"/>
              <a:t>p</a:t>
            </a:r>
            <a:r>
              <a:rPr lang="zh-CN" altLang="en-US" b="1" dirty="0"/>
              <a:t>值</a:t>
            </a:r>
            <a:r>
              <a:rPr lang="en-US" altLang="zh-CN" b="1"/>
              <a:t>=</a:t>
            </a:r>
            <a:r>
              <a:rPr lang="en-US" altLang="zh-CN" b="1" smtClean="0"/>
              <a:t>0.0003008</a:t>
            </a:r>
            <a:r>
              <a:rPr lang="en-US" altLang="zh-CN" b="1" dirty="0"/>
              <a:t> </a:t>
            </a:r>
            <a:r>
              <a:rPr lang="en-US" altLang="zh-CN" b="1"/>
              <a:t>&lt; </a:t>
            </a:r>
            <a:r>
              <a:rPr lang="en-US" altLang="zh-CN" b="1" smtClean="0"/>
              <a:t>0.05,</a:t>
            </a:r>
            <a:r>
              <a:rPr lang="zh-CN" altLang="en-US" b="1" smtClean="0"/>
              <a:t>故</a:t>
            </a:r>
            <a:r>
              <a:rPr lang="zh-CN" altLang="en-US" b="1"/>
              <a:t>拒绝</a:t>
            </a:r>
            <a:r>
              <a:rPr lang="zh-CN" altLang="en-US" b="1" smtClean="0"/>
              <a:t>原假设</a:t>
            </a:r>
            <a:r>
              <a:rPr lang="en-US" altLang="zh-CN" b="1" smtClean="0"/>
              <a:t>, </a:t>
            </a:r>
            <a:r>
              <a:rPr lang="zh-CN" altLang="en-US" b="1" dirty="0"/>
              <a:t>认为这两组的体重显著</a:t>
            </a:r>
          </a:p>
          <a:p>
            <a:r>
              <a:rPr lang="zh-CN" altLang="en-US" b="1" smtClean="0"/>
              <a:t>不同</a:t>
            </a:r>
            <a:r>
              <a:rPr lang="en-US" altLang="zh-CN" b="1" smtClean="0"/>
              <a:t>.</a:t>
            </a:r>
            <a:endParaRPr lang="zh-CN" altLang="en-US" b="1" dirty="0"/>
          </a:p>
        </p:txBody>
      </p:sp>
      <p:pic>
        <p:nvPicPr>
          <p:cNvPr id="22533"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313" y="3570288"/>
            <a:ext cx="7958137" cy="144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88125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smtClean="0"/>
              <a:t>配对样本非参数检验</a:t>
            </a:r>
          </a:p>
        </p:txBody>
      </p:sp>
      <p:sp>
        <p:nvSpPr>
          <p:cNvPr id="24579" name="内容占位符 2"/>
          <p:cNvSpPr>
            <a:spLocks noGrp="1"/>
          </p:cNvSpPr>
          <p:nvPr>
            <p:ph idx="1"/>
          </p:nvPr>
        </p:nvSpPr>
        <p:spPr/>
        <p:txBody>
          <a:bodyPr/>
          <a:lstStyle/>
          <a:p>
            <a:r>
              <a:rPr lang="zh-CN" altLang="en-US" smtClean="0"/>
              <a:t>配对样本非参数检验可以判断两个相关的样本是否来自相同分布的总体。</a:t>
            </a:r>
          </a:p>
        </p:txBody>
      </p:sp>
    </p:spTree>
    <p:extLst>
      <p:ext uri="{BB962C8B-B14F-4D97-AF65-F5344CB8AC3E}">
        <p14:creationId xmlns:p14="http://schemas.microsoft.com/office/powerpoint/2010/main" val="32560711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smtClean="0"/>
              <a:t>配对样本非参数检验</a:t>
            </a:r>
          </a:p>
        </p:txBody>
      </p:sp>
      <p:sp>
        <p:nvSpPr>
          <p:cNvPr id="25603" name="内容占位符 2"/>
          <p:cNvSpPr>
            <a:spLocks noGrp="1"/>
          </p:cNvSpPr>
          <p:nvPr>
            <p:ph idx="1"/>
          </p:nvPr>
        </p:nvSpPr>
        <p:spPr>
          <a:xfrm>
            <a:off x="250825" y="1268413"/>
            <a:ext cx="4968875" cy="4752975"/>
          </a:xfrm>
        </p:spPr>
        <p:txBody>
          <a:bodyPr/>
          <a:lstStyle/>
          <a:p>
            <a:r>
              <a:rPr lang="zh-CN" altLang="en-US" dirty="0" smtClean="0"/>
              <a:t>案例：为分析一种新药</a:t>
            </a:r>
            <a:r>
              <a:rPr lang="zh-CN" altLang="en-US" smtClean="0"/>
              <a:t>的</a:t>
            </a:r>
            <a:r>
              <a:rPr lang="zh-CN" altLang="en-US" smtClean="0"/>
              <a:t>效果，特选</a:t>
            </a:r>
            <a:r>
              <a:rPr lang="zh-CN" altLang="en-US" dirty="0" smtClean="0"/>
              <a:t>取了</a:t>
            </a:r>
            <a:r>
              <a:rPr lang="en-US" altLang="zh-CN" dirty="0" smtClean="0"/>
              <a:t>15</a:t>
            </a:r>
            <a:r>
              <a:rPr lang="zh-CN" altLang="en-US" dirty="0" smtClean="0"/>
              <a:t>名病人</a:t>
            </a:r>
            <a:r>
              <a:rPr lang="zh-CN" altLang="en-US" smtClean="0"/>
              <a:t>进行</a:t>
            </a:r>
            <a:r>
              <a:rPr lang="zh-CN" altLang="en-US" smtClean="0"/>
              <a:t>试验，根据</a:t>
            </a:r>
            <a:r>
              <a:rPr lang="zh-CN" altLang="en-US" dirty="0" smtClean="0"/>
              <a:t>试验者服药前后的血红蛋白数量</a:t>
            </a:r>
            <a:r>
              <a:rPr lang="zh-CN" altLang="en-US" smtClean="0"/>
              <a:t>的</a:t>
            </a:r>
            <a:r>
              <a:rPr lang="zh-CN" altLang="en-US" smtClean="0"/>
              <a:t>数据，试用</a:t>
            </a:r>
            <a:r>
              <a:rPr lang="zh-CN" altLang="en-US" dirty="0" smtClean="0"/>
              <a:t>配对样本非参数检验方法判断该药能否引起患者体内血红蛋白数量的显著变化。</a:t>
            </a:r>
            <a:endParaRPr lang="en-US" altLang="zh-CN" dirty="0" smtClean="0"/>
          </a:p>
          <a:p>
            <a:r>
              <a:rPr lang="en-US" altLang="zh-CN" dirty="0" smtClean="0"/>
              <a:t>(</a:t>
            </a:r>
            <a:r>
              <a:rPr lang="zh-CN" altLang="en-US" dirty="0" smtClean="0"/>
              <a:t>数据</a:t>
            </a:r>
            <a:r>
              <a:rPr lang="zh-CN" altLang="en-US" smtClean="0"/>
              <a:t>见</a:t>
            </a:r>
            <a:r>
              <a:rPr lang="en-US" altLang="zh-CN" smtClean="0"/>
              <a:t>pairedunpara.csv</a:t>
            </a:r>
            <a:r>
              <a:rPr lang="en-US" altLang="zh-CN" dirty="0" smtClean="0"/>
              <a:t>)</a:t>
            </a:r>
            <a:endParaRPr lang="zh-CN" altLang="en-US" dirty="0" smtClean="0"/>
          </a:p>
        </p:txBody>
      </p:sp>
      <p:pic>
        <p:nvPicPr>
          <p:cNvPr id="25604"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51500" y="1357313"/>
            <a:ext cx="3127375" cy="466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669889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smtClean="0"/>
              <a:t>小概率事件实际不可能性原理</a:t>
            </a:r>
          </a:p>
        </p:txBody>
      </p:sp>
      <p:sp>
        <p:nvSpPr>
          <p:cNvPr id="45059" name="内容占位符 2"/>
          <p:cNvSpPr>
            <a:spLocks noGrp="1"/>
          </p:cNvSpPr>
          <p:nvPr>
            <p:ph idx="1"/>
          </p:nvPr>
        </p:nvSpPr>
        <p:spPr/>
        <p:txBody>
          <a:bodyPr/>
          <a:lstStyle/>
          <a:p>
            <a:r>
              <a:rPr lang="zh-CN" altLang="en-US" dirty="0" smtClean="0"/>
              <a:t>假设检验所依据的基本原理是小概率原理。</a:t>
            </a:r>
          </a:p>
          <a:p>
            <a:r>
              <a:rPr lang="zh-CN" altLang="en-US" dirty="0" smtClean="0"/>
              <a:t>什么是小概率？</a:t>
            </a:r>
          </a:p>
          <a:p>
            <a:r>
              <a:rPr lang="zh-CN" altLang="en-US" dirty="0" smtClean="0"/>
              <a:t>概率是</a:t>
            </a:r>
            <a:r>
              <a:rPr lang="en-US" altLang="zh-CN" dirty="0" smtClean="0"/>
              <a:t>0</a:t>
            </a:r>
            <a:r>
              <a:rPr lang="zh-CN" altLang="en-US" dirty="0" smtClean="0"/>
              <a:t>～</a:t>
            </a:r>
            <a:r>
              <a:rPr lang="en-US" altLang="zh-CN" dirty="0" smtClean="0"/>
              <a:t>1</a:t>
            </a:r>
            <a:r>
              <a:rPr lang="zh-CN" altLang="en-US" dirty="0" smtClean="0"/>
              <a:t>之间的</a:t>
            </a:r>
            <a:r>
              <a:rPr lang="zh-CN" altLang="en-US" smtClean="0"/>
              <a:t>一</a:t>
            </a:r>
            <a:r>
              <a:rPr lang="zh-CN" altLang="en-US" smtClean="0"/>
              <a:t>个数，因此</a:t>
            </a:r>
            <a:r>
              <a:rPr lang="zh-CN" altLang="en-US" dirty="0" smtClean="0"/>
              <a:t>小概率就是接近</a:t>
            </a:r>
            <a:r>
              <a:rPr lang="en-US" altLang="zh-CN" dirty="0" smtClean="0"/>
              <a:t>0</a:t>
            </a:r>
            <a:r>
              <a:rPr lang="zh-CN" altLang="en-US" dirty="0" smtClean="0"/>
              <a:t>的一个数</a:t>
            </a:r>
          </a:p>
          <a:p>
            <a:r>
              <a:rPr lang="zh-CN" altLang="en-US" dirty="0" smtClean="0"/>
              <a:t>著名的英国统计家</a:t>
            </a:r>
            <a:r>
              <a:rPr lang="en-US" altLang="zh-CN" dirty="0" smtClean="0"/>
              <a:t>Ronald Fisher </a:t>
            </a:r>
            <a:r>
              <a:rPr lang="zh-CN" altLang="en-US" smtClean="0"/>
              <a:t>把</a:t>
            </a:r>
            <a:r>
              <a:rPr lang="en-US" altLang="zh-CN" smtClean="0"/>
              <a:t>0.05</a:t>
            </a:r>
            <a:r>
              <a:rPr lang="zh-CN" altLang="en-US" smtClean="0"/>
              <a:t>作为</a:t>
            </a:r>
            <a:r>
              <a:rPr lang="zh-CN" altLang="en-US" smtClean="0"/>
              <a:t>标准，从此</a:t>
            </a:r>
            <a:r>
              <a:rPr lang="en-US" altLang="zh-CN" smtClean="0"/>
              <a:t>0.05</a:t>
            </a:r>
            <a:r>
              <a:rPr lang="zh-CN" altLang="en-US" dirty="0" smtClean="0"/>
              <a:t>或</a:t>
            </a:r>
            <a:r>
              <a:rPr lang="zh-CN" altLang="en-US" smtClean="0"/>
              <a:t>比</a:t>
            </a:r>
            <a:r>
              <a:rPr lang="en-US" altLang="zh-CN" smtClean="0"/>
              <a:t>0.05</a:t>
            </a:r>
            <a:r>
              <a:rPr lang="zh-CN" altLang="en-US" dirty="0" smtClean="0"/>
              <a:t>小的概率都被认为是小概率</a:t>
            </a:r>
          </a:p>
          <a:p>
            <a:r>
              <a:rPr lang="en-US" altLang="zh-CN" dirty="0" smtClean="0"/>
              <a:t>Fisher</a:t>
            </a:r>
            <a:r>
              <a:rPr lang="zh-CN" altLang="en-US" dirty="0" smtClean="0"/>
              <a:t>没有任何深奥的理由解释他为什么</a:t>
            </a:r>
            <a:r>
              <a:rPr lang="zh-CN" altLang="en-US" smtClean="0"/>
              <a:t>选择</a:t>
            </a:r>
            <a:r>
              <a:rPr lang="en-US" altLang="zh-CN" smtClean="0"/>
              <a:t>0.05</a:t>
            </a:r>
            <a:r>
              <a:rPr lang="zh-CN" altLang="en-US" smtClean="0"/>
              <a:t>，只是</a:t>
            </a:r>
            <a:r>
              <a:rPr lang="zh-CN" altLang="en-US" dirty="0" smtClean="0"/>
              <a:t>说他忽然想起来的。</a:t>
            </a:r>
          </a:p>
          <a:p>
            <a:endParaRPr lang="zh-CN" altLang="en-US" dirty="0" smtClean="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t>配对样本非参数检验</a:t>
            </a:r>
          </a:p>
        </p:txBody>
      </p:sp>
      <p:sp>
        <p:nvSpPr>
          <p:cNvPr id="23555" name="内容占位符 2"/>
          <p:cNvSpPr>
            <a:spLocks noGrp="1"/>
          </p:cNvSpPr>
          <p:nvPr>
            <p:ph idx="1"/>
          </p:nvPr>
        </p:nvSpPr>
        <p:spPr>
          <a:xfrm>
            <a:off x="323850" y="1268413"/>
            <a:ext cx="8286750" cy="4608512"/>
          </a:xfrm>
        </p:spPr>
        <p:txBody>
          <a:bodyPr/>
          <a:lstStyle/>
          <a:p>
            <a:pPr>
              <a:defRPr/>
            </a:pPr>
            <a:r>
              <a:rPr lang="en-US" altLang="zh-CN" sz="2400" dirty="0" smtClean="0"/>
              <a:t>R</a:t>
            </a:r>
            <a:r>
              <a:rPr lang="zh-CN" altLang="en-US" sz="2400" dirty="0" smtClean="0"/>
              <a:t>语言分析</a:t>
            </a:r>
            <a:endParaRPr lang="en-US" altLang="zh-CN" sz="2400" dirty="0" smtClean="0"/>
          </a:p>
          <a:p>
            <a:pPr marL="0" indent="0">
              <a:buFont typeface="Wingdings" panose="05000000000000000000" pitchFamily="2" charset="2"/>
              <a:buNone/>
              <a:defRPr/>
            </a:pPr>
            <a:endParaRPr lang="en-US" altLang="zh-CN" sz="2400" dirty="0" smtClean="0"/>
          </a:p>
          <a:p>
            <a:pPr marL="0" indent="0">
              <a:buFont typeface="Wingdings" panose="05000000000000000000" pitchFamily="2" charset="2"/>
              <a:buNone/>
              <a:defRPr/>
            </a:pPr>
            <a:r>
              <a:rPr lang="en-US" altLang="zh-CN" sz="2400" dirty="0" smtClean="0"/>
              <a:t>w </a:t>
            </a:r>
            <a:r>
              <a:rPr lang="en-US" altLang="zh-CN" sz="2400" smtClean="0"/>
              <a:t>&lt;- </a:t>
            </a:r>
            <a:r>
              <a:rPr lang="en-US" altLang="zh-CN" sz="2400" smtClean="0"/>
              <a:t>read.csv</a:t>
            </a:r>
            <a:r>
              <a:rPr lang="en-US" altLang="zh-CN" sz="2400" smtClean="0"/>
              <a:t>("</a:t>
            </a:r>
            <a:r>
              <a:rPr lang="en-US" altLang="zh-CN" sz="2400" smtClean="0"/>
              <a:t>pairedunpara.csv",header=TRUE</a:t>
            </a:r>
            <a:r>
              <a:rPr lang="en-US" altLang="zh-CN" sz="2400" dirty="0" smtClean="0"/>
              <a:t>)</a:t>
            </a:r>
          </a:p>
          <a:p>
            <a:pPr marL="0" indent="0">
              <a:buFont typeface="Wingdings" panose="05000000000000000000" pitchFamily="2" charset="2"/>
              <a:buNone/>
              <a:defRPr/>
            </a:pPr>
            <a:r>
              <a:rPr lang="en-US" altLang="zh-CN" sz="2400" smtClean="0"/>
              <a:t>wilcox.test(w$before,w$after,paired=TRUE,exact=FALSE,correct=FALSE</a:t>
            </a:r>
            <a:r>
              <a:rPr lang="en-US" altLang="zh-CN" sz="2400" dirty="0" smtClean="0"/>
              <a:t>)</a:t>
            </a:r>
            <a:endParaRPr lang="zh-CN" altLang="en-US" sz="2400" dirty="0" smtClean="0"/>
          </a:p>
        </p:txBody>
      </p:sp>
      <p:pic>
        <p:nvPicPr>
          <p:cNvPr id="26628"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573463"/>
            <a:ext cx="7707312"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9" name="文本框 6"/>
          <p:cNvSpPr txBox="1">
            <a:spLocks noChangeArrowheads="1"/>
          </p:cNvSpPr>
          <p:nvPr/>
        </p:nvSpPr>
        <p:spPr bwMode="auto">
          <a:xfrm>
            <a:off x="611188" y="5373688"/>
            <a:ext cx="74168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t>因为</a:t>
            </a:r>
            <a:r>
              <a:rPr lang="en-US" altLang="zh-CN" b="1" dirty="0"/>
              <a:t>p</a:t>
            </a:r>
            <a:r>
              <a:rPr lang="zh-CN" altLang="en-US" b="1" dirty="0"/>
              <a:t>值</a:t>
            </a:r>
            <a:r>
              <a:rPr lang="en-US" altLang="zh-CN" b="1"/>
              <a:t>=</a:t>
            </a:r>
            <a:r>
              <a:rPr lang="en-US" altLang="zh-CN" b="1" smtClean="0"/>
              <a:t>0.7117</a:t>
            </a:r>
            <a:r>
              <a:rPr lang="en-US" altLang="zh-CN" b="1" dirty="0"/>
              <a:t>  </a:t>
            </a:r>
            <a:r>
              <a:rPr lang="en-US" altLang="zh-CN" b="1"/>
              <a:t>&gt; </a:t>
            </a:r>
            <a:r>
              <a:rPr lang="en-US" altLang="zh-CN" b="1" smtClean="0"/>
              <a:t>0.05, </a:t>
            </a:r>
            <a:r>
              <a:rPr lang="zh-CN" altLang="en-US" b="1" dirty="0"/>
              <a:t>故</a:t>
            </a:r>
            <a:r>
              <a:rPr lang="zh-CN" altLang="en-US" b="1"/>
              <a:t>接受</a:t>
            </a:r>
            <a:r>
              <a:rPr lang="zh-CN" altLang="en-US" b="1" smtClean="0"/>
              <a:t>原假设，认为</a:t>
            </a:r>
            <a:r>
              <a:rPr lang="zh-CN" altLang="en-US" b="1" dirty="0"/>
              <a:t>该药不会引起患者体内血红蛋白数量的显著变化</a:t>
            </a:r>
          </a:p>
        </p:txBody>
      </p:sp>
    </p:spTree>
    <p:extLst>
      <p:ext uri="{BB962C8B-B14F-4D97-AF65-F5344CB8AC3E}">
        <p14:creationId xmlns:p14="http://schemas.microsoft.com/office/powerpoint/2010/main" val="385303166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显著性检验总结</a:t>
            </a:r>
            <a:endParaRPr lang="zh-CN" altLang="en-US" dirty="0"/>
          </a:p>
        </p:txBody>
      </p:sp>
      <p:sp>
        <p:nvSpPr>
          <p:cNvPr id="3" name="内容占位符 2"/>
          <p:cNvSpPr>
            <a:spLocks noGrp="1"/>
          </p:cNvSpPr>
          <p:nvPr>
            <p:ph idx="1"/>
          </p:nvPr>
        </p:nvSpPr>
        <p:spPr/>
        <p:txBody>
          <a:bodyPr/>
          <a:lstStyle/>
          <a:p>
            <a:r>
              <a:rPr lang="zh-CN" altLang="en-US" dirty="0" smtClean="0"/>
              <a:t>基本步骤</a:t>
            </a:r>
            <a:endParaRPr lang="en-US" altLang="zh-CN" dirty="0" smtClean="0"/>
          </a:p>
          <a:p>
            <a:pPr lvl="1"/>
            <a:r>
              <a:rPr lang="zh-CN" altLang="en-US" dirty="0" smtClean="0"/>
              <a:t>确定问题</a:t>
            </a:r>
            <a:endParaRPr lang="en-US" altLang="zh-CN" dirty="0" smtClean="0"/>
          </a:p>
          <a:p>
            <a:pPr lvl="1"/>
            <a:r>
              <a:rPr lang="zh-CN" altLang="en-US" dirty="0" smtClean="0"/>
              <a:t>判断标准</a:t>
            </a:r>
            <a:endParaRPr lang="en-US" altLang="zh-CN" dirty="0" smtClean="0"/>
          </a:p>
          <a:p>
            <a:pPr lvl="1"/>
            <a:r>
              <a:rPr lang="zh-CN" altLang="en-US" dirty="0" smtClean="0"/>
              <a:t>计算</a:t>
            </a:r>
            <a:r>
              <a:rPr lang="zh-CN" altLang="en-US" dirty="0"/>
              <a:t>证据</a:t>
            </a:r>
            <a:endParaRPr lang="en-US" altLang="zh-CN" dirty="0"/>
          </a:p>
          <a:p>
            <a:pPr lvl="1"/>
            <a:r>
              <a:rPr lang="zh-CN" altLang="en-US" dirty="0" smtClean="0"/>
              <a:t>做出结论</a:t>
            </a:r>
            <a:endParaRPr lang="en-US" altLang="zh-CN" dirty="0" smtClean="0"/>
          </a:p>
        </p:txBody>
      </p:sp>
    </p:spTree>
    <p:extLst>
      <p:ext uri="{BB962C8B-B14F-4D97-AF65-F5344CB8AC3E}">
        <p14:creationId xmlns:p14="http://schemas.microsoft.com/office/powerpoint/2010/main" val="85866276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显著性检验总结</a:t>
            </a:r>
            <a:endParaRPr lang="zh-CN" altLang="en-US" dirty="0"/>
          </a:p>
        </p:txBody>
      </p:sp>
      <p:sp>
        <p:nvSpPr>
          <p:cNvPr id="3" name="内容占位符 2"/>
          <p:cNvSpPr>
            <a:spLocks noGrp="1"/>
          </p:cNvSpPr>
          <p:nvPr>
            <p:ph idx="1"/>
          </p:nvPr>
        </p:nvSpPr>
        <p:spPr/>
        <p:txBody>
          <a:bodyPr/>
          <a:lstStyle/>
          <a:p>
            <a:r>
              <a:rPr lang="zh-CN" altLang="en-US" sz="2000" dirty="0" smtClean="0"/>
              <a:t>确定问题</a:t>
            </a:r>
            <a:endParaRPr lang="en-US" altLang="zh-CN" sz="2000" dirty="0" smtClean="0"/>
          </a:p>
          <a:p>
            <a:pPr lvl="1"/>
            <a:r>
              <a:rPr lang="zh-CN" altLang="en-US" sz="1800" dirty="0"/>
              <a:t>给</a:t>
            </a:r>
            <a:r>
              <a:rPr lang="zh-CN" altLang="en-US" sz="1800" dirty="0" smtClean="0"/>
              <a:t>出原假设和备择假设</a:t>
            </a:r>
            <a:endParaRPr lang="en-US" altLang="zh-CN" sz="1800" dirty="0" smtClean="0"/>
          </a:p>
          <a:p>
            <a:pPr lvl="1"/>
            <a:r>
              <a:rPr lang="zh-CN" altLang="en-US" sz="1800" dirty="0" smtClean="0"/>
              <a:t>确定检验类型</a:t>
            </a:r>
            <a:endParaRPr lang="en-US" altLang="zh-CN" sz="1800" dirty="0" smtClean="0"/>
          </a:p>
          <a:p>
            <a:pPr lvl="2"/>
            <a:r>
              <a:rPr lang="zh-CN" altLang="en-US" sz="1600" dirty="0" smtClean="0"/>
              <a:t>单样本</a:t>
            </a:r>
            <a:endParaRPr lang="en-US" altLang="zh-CN" sz="1600" dirty="0" smtClean="0"/>
          </a:p>
          <a:p>
            <a:pPr lvl="2"/>
            <a:r>
              <a:rPr lang="zh-CN" altLang="en-US" sz="1600" dirty="0" smtClean="0"/>
              <a:t>独立双样本</a:t>
            </a:r>
            <a:endParaRPr lang="en-US" altLang="zh-CN" sz="1600" dirty="0" smtClean="0"/>
          </a:p>
          <a:p>
            <a:pPr lvl="2"/>
            <a:r>
              <a:rPr lang="zh-CN" altLang="en-US" sz="1600" dirty="0" smtClean="0"/>
              <a:t>配对样本</a:t>
            </a:r>
            <a:endParaRPr lang="en-US" altLang="zh-CN" sz="1600" dirty="0" smtClean="0"/>
          </a:p>
          <a:p>
            <a:pPr lvl="1"/>
            <a:r>
              <a:rPr lang="zh-CN" altLang="en-US" sz="1800" dirty="0" smtClean="0"/>
              <a:t>确定样本的分布类型</a:t>
            </a:r>
            <a:endParaRPr lang="en-US" altLang="zh-CN" sz="1800" dirty="0" smtClean="0"/>
          </a:p>
          <a:p>
            <a:pPr lvl="2"/>
            <a:r>
              <a:rPr lang="zh-CN" altLang="en-US" sz="1600" dirty="0" smtClean="0"/>
              <a:t>正态分布</a:t>
            </a:r>
            <a:endParaRPr lang="en-US" altLang="zh-CN" sz="1600" dirty="0" smtClean="0"/>
          </a:p>
          <a:p>
            <a:pPr lvl="2"/>
            <a:r>
              <a:rPr lang="en-US" altLang="zh-CN" sz="1600" dirty="0" smtClean="0"/>
              <a:t>T</a:t>
            </a:r>
            <a:r>
              <a:rPr lang="zh-CN" altLang="en-US" sz="1600" dirty="0" smtClean="0"/>
              <a:t>分布</a:t>
            </a:r>
            <a:endParaRPr lang="en-US" altLang="zh-CN" sz="1600" dirty="0" smtClean="0"/>
          </a:p>
          <a:p>
            <a:pPr lvl="2"/>
            <a:r>
              <a:rPr lang="zh-CN" altLang="en-US" sz="1600" dirty="0" smtClean="0"/>
              <a:t>其他分布</a:t>
            </a:r>
            <a:endParaRPr lang="en-US" altLang="zh-CN" sz="1600" dirty="0" smtClean="0"/>
          </a:p>
          <a:p>
            <a:pPr lvl="1"/>
            <a:r>
              <a:rPr lang="zh-CN" altLang="en-US" sz="1800" dirty="0" smtClean="0"/>
              <a:t>检验方向</a:t>
            </a:r>
            <a:endParaRPr lang="en-US" altLang="zh-CN" sz="1800" dirty="0" smtClean="0"/>
          </a:p>
          <a:p>
            <a:pPr lvl="2"/>
            <a:r>
              <a:rPr lang="zh-CN" altLang="en-US" sz="1400" dirty="0" smtClean="0"/>
              <a:t>单尾检验</a:t>
            </a:r>
            <a:endParaRPr lang="en-US" altLang="zh-CN" sz="1400" dirty="0" smtClean="0"/>
          </a:p>
          <a:p>
            <a:pPr lvl="3"/>
            <a:r>
              <a:rPr lang="zh-CN" altLang="en-US" sz="1400" dirty="0"/>
              <a:t>左</a:t>
            </a:r>
            <a:r>
              <a:rPr lang="zh-CN" altLang="en-US" sz="1400" dirty="0" smtClean="0"/>
              <a:t>尾</a:t>
            </a:r>
            <a:endParaRPr lang="en-US" altLang="zh-CN" sz="1400" dirty="0" smtClean="0"/>
          </a:p>
          <a:p>
            <a:pPr lvl="3"/>
            <a:r>
              <a:rPr lang="zh-CN" altLang="en-US" sz="1400" dirty="0"/>
              <a:t>右尾</a:t>
            </a:r>
            <a:endParaRPr lang="en-US" altLang="zh-CN" sz="1400" dirty="0" smtClean="0"/>
          </a:p>
          <a:p>
            <a:pPr lvl="2"/>
            <a:r>
              <a:rPr lang="zh-CN" altLang="en-US" sz="1400" dirty="0" smtClean="0"/>
              <a:t>双尾检验</a:t>
            </a:r>
            <a:endParaRPr lang="zh-CN" altLang="en-US" sz="1400" dirty="0"/>
          </a:p>
        </p:txBody>
      </p:sp>
    </p:spTree>
    <p:extLst>
      <p:ext uri="{BB962C8B-B14F-4D97-AF65-F5344CB8AC3E}">
        <p14:creationId xmlns:p14="http://schemas.microsoft.com/office/powerpoint/2010/main" val="39150766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显著性检验总结</a:t>
            </a:r>
            <a:endParaRPr lang="zh-CN" altLang="en-US" dirty="0"/>
          </a:p>
        </p:txBody>
      </p:sp>
      <p:sp>
        <p:nvSpPr>
          <p:cNvPr id="3" name="内容占位符 2"/>
          <p:cNvSpPr>
            <a:spLocks noGrp="1"/>
          </p:cNvSpPr>
          <p:nvPr>
            <p:ph idx="1"/>
          </p:nvPr>
        </p:nvSpPr>
        <p:spPr/>
        <p:txBody>
          <a:bodyPr/>
          <a:lstStyle/>
          <a:p>
            <a:r>
              <a:rPr lang="zh-CN" altLang="en-US" dirty="0"/>
              <a:t>判断标准</a:t>
            </a:r>
            <a:endParaRPr lang="en-US" altLang="zh-CN" dirty="0"/>
          </a:p>
          <a:p>
            <a:pPr lvl="1"/>
            <a:r>
              <a:rPr lang="zh-CN" altLang="en-US" dirty="0"/>
              <a:t>显著性水平</a:t>
            </a:r>
            <a:r>
              <a:rPr lang="el-GR" altLang="zh-CN" dirty="0"/>
              <a:t>α</a:t>
            </a:r>
            <a:r>
              <a:rPr lang="zh-CN" altLang="en-US"/>
              <a:t>（</a:t>
            </a:r>
            <a:r>
              <a:rPr lang="en-US" altLang="zh-CN" smtClean="0"/>
              <a:t>0.05</a:t>
            </a:r>
            <a:r>
              <a:rPr lang="zh-CN" altLang="en-US" smtClean="0"/>
              <a:t>，</a:t>
            </a:r>
            <a:r>
              <a:rPr lang="en-US" altLang="zh-CN" smtClean="0"/>
              <a:t>0.01</a:t>
            </a:r>
            <a:r>
              <a:rPr lang="zh-CN" altLang="en-US" smtClean="0"/>
              <a:t>，</a:t>
            </a:r>
            <a:r>
              <a:rPr lang="en-US" altLang="zh-CN" smtClean="0"/>
              <a:t>0.005</a:t>
            </a:r>
            <a:r>
              <a:rPr lang="zh-CN" altLang="en-US" dirty="0"/>
              <a:t>）</a:t>
            </a:r>
            <a:endParaRPr lang="en-US" altLang="zh-CN" dirty="0"/>
          </a:p>
          <a:p>
            <a:r>
              <a:rPr lang="zh-CN" altLang="en-US" dirty="0" smtClean="0"/>
              <a:t>计算证据</a:t>
            </a:r>
            <a:endParaRPr lang="en-US" altLang="zh-CN" dirty="0" smtClean="0"/>
          </a:p>
          <a:p>
            <a:pPr lvl="1"/>
            <a:r>
              <a:rPr lang="zh-CN" altLang="en-US" dirty="0" smtClean="0"/>
              <a:t>原假设</a:t>
            </a:r>
            <a:r>
              <a:rPr lang="zh-CN" altLang="en-US" smtClean="0"/>
              <a:t>条件</a:t>
            </a:r>
            <a:r>
              <a:rPr lang="zh-CN" altLang="en-US" smtClean="0"/>
              <a:t>下，计算</a:t>
            </a:r>
            <a:r>
              <a:rPr lang="zh-CN" altLang="en-US" dirty="0" smtClean="0"/>
              <a:t>得到样本均值的概率</a:t>
            </a:r>
            <a:r>
              <a:rPr lang="en-US" altLang="zh-CN" dirty="0" smtClean="0"/>
              <a:t>P</a:t>
            </a:r>
            <a:r>
              <a:rPr lang="zh-CN" altLang="en-US" dirty="0"/>
              <a:t>。</a:t>
            </a:r>
            <a:endParaRPr lang="en-US" altLang="zh-CN" dirty="0" smtClean="0"/>
          </a:p>
          <a:p>
            <a:r>
              <a:rPr lang="zh-CN" altLang="en-US" dirty="0" smtClean="0"/>
              <a:t>结论</a:t>
            </a:r>
            <a:endParaRPr lang="en-US" altLang="zh-CN" dirty="0" smtClean="0"/>
          </a:p>
          <a:p>
            <a:pPr lvl="1"/>
            <a:r>
              <a:rPr lang="zh-CN" altLang="en-US" dirty="0" smtClean="0"/>
              <a:t>接受原假设</a:t>
            </a:r>
            <a:endParaRPr lang="en-US" altLang="zh-CN" dirty="0" smtClean="0"/>
          </a:p>
          <a:p>
            <a:pPr lvl="2"/>
            <a:r>
              <a:rPr lang="zh-CN" altLang="en-US" dirty="0"/>
              <a:t>左</a:t>
            </a:r>
            <a:r>
              <a:rPr lang="zh-CN" altLang="en-US" dirty="0" smtClean="0"/>
              <a:t>尾： </a:t>
            </a:r>
            <a:r>
              <a:rPr lang="en-US" altLang="zh-CN" dirty="0" smtClean="0"/>
              <a:t>t&lt;0 and P &lt; </a:t>
            </a:r>
            <a:r>
              <a:rPr lang="el-GR" altLang="zh-CN" dirty="0"/>
              <a:t>α</a:t>
            </a:r>
            <a:endParaRPr lang="en-US" altLang="zh-CN" dirty="0" smtClean="0"/>
          </a:p>
          <a:p>
            <a:pPr lvl="2"/>
            <a:r>
              <a:rPr lang="zh-CN" altLang="en-US" dirty="0"/>
              <a:t>右</a:t>
            </a:r>
            <a:r>
              <a:rPr lang="zh-CN" altLang="en-US" dirty="0" smtClean="0"/>
              <a:t>尾： </a:t>
            </a:r>
            <a:r>
              <a:rPr lang="en-US" altLang="zh-CN" dirty="0" smtClean="0"/>
              <a:t>t&gt;0 </a:t>
            </a:r>
            <a:r>
              <a:rPr lang="en-US" altLang="zh-CN" dirty="0"/>
              <a:t>and P &lt; </a:t>
            </a:r>
            <a:r>
              <a:rPr lang="el-GR" altLang="zh-CN" dirty="0"/>
              <a:t>α</a:t>
            </a:r>
            <a:endParaRPr lang="en-US" altLang="zh-CN" dirty="0" smtClean="0"/>
          </a:p>
          <a:p>
            <a:pPr lvl="2"/>
            <a:r>
              <a:rPr lang="zh-CN" altLang="en-US" dirty="0"/>
              <a:t>双</a:t>
            </a:r>
            <a:r>
              <a:rPr lang="zh-CN" altLang="en-US" dirty="0" smtClean="0"/>
              <a:t>尾：</a:t>
            </a:r>
            <a:r>
              <a:rPr lang="en-US" altLang="zh-CN" dirty="0" smtClean="0"/>
              <a:t>P</a:t>
            </a:r>
            <a:r>
              <a:rPr lang="en-US" altLang="zh-CN" dirty="0"/>
              <a:t> </a:t>
            </a:r>
            <a:r>
              <a:rPr lang="en-US" altLang="zh-CN" dirty="0" smtClean="0"/>
              <a:t>&lt;= </a:t>
            </a:r>
            <a:r>
              <a:rPr lang="el-GR" altLang="zh-CN" dirty="0"/>
              <a:t>α</a:t>
            </a:r>
            <a:endParaRPr lang="en-US" altLang="zh-CN" dirty="0" smtClean="0"/>
          </a:p>
          <a:p>
            <a:pPr lvl="1"/>
            <a:r>
              <a:rPr lang="zh-CN" altLang="en-US" smtClean="0"/>
              <a:t>拒绝</a:t>
            </a:r>
            <a:r>
              <a:rPr lang="zh-CN" altLang="en-US" smtClean="0"/>
              <a:t>原假设，接受</a:t>
            </a:r>
            <a:r>
              <a:rPr lang="zh-CN" altLang="en-US" dirty="0" smtClean="0"/>
              <a:t>备择假设</a:t>
            </a:r>
            <a:endParaRPr lang="zh-CN" altLang="en-US" dirty="0"/>
          </a:p>
        </p:txBody>
      </p:sp>
    </p:spTree>
    <p:extLst>
      <p:ext uri="{BB962C8B-B14F-4D97-AF65-F5344CB8AC3E}">
        <p14:creationId xmlns:p14="http://schemas.microsoft.com/office/powerpoint/2010/main" val="15677825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单尾显著性检验的案例</a:t>
            </a:r>
            <a:endParaRPr lang="zh-CN" altLang="en-US" dirty="0"/>
          </a:p>
        </p:txBody>
      </p:sp>
      <p:sp>
        <p:nvSpPr>
          <p:cNvPr id="3" name="内容占位符 2"/>
          <p:cNvSpPr>
            <a:spLocks noGrp="1"/>
          </p:cNvSpPr>
          <p:nvPr>
            <p:ph idx="1"/>
          </p:nvPr>
        </p:nvSpPr>
        <p:spPr>
          <a:xfrm>
            <a:off x="107504" y="1340768"/>
            <a:ext cx="8784977" cy="4536157"/>
          </a:xfrm>
        </p:spPr>
        <p:txBody>
          <a:bodyPr/>
          <a:lstStyle/>
          <a:p>
            <a:r>
              <a:rPr lang="zh-CN" altLang="en-US" sz="2000" dirty="0"/>
              <a:t>某种元器件的寿命</a:t>
            </a:r>
            <a:r>
              <a:rPr lang="en-US" altLang="zh-CN" sz="2000" dirty="0"/>
              <a:t>X</a:t>
            </a:r>
            <a:r>
              <a:rPr lang="zh-CN" altLang="en-US" sz="2000" dirty="0"/>
              <a:t>（以小时计）服从正</a:t>
            </a:r>
            <a:r>
              <a:rPr lang="zh-CN" altLang="en-US" sz="2000"/>
              <a:t>太</a:t>
            </a:r>
            <a:r>
              <a:rPr lang="zh-CN" altLang="en-US" sz="2000" smtClean="0"/>
              <a:t>分布，其中</a:t>
            </a:r>
            <a:r>
              <a:rPr lang="zh-CN" altLang="en-US" sz="2000" smtClean="0"/>
              <a:t>均</a:t>
            </a:r>
            <a:r>
              <a:rPr lang="zh-CN" altLang="en-US" sz="2000" smtClean="0"/>
              <a:t>未知，现</a:t>
            </a:r>
            <a:r>
              <a:rPr lang="zh-CN" altLang="en-US" sz="2000" dirty="0"/>
              <a:t>测得</a:t>
            </a:r>
            <a:r>
              <a:rPr lang="en-US" altLang="zh-CN" sz="2000" dirty="0"/>
              <a:t>16</a:t>
            </a:r>
            <a:r>
              <a:rPr lang="zh-CN" altLang="en-US" sz="2000" dirty="0"/>
              <a:t>只元件的</a:t>
            </a:r>
            <a:r>
              <a:rPr lang="zh-CN" altLang="en-US" sz="2000"/>
              <a:t>寿命</a:t>
            </a:r>
            <a:r>
              <a:rPr lang="zh-CN" altLang="en-US" sz="2000" smtClean="0"/>
              <a:t>如下，请问</a:t>
            </a:r>
            <a:r>
              <a:rPr lang="zh-CN" altLang="en-US" sz="2000" dirty="0"/>
              <a:t>是否有理由认为元件的平均寿命大于</a:t>
            </a:r>
            <a:r>
              <a:rPr lang="en-US" altLang="zh-CN" sz="2000" dirty="0"/>
              <a:t>225</a:t>
            </a:r>
            <a:r>
              <a:rPr lang="zh-CN" altLang="en-US" sz="2000" dirty="0"/>
              <a:t>小时？</a:t>
            </a:r>
          </a:p>
          <a:p>
            <a:r>
              <a:rPr lang="en-US" altLang="zh-CN" sz="2000" smtClean="0"/>
              <a:t>159, 280, 101, 212, 224, 379, 179, 264,222, 362, 168, 250, 149, 260, 485, </a:t>
            </a:r>
            <a:r>
              <a:rPr lang="en-US" altLang="zh-CN" sz="2000" dirty="0" smtClean="0"/>
              <a:t>170</a:t>
            </a:r>
          </a:p>
          <a:p>
            <a:endParaRPr lang="en-US" altLang="zh-CN" sz="2000" dirty="0" smtClean="0"/>
          </a:p>
          <a:p>
            <a:r>
              <a:rPr lang="en-US" altLang="zh-CN" sz="2000" dirty="0" smtClean="0"/>
              <a:t>X</a:t>
            </a:r>
            <a:r>
              <a:rPr lang="en-US" altLang="zh-CN" sz="2000"/>
              <a:t>&lt;-</a:t>
            </a:r>
            <a:r>
              <a:rPr lang="en-US" altLang="zh-CN" sz="2000" smtClean="0"/>
              <a:t>c(159, 280, 101, 212, 224, 379, 179, 264,222, 362, 168, 250, 149, 260, 485, </a:t>
            </a:r>
            <a:r>
              <a:rPr lang="en-US" altLang="zh-CN" sz="2000" dirty="0"/>
              <a:t>170</a:t>
            </a:r>
            <a:r>
              <a:rPr lang="en-US" altLang="zh-CN" sz="2000" dirty="0" smtClean="0"/>
              <a:t>)</a:t>
            </a:r>
          </a:p>
          <a:p>
            <a:r>
              <a:rPr lang="de-DE" altLang="zh-CN" sz="2000"/>
              <a:t> </a:t>
            </a:r>
            <a:r>
              <a:rPr lang="de-DE" altLang="zh-CN" sz="2000" smtClean="0"/>
              <a:t>t.test(X, </a:t>
            </a:r>
            <a:r>
              <a:rPr lang="de-DE" altLang="zh-CN" sz="2000" dirty="0"/>
              <a:t>alternative = "</a:t>
            </a:r>
            <a:r>
              <a:rPr lang="de-DE" altLang="zh-CN" sz="2000"/>
              <a:t>greater</a:t>
            </a:r>
            <a:r>
              <a:rPr lang="de-DE" altLang="zh-CN" sz="2000" smtClean="0"/>
              <a:t>", </a:t>
            </a:r>
            <a:r>
              <a:rPr lang="de-DE" altLang="zh-CN" sz="2000" dirty="0"/>
              <a:t>mu = 225)</a:t>
            </a:r>
          </a:p>
          <a:p>
            <a:endParaRPr lang="zh-CN" altLang="en-US" sz="2000" dirty="0"/>
          </a:p>
        </p:txBody>
      </p:sp>
      <p:graphicFrame>
        <p:nvGraphicFramePr>
          <p:cNvPr id="4" name="对象 3"/>
          <p:cNvGraphicFramePr>
            <a:graphicFrameLocks noChangeAspect="1"/>
          </p:cNvGraphicFramePr>
          <p:nvPr>
            <p:extLst>
              <p:ext uri="{D42A27DB-BD31-4B8C-83A1-F6EECF244321}">
                <p14:modId xmlns:p14="http://schemas.microsoft.com/office/powerpoint/2010/main" val="3592039694"/>
              </p:ext>
            </p:extLst>
          </p:nvPr>
        </p:nvGraphicFramePr>
        <p:xfrm>
          <a:off x="467544" y="4221088"/>
          <a:ext cx="5513943" cy="2437277"/>
        </p:xfrm>
        <a:graphic>
          <a:graphicData uri="http://schemas.openxmlformats.org/presentationml/2006/ole">
            <mc:AlternateContent xmlns:mc="http://schemas.openxmlformats.org/markup-compatibility/2006">
              <mc:Choice xmlns:v="urn:schemas-microsoft-com:vml" Requires="v">
                <p:oleObj spid="_x0000_s154666" name="BMP 图像" r:id="rId4" imgW="4148280" imgH="1833480" progId="Paint.Picture">
                  <p:embed/>
                </p:oleObj>
              </mc:Choice>
              <mc:Fallback>
                <p:oleObj name="BMP 图像" r:id="rId4" imgW="4148280" imgH="1833480" progId="Paint.Picture">
                  <p:embed/>
                  <p:pic>
                    <p:nvPicPr>
                      <p:cNvPr id="0" name=""/>
                      <p:cNvPicPr/>
                      <p:nvPr/>
                    </p:nvPicPr>
                    <p:blipFill>
                      <a:blip r:embed="rId5"/>
                      <a:stretch>
                        <a:fillRect/>
                      </a:stretch>
                    </p:blipFill>
                    <p:spPr>
                      <a:xfrm>
                        <a:off x="467544" y="4221088"/>
                        <a:ext cx="5513943" cy="2437277"/>
                      </a:xfrm>
                      <a:prstGeom prst="rect">
                        <a:avLst/>
                      </a:prstGeom>
                    </p:spPr>
                  </p:pic>
                </p:oleObj>
              </mc:Fallback>
            </mc:AlternateContent>
          </a:graphicData>
        </a:graphic>
      </p:graphicFrame>
      <p:pic>
        <p:nvPicPr>
          <p:cNvPr id="5" name="图片 4"/>
          <p:cNvPicPr>
            <a:picLocks noChangeAspect="1"/>
          </p:cNvPicPr>
          <p:nvPr/>
        </p:nvPicPr>
        <p:blipFill>
          <a:blip r:embed="rId6"/>
          <a:stretch>
            <a:fillRect/>
          </a:stretch>
        </p:blipFill>
        <p:spPr>
          <a:xfrm>
            <a:off x="5004048" y="4509120"/>
            <a:ext cx="3770387" cy="389633"/>
          </a:xfrm>
          <a:prstGeom prst="rect">
            <a:avLst/>
          </a:prstGeom>
        </p:spPr>
      </p:pic>
    </p:spTree>
    <p:extLst>
      <p:ext uri="{BB962C8B-B14F-4D97-AF65-F5344CB8AC3E}">
        <p14:creationId xmlns:p14="http://schemas.microsoft.com/office/powerpoint/2010/main" val="311255577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a:xfrm>
            <a:off x="1042988" y="476671"/>
            <a:ext cx="6841380" cy="504403"/>
          </a:xfrm>
        </p:spPr>
        <p:txBody>
          <a:bodyPr/>
          <a:lstStyle/>
          <a:p>
            <a:r>
              <a:rPr lang="en-US" altLang="zh-CN" dirty="0" smtClean="0"/>
              <a:t>QQ</a:t>
            </a:r>
            <a:r>
              <a:rPr lang="zh-CN" altLang="en-US" dirty="0" smtClean="0"/>
              <a:t>图</a:t>
            </a:r>
            <a:r>
              <a:rPr lang="en-US" altLang="zh-CN" dirty="0"/>
              <a:t>(Quantile-Quantile Plot)</a:t>
            </a:r>
            <a:r>
              <a:rPr lang="zh-CN" altLang="en-US" dirty="0" smtClean="0"/>
              <a:t>的原理</a:t>
            </a:r>
          </a:p>
        </p:txBody>
      </p:sp>
      <p:sp>
        <p:nvSpPr>
          <p:cNvPr id="76803" name="内容占位符 2"/>
          <p:cNvSpPr>
            <a:spLocks noGrp="1"/>
          </p:cNvSpPr>
          <p:nvPr>
            <p:ph idx="1"/>
          </p:nvPr>
        </p:nvSpPr>
        <p:spPr>
          <a:xfrm>
            <a:off x="107504" y="1268760"/>
            <a:ext cx="8856983" cy="4608165"/>
          </a:xfrm>
        </p:spPr>
        <p:txBody>
          <a:bodyPr/>
          <a:lstStyle/>
          <a:p>
            <a:r>
              <a:rPr lang="en-US" altLang="zh-CN" dirty="0" err="1" smtClean="0"/>
              <a:t>qq</a:t>
            </a:r>
            <a:r>
              <a:rPr lang="zh-CN" altLang="en-US" dirty="0" smtClean="0"/>
              <a:t>图的原理</a:t>
            </a:r>
          </a:p>
          <a:p>
            <a:pPr lvl="1"/>
            <a:r>
              <a:rPr lang="zh-CN" altLang="en-US" dirty="0" smtClean="0"/>
              <a:t>数据中一串数目的每个点都是该数据的某</a:t>
            </a:r>
            <a:r>
              <a:rPr lang="zh-CN" altLang="en-US" smtClean="0"/>
              <a:t>分</a:t>
            </a:r>
            <a:r>
              <a:rPr lang="zh-CN" altLang="en-US" smtClean="0"/>
              <a:t>位点，把</a:t>
            </a:r>
            <a:r>
              <a:rPr lang="zh-CN" altLang="en-US" dirty="0" smtClean="0"/>
              <a:t>这些点的（称为样本分位数点）和相应的理论分布上的分位数配对</a:t>
            </a:r>
            <a:r>
              <a:rPr lang="zh-CN" altLang="en-US" smtClean="0"/>
              <a:t>做出</a:t>
            </a:r>
            <a:r>
              <a:rPr lang="zh-CN" altLang="en-US" smtClean="0"/>
              <a:t>散点图，如果</a:t>
            </a:r>
            <a:r>
              <a:rPr lang="zh-CN" altLang="en-US" dirty="0" smtClean="0"/>
              <a:t>该数据服从</a:t>
            </a:r>
            <a:r>
              <a:rPr lang="zh-CN" altLang="en-US" smtClean="0"/>
              <a:t>理论</a:t>
            </a:r>
            <a:r>
              <a:rPr lang="zh-CN" altLang="en-US" smtClean="0"/>
              <a:t>分布，那么</a:t>
            </a:r>
            <a:r>
              <a:rPr lang="zh-CN" altLang="en-US" dirty="0" smtClean="0"/>
              <a:t>该图看上去应该像一</a:t>
            </a:r>
            <a:r>
              <a:rPr lang="zh-CN" altLang="en-US" smtClean="0"/>
              <a:t>条</a:t>
            </a:r>
            <a:r>
              <a:rPr lang="zh-CN" altLang="en-US" smtClean="0"/>
              <a:t>直线，否则</a:t>
            </a:r>
            <a:r>
              <a:rPr lang="zh-CN" altLang="en-US" dirty="0" smtClean="0"/>
              <a:t>就不服从该理论分布。</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544" y="3501008"/>
            <a:ext cx="3744416" cy="323309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008" y="3572842"/>
            <a:ext cx="3816424" cy="3312656"/>
          </a:xfrm>
          <a:prstGeom prst="rect">
            <a:avLst/>
          </a:prstGeom>
        </p:spPr>
      </p:pic>
    </p:spTree>
    <p:extLst>
      <p:ext uri="{BB962C8B-B14F-4D97-AF65-F5344CB8AC3E}">
        <p14:creationId xmlns:p14="http://schemas.microsoft.com/office/powerpoint/2010/main" val="19061665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en-US" altLang="zh-CN" smtClean="0"/>
              <a:t>QQ</a:t>
            </a:r>
            <a:r>
              <a:rPr lang="zh-CN" altLang="en-US" smtClean="0"/>
              <a:t>图</a:t>
            </a:r>
          </a:p>
        </p:txBody>
      </p:sp>
      <p:sp>
        <p:nvSpPr>
          <p:cNvPr id="3" name="内容占位符 2"/>
          <p:cNvSpPr>
            <a:spLocks noGrp="1"/>
          </p:cNvSpPr>
          <p:nvPr>
            <p:ph idx="1"/>
          </p:nvPr>
        </p:nvSpPr>
        <p:spPr>
          <a:xfrm>
            <a:off x="323850" y="1341438"/>
            <a:ext cx="8286750" cy="4535487"/>
          </a:xfrm>
        </p:spPr>
        <p:txBody>
          <a:bodyPr/>
          <a:lstStyle/>
          <a:p>
            <a:pPr>
              <a:defRPr/>
            </a:pPr>
            <a:r>
              <a:rPr lang="zh-CN" altLang="en-US" sz="2000" dirty="0" smtClean="0"/>
              <a:t>使用</a:t>
            </a:r>
            <a:r>
              <a:rPr lang="en-US" altLang="zh-CN" sz="2000" dirty="0" smtClean="0"/>
              <a:t>QQ</a:t>
            </a:r>
            <a:r>
              <a:rPr lang="zh-CN" altLang="en-US" sz="2000" dirty="0" smtClean="0"/>
              <a:t>来比较经验分布</a:t>
            </a:r>
            <a:endParaRPr lang="en-US" altLang="zh-CN" sz="2000" dirty="0" smtClean="0"/>
          </a:p>
          <a:p>
            <a:pPr marL="0" indent="0">
              <a:buFont typeface="Wingdings" panose="05000000000000000000" pitchFamily="2" charset="2"/>
              <a:buNone/>
              <a:defRPr/>
            </a:pPr>
            <a:r>
              <a:rPr lang="en-US" altLang="zh-CN" sz="2000" dirty="0" smtClean="0"/>
              <a:t>library(</a:t>
            </a:r>
            <a:r>
              <a:rPr lang="en-US" altLang="zh-CN" sz="2000" dirty="0" err="1" smtClean="0"/>
              <a:t>gcookbook</a:t>
            </a:r>
            <a:r>
              <a:rPr lang="en-US" altLang="zh-CN" sz="2000" dirty="0" smtClean="0"/>
              <a:t>)</a:t>
            </a:r>
          </a:p>
          <a:p>
            <a:pPr marL="0" indent="0">
              <a:buFont typeface="Wingdings" panose="05000000000000000000" pitchFamily="2" charset="2"/>
              <a:buNone/>
              <a:defRPr/>
            </a:pPr>
            <a:r>
              <a:rPr lang="en-US" altLang="zh-CN" sz="2000" dirty="0" err="1" smtClean="0"/>
              <a:t>qqnorm</a:t>
            </a:r>
            <a:r>
              <a:rPr lang="en-US" altLang="zh-CN" sz="2000" dirty="0" smtClean="0"/>
              <a:t>(</a:t>
            </a:r>
            <a:r>
              <a:rPr lang="en-US" altLang="zh-CN" sz="2000" dirty="0" err="1" smtClean="0"/>
              <a:t>heightweight$heightIn</a:t>
            </a:r>
            <a:r>
              <a:rPr lang="en-US" altLang="zh-CN" sz="2000" dirty="0" smtClean="0"/>
              <a:t>)</a:t>
            </a:r>
          </a:p>
          <a:p>
            <a:pPr marL="0" indent="0">
              <a:buFont typeface="Wingdings" panose="05000000000000000000" pitchFamily="2" charset="2"/>
              <a:buNone/>
              <a:defRPr/>
            </a:pPr>
            <a:r>
              <a:rPr lang="en-US" altLang="zh-CN" sz="2000" dirty="0" err="1" smtClean="0"/>
              <a:t>qqline</a:t>
            </a:r>
            <a:r>
              <a:rPr lang="en-US" altLang="zh-CN" sz="2000" dirty="0" smtClean="0"/>
              <a:t>(</a:t>
            </a:r>
            <a:r>
              <a:rPr lang="en-US" altLang="zh-CN" sz="2000" dirty="0" err="1" smtClean="0"/>
              <a:t>heightweight$heightIn</a:t>
            </a:r>
            <a:r>
              <a:rPr lang="en-US" altLang="zh-CN" sz="2000" dirty="0" smtClean="0"/>
              <a:t>)</a:t>
            </a:r>
          </a:p>
          <a:p>
            <a:pPr marL="0" indent="0">
              <a:buFont typeface="Wingdings" panose="05000000000000000000" pitchFamily="2" charset="2"/>
              <a:buNone/>
              <a:defRPr/>
            </a:pPr>
            <a:endParaRPr lang="en-US" altLang="zh-CN" sz="2000" dirty="0" smtClean="0"/>
          </a:p>
          <a:p>
            <a:pPr marL="0" indent="0">
              <a:buFont typeface="Wingdings" panose="05000000000000000000" pitchFamily="2" charset="2"/>
              <a:buNone/>
              <a:defRPr/>
            </a:pPr>
            <a:r>
              <a:rPr lang="en-US" altLang="zh-CN" sz="2000" dirty="0" err="1" smtClean="0"/>
              <a:t>qqnorm</a:t>
            </a:r>
            <a:r>
              <a:rPr lang="en-US" altLang="zh-CN" sz="2000" dirty="0" smtClean="0"/>
              <a:t>(</a:t>
            </a:r>
            <a:r>
              <a:rPr lang="en-US" altLang="zh-CN" sz="2000" dirty="0" err="1" smtClean="0"/>
              <a:t>heightweight$ageYear</a:t>
            </a:r>
            <a:r>
              <a:rPr lang="en-US" altLang="zh-CN" sz="2000" dirty="0" smtClean="0"/>
              <a:t>)</a:t>
            </a:r>
          </a:p>
          <a:p>
            <a:pPr marL="0" indent="0">
              <a:buFont typeface="Wingdings" panose="05000000000000000000" pitchFamily="2" charset="2"/>
              <a:buNone/>
              <a:defRPr/>
            </a:pPr>
            <a:r>
              <a:rPr lang="en-US" altLang="zh-CN" sz="2000" dirty="0" err="1" smtClean="0"/>
              <a:t>qqline</a:t>
            </a:r>
            <a:r>
              <a:rPr lang="en-US" altLang="zh-CN" sz="2000" dirty="0" smtClean="0"/>
              <a:t>(</a:t>
            </a:r>
            <a:r>
              <a:rPr lang="en-US" altLang="zh-CN" sz="2000" dirty="0" err="1" smtClean="0"/>
              <a:t>heightweight$ageYear</a:t>
            </a:r>
            <a:r>
              <a:rPr lang="en-US" altLang="zh-CN" sz="2000" dirty="0" smtClean="0"/>
              <a:t>)</a:t>
            </a:r>
          </a:p>
          <a:p>
            <a:pPr marL="0" indent="0">
              <a:buFont typeface="Wingdings" panose="05000000000000000000" pitchFamily="2" charset="2"/>
              <a:buNone/>
              <a:defRPr/>
            </a:pPr>
            <a:endParaRPr lang="zh-CN" altLang="en-US" sz="2000" dirty="0"/>
          </a:p>
        </p:txBody>
      </p:sp>
      <p:pic>
        <p:nvPicPr>
          <p:cNvPr id="77828"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1196975"/>
            <a:ext cx="3829050" cy="307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916238" y="3967163"/>
            <a:ext cx="3508375"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91025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副标题 6"/>
          <p:cNvSpPr>
            <a:spLocks noGrp="1"/>
          </p:cNvSpPr>
          <p:nvPr>
            <p:ph type="subTitle" idx="1"/>
          </p:nvPr>
        </p:nvSpPr>
        <p:spPr/>
        <p:txBody>
          <a:bodyPr/>
          <a:lstStyle/>
          <a:p>
            <a:endParaRPr lang="zh-CN" altLang="en-US" smtClean="0"/>
          </a:p>
        </p:txBody>
      </p:sp>
      <p:sp>
        <p:nvSpPr>
          <p:cNvPr id="27651" name="标题 5"/>
          <p:cNvSpPr>
            <a:spLocks noGrp="1"/>
          </p:cNvSpPr>
          <p:nvPr>
            <p:ph type="ctrTitle"/>
          </p:nvPr>
        </p:nvSpPr>
        <p:spPr/>
        <p:txBody>
          <a:bodyPr/>
          <a:lstStyle/>
          <a:p>
            <a:r>
              <a:rPr lang="zh-CN" altLang="en-US" smtClean="0"/>
              <a:t>相关分析</a:t>
            </a:r>
          </a:p>
        </p:txBody>
      </p:sp>
    </p:spTree>
    <p:extLst>
      <p:ext uri="{BB962C8B-B14F-4D97-AF65-F5344CB8AC3E}">
        <p14:creationId xmlns:p14="http://schemas.microsoft.com/office/powerpoint/2010/main" val="306930078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t>变量间的相互关系</a:t>
            </a:r>
          </a:p>
        </p:txBody>
      </p:sp>
      <p:sp>
        <p:nvSpPr>
          <p:cNvPr id="28675" name="内容占位符 2"/>
          <p:cNvSpPr>
            <a:spLocks noGrp="1"/>
          </p:cNvSpPr>
          <p:nvPr>
            <p:ph idx="1"/>
          </p:nvPr>
        </p:nvSpPr>
        <p:spPr/>
        <p:txBody>
          <a:bodyPr/>
          <a:lstStyle/>
          <a:p>
            <a:r>
              <a:rPr lang="zh-CN" altLang="en-US" smtClean="0"/>
              <a:t>确定性的函数关系 </a:t>
            </a:r>
            <a:r>
              <a:rPr lang="en-US" altLang="zh-CN" smtClean="0"/>
              <a:t>Y =f (X)</a:t>
            </a:r>
          </a:p>
          <a:p>
            <a:endParaRPr lang="en-US" altLang="zh-CN" smtClean="0"/>
          </a:p>
          <a:p>
            <a:r>
              <a:rPr lang="zh-CN" altLang="en-US" smtClean="0"/>
              <a:t>不确定性的统计关系</a:t>
            </a:r>
            <a:r>
              <a:rPr lang="en-US" altLang="zh-CN" smtClean="0"/>
              <a:t>—</a:t>
            </a:r>
            <a:r>
              <a:rPr lang="zh-CN" altLang="en-US" smtClean="0"/>
              <a:t>相关关系  </a:t>
            </a:r>
          </a:p>
          <a:p>
            <a:r>
              <a:rPr lang="zh-CN" altLang="en-US" smtClean="0"/>
              <a:t>       </a:t>
            </a:r>
            <a:r>
              <a:rPr lang="en-US" altLang="zh-CN" smtClean="0"/>
              <a:t>Y = f</a:t>
            </a:r>
            <a:r>
              <a:rPr lang="zh-CN" altLang="en-US" smtClean="0"/>
              <a:t>（</a:t>
            </a:r>
            <a:r>
              <a:rPr lang="en-US" altLang="zh-CN" smtClean="0"/>
              <a:t>X</a:t>
            </a:r>
            <a:r>
              <a:rPr lang="zh-CN" altLang="en-US" smtClean="0"/>
              <a:t>）</a:t>
            </a:r>
            <a:r>
              <a:rPr lang="en-US" altLang="zh-CN" smtClean="0"/>
              <a:t>+ε  (ε</a:t>
            </a:r>
            <a:r>
              <a:rPr lang="zh-CN" altLang="en-US" smtClean="0"/>
              <a:t>为随机变量</a:t>
            </a:r>
            <a:r>
              <a:rPr lang="en-US" altLang="zh-CN" smtClean="0"/>
              <a:t>)</a:t>
            </a:r>
          </a:p>
          <a:p>
            <a:endParaRPr lang="en-US" altLang="zh-CN" smtClean="0"/>
          </a:p>
          <a:p>
            <a:r>
              <a:rPr lang="zh-CN" altLang="en-US" smtClean="0"/>
              <a:t>没有关系 </a:t>
            </a:r>
          </a:p>
        </p:txBody>
      </p:sp>
    </p:spTree>
    <p:extLst>
      <p:ext uri="{BB962C8B-B14F-4D97-AF65-F5344CB8AC3E}">
        <p14:creationId xmlns:p14="http://schemas.microsoft.com/office/powerpoint/2010/main" val="1907836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mtClean="0"/>
              <a:t>函数关系</a:t>
            </a:r>
          </a:p>
        </p:txBody>
      </p:sp>
      <p:sp>
        <p:nvSpPr>
          <p:cNvPr id="29699" name="内容占位符 2"/>
          <p:cNvSpPr>
            <a:spLocks noGrp="1"/>
          </p:cNvSpPr>
          <p:nvPr>
            <p:ph idx="1"/>
          </p:nvPr>
        </p:nvSpPr>
        <p:spPr/>
        <p:txBody>
          <a:bodyPr/>
          <a:lstStyle/>
          <a:p>
            <a:r>
              <a:rPr lang="zh-CN" altLang="en-US" dirty="0" smtClean="0"/>
              <a:t>当一个或几个变量取一定的</a:t>
            </a:r>
            <a:r>
              <a:rPr lang="zh-CN" altLang="en-US" smtClean="0"/>
              <a:t>值</a:t>
            </a:r>
            <a:r>
              <a:rPr lang="zh-CN" altLang="en-US" smtClean="0"/>
              <a:t>时，另</a:t>
            </a:r>
            <a:r>
              <a:rPr lang="zh-CN" altLang="en-US" dirty="0" smtClean="0"/>
              <a:t>一个变量有确定值与之</a:t>
            </a:r>
            <a:r>
              <a:rPr lang="zh-CN" altLang="en-US" smtClean="0"/>
              <a:t>相</a:t>
            </a:r>
            <a:r>
              <a:rPr lang="zh-CN" altLang="en-US" smtClean="0"/>
              <a:t>对应，我们</a:t>
            </a:r>
            <a:r>
              <a:rPr lang="zh-CN" altLang="en-US" dirty="0" smtClean="0"/>
              <a:t>称这种关系为确定性的</a:t>
            </a:r>
            <a:r>
              <a:rPr lang="zh-CN" altLang="en-US" b="1" dirty="0" smtClean="0"/>
              <a:t>函数关系</a:t>
            </a:r>
            <a:r>
              <a:rPr lang="zh-CN" altLang="en-US" dirty="0" smtClean="0"/>
              <a:t>。</a:t>
            </a:r>
          </a:p>
          <a:p>
            <a:r>
              <a:rPr lang="zh-CN" altLang="en-US" dirty="0" smtClean="0"/>
              <a:t>它反映现象之间存在着严格的</a:t>
            </a:r>
            <a:r>
              <a:rPr lang="zh-CN" altLang="en-US" smtClean="0"/>
              <a:t>依存</a:t>
            </a:r>
            <a:r>
              <a:rPr lang="zh-CN" altLang="en-US" smtClean="0"/>
              <a:t>关系，在</a:t>
            </a:r>
            <a:r>
              <a:rPr lang="zh-CN" altLang="en-US" dirty="0" smtClean="0"/>
              <a:t>这种</a:t>
            </a:r>
            <a:r>
              <a:rPr lang="zh-CN" altLang="en-US" smtClean="0"/>
              <a:t>关系</a:t>
            </a:r>
            <a:r>
              <a:rPr lang="zh-CN" altLang="en-US" smtClean="0"/>
              <a:t>中，对于</a:t>
            </a:r>
            <a:r>
              <a:rPr lang="zh-CN" altLang="en-US" dirty="0" smtClean="0"/>
              <a:t>某一变量的每一</a:t>
            </a:r>
            <a:r>
              <a:rPr lang="zh-CN" altLang="en-US" smtClean="0"/>
              <a:t>个</a:t>
            </a:r>
            <a:r>
              <a:rPr lang="zh-CN" altLang="en-US" smtClean="0"/>
              <a:t>数值，都</a:t>
            </a:r>
            <a:r>
              <a:rPr lang="zh-CN" altLang="en-US" dirty="0" smtClean="0"/>
              <a:t>有另一个变量的确定值与之</a:t>
            </a:r>
            <a:r>
              <a:rPr lang="zh-CN" altLang="en-US" smtClean="0"/>
              <a:t>相</a:t>
            </a:r>
            <a:r>
              <a:rPr lang="zh-CN" altLang="en-US" smtClean="0"/>
              <a:t>对应，并且</a:t>
            </a:r>
            <a:r>
              <a:rPr lang="zh-CN" altLang="en-US" dirty="0" smtClean="0"/>
              <a:t>这种关系可以用一个数学表达式反映出来。如：圆的面积与半径之间</a:t>
            </a:r>
            <a:r>
              <a:rPr lang="zh-CN" altLang="en-US" smtClean="0"/>
              <a:t>的</a:t>
            </a:r>
            <a:r>
              <a:rPr lang="zh-CN" altLang="en-US" smtClean="0"/>
              <a:t>关系，即</a:t>
            </a:r>
            <a:r>
              <a:rPr lang="en-US" altLang="zh-CN" dirty="0" smtClean="0"/>
              <a:t>S=πR</a:t>
            </a:r>
            <a:r>
              <a:rPr lang="en-US" altLang="zh-CN" baseline="30000" dirty="0" smtClean="0"/>
              <a:t>2</a:t>
            </a:r>
          </a:p>
          <a:p>
            <a:endParaRPr lang="zh-CN" altLang="en-US" dirty="0" smtClean="0"/>
          </a:p>
        </p:txBody>
      </p:sp>
    </p:spTree>
    <p:extLst>
      <p:ext uri="{BB962C8B-B14F-4D97-AF65-F5344CB8AC3E}">
        <p14:creationId xmlns:p14="http://schemas.microsoft.com/office/powerpoint/2010/main" val="16154666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zh-CN" altLang="en-US" smtClean="0"/>
              <a:t>小概率事件实际不可能性原理</a:t>
            </a:r>
          </a:p>
        </p:txBody>
      </p:sp>
      <p:sp>
        <p:nvSpPr>
          <p:cNvPr id="46083" name="内容占位符 2"/>
          <p:cNvSpPr>
            <a:spLocks noGrp="1"/>
          </p:cNvSpPr>
          <p:nvPr>
            <p:ph idx="1"/>
          </p:nvPr>
        </p:nvSpPr>
        <p:spPr>
          <a:xfrm>
            <a:off x="251520" y="1340768"/>
            <a:ext cx="8640959" cy="4536157"/>
          </a:xfrm>
        </p:spPr>
        <p:txBody>
          <a:bodyPr/>
          <a:lstStyle/>
          <a:p>
            <a:r>
              <a:rPr lang="zh-CN" altLang="en-US" dirty="0" smtClean="0"/>
              <a:t>小概率原理</a:t>
            </a:r>
            <a:r>
              <a:rPr lang="en-US" altLang="zh-CN" dirty="0" smtClean="0"/>
              <a:t>——</a:t>
            </a:r>
            <a:r>
              <a:rPr lang="zh-CN" altLang="en-US" dirty="0" smtClean="0"/>
              <a:t>发生概率很小的随机事件（小概率事件）在一次实验中几乎是不可能发生的。</a:t>
            </a:r>
          </a:p>
          <a:p>
            <a:r>
              <a:rPr lang="zh-CN" altLang="en-US" dirty="0" smtClean="0"/>
              <a:t>根据这</a:t>
            </a:r>
            <a:r>
              <a:rPr lang="zh-CN" altLang="en-US" smtClean="0"/>
              <a:t>一</a:t>
            </a:r>
            <a:r>
              <a:rPr lang="zh-CN" altLang="en-US" smtClean="0"/>
              <a:t>原理，可以</a:t>
            </a:r>
            <a:r>
              <a:rPr lang="zh-CN" altLang="en-US" dirty="0" smtClean="0"/>
              <a:t>先假设总体参数的某项取值</a:t>
            </a:r>
            <a:r>
              <a:rPr lang="zh-CN" altLang="en-US" smtClean="0"/>
              <a:t>为</a:t>
            </a:r>
            <a:r>
              <a:rPr lang="zh-CN" altLang="en-US" smtClean="0"/>
              <a:t>真，也就是</a:t>
            </a:r>
            <a:r>
              <a:rPr lang="zh-CN" altLang="en-US" dirty="0" smtClean="0"/>
              <a:t>假设其发生的</a:t>
            </a:r>
            <a:r>
              <a:rPr lang="zh-CN" altLang="en-US" smtClean="0"/>
              <a:t>可能性</a:t>
            </a:r>
            <a:r>
              <a:rPr lang="zh-CN" altLang="en-US" smtClean="0"/>
              <a:t>很大，然后</a:t>
            </a:r>
            <a:r>
              <a:rPr lang="zh-CN" altLang="en-US" dirty="0" smtClean="0"/>
              <a:t>抽取一个样本</a:t>
            </a:r>
            <a:r>
              <a:rPr lang="zh-CN" altLang="en-US" smtClean="0"/>
              <a:t>进行</a:t>
            </a:r>
            <a:r>
              <a:rPr lang="zh-CN" altLang="en-US" smtClean="0"/>
              <a:t>观察，如果</a:t>
            </a:r>
            <a:r>
              <a:rPr lang="zh-CN" altLang="en-US" dirty="0" smtClean="0"/>
              <a:t>样本信息显示出现了与事先假设相反的结果且与原假设</a:t>
            </a:r>
            <a:r>
              <a:rPr lang="zh-CN" altLang="en-US" smtClean="0"/>
              <a:t>差别</a:t>
            </a:r>
            <a:r>
              <a:rPr lang="zh-CN" altLang="en-US" smtClean="0"/>
              <a:t>很大，则</a:t>
            </a:r>
            <a:r>
              <a:rPr lang="zh-CN" altLang="en-US" dirty="0" smtClean="0"/>
              <a:t>说明原来假定的小概率事件在一次实验中</a:t>
            </a:r>
            <a:r>
              <a:rPr lang="zh-CN" altLang="en-US" smtClean="0"/>
              <a:t>发生</a:t>
            </a:r>
            <a:r>
              <a:rPr lang="zh-CN" altLang="en-US" smtClean="0"/>
              <a:t>了，这</a:t>
            </a:r>
            <a:r>
              <a:rPr lang="zh-CN" altLang="en-US" dirty="0" smtClean="0"/>
              <a:t>是一个违背小概率原理的不</a:t>
            </a:r>
            <a:r>
              <a:rPr lang="zh-CN" altLang="en-US" smtClean="0"/>
              <a:t>合理</a:t>
            </a:r>
            <a:r>
              <a:rPr lang="zh-CN" altLang="en-US" smtClean="0"/>
              <a:t>现象，因此</a:t>
            </a:r>
            <a:r>
              <a:rPr lang="zh-CN" altLang="en-US" dirty="0" smtClean="0"/>
              <a:t>有理由怀疑和拒绝原假设；否则不能拒绝原假设。</a:t>
            </a:r>
          </a:p>
          <a:p>
            <a:r>
              <a:rPr lang="zh-CN" altLang="en-US" dirty="0" smtClean="0"/>
              <a:t>检验中使用的小概率是检验前人为指定的。</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t>相关关系</a:t>
            </a:r>
          </a:p>
        </p:txBody>
      </p:sp>
      <p:sp>
        <p:nvSpPr>
          <p:cNvPr id="30723" name="内容占位符 2"/>
          <p:cNvSpPr>
            <a:spLocks noGrp="1"/>
          </p:cNvSpPr>
          <p:nvPr>
            <p:ph idx="1"/>
          </p:nvPr>
        </p:nvSpPr>
        <p:spPr/>
        <p:txBody>
          <a:bodyPr/>
          <a:lstStyle/>
          <a:p>
            <a:r>
              <a:rPr lang="zh-CN" altLang="en-US" dirty="0" smtClean="0"/>
              <a:t>它反映着现象之间的数量上不严格的</a:t>
            </a:r>
            <a:r>
              <a:rPr lang="zh-CN" altLang="en-US" smtClean="0"/>
              <a:t>依存</a:t>
            </a:r>
            <a:r>
              <a:rPr lang="zh-CN" altLang="en-US" smtClean="0"/>
              <a:t>关系，也就是说</a:t>
            </a:r>
            <a:r>
              <a:rPr lang="zh-CN" altLang="en-US" dirty="0" smtClean="0"/>
              <a:t>两者之间不具有确定性的</a:t>
            </a:r>
            <a:r>
              <a:rPr lang="zh-CN" altLang="en-US" smtClean="0"/>
              <a:t>对应</a:t>
            </a:r>
            <a:r>
              <a:rPr lang="zh-CN" altLang="en-US" smtClean="0"/>
              <a:t>关系，这种</a:t>
            </a:r>
            <a:r>
              <a:rPr lang="zh-CN" altLang="en-US" dirty="0" smtClean="0"/>
              <a:t>关系有二个明显特点：</a:t>
            </a:r>
          </a:p>
          <a:p>
            <a:pPr lvl="1"/>
            <a:r>
              <a:rPr lang="zh-CN" altLang="en-US" dirty="0" smtClean="0"/>
              <a:t>现象之间确实存在数量上的</a:t>
            </a:r>
            <a:r>
              <a:rPr lang="zh-CN" altLang="en-US" smtClean="0"/>
              <a:t>依存</a:t>
            </a:r>
            <a:r>
              <a:rPr lang="zh-CN" altLang="en-US" smtClean="0"/>
              <a:t>关系，例如</a:t>
            </a:r>
            <a:r>
              <a:rPr lang="zh-CN" altLang="en-US" dirty="0" smtClean="0"/>
              <a:t>某一社会经济现象变化要引起另一社会经济现象的变化；</a:t>
            </a:r>
          </a:p>
          <a:p>
            <a:pPr lvl="1"/>
            <a:r>
              <a:rPr lang="zh-CN" altLang="en-US" dirty="0" smtClean="0"/>
              <a:t>现象之间的这种依存关系是不</a:t>
            </a:r>
            <a:r>
              <a:rPr lang="zh-CN" altLang="en-US" smtClean="0"/>
              <a:t>严格</a:t>
            </a:r>
            <a:r>
              <a:rPr lang="zh-CN" altLang="en-US" smtClean="0"/>
              <a:t>的，即</a:t>
            </a:r>
            <a:r>
              <a:rPr lang="zh-CN" altLang="en-US" dirty="0" smtClean="0"/>
              <a:t>无法用数学公式表示。</a:t>
            </a:r>
            <a:endParaRPr lang="en-US" altLang="zh-CN" dirty="0" smtClean="0"/>
          </a:p>
          <a:p>
            <a:endParaRPr lang="zh-CN" altLang="en-US" dirty="0" smtClean="0"/>
          </a:p>
          <a:p>
            <a:pPr lvl="1"/>
            <a:endParaRPr lang="zh-CN" altLang="en-US" dirty="0" smtClean="0"/>
          </a:p>
        </p:txBody>
      </p:sp>
    </p:spTree>
    <p:extLst>
      <p:ext uri="{BB962C8B-B14F-4D97-AF65-F5344CB8AC3E}">
        <p14:creationId xmlns:p14="http://schemas.microsoft.com/office/powerpoint/2010/main" val="416460785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smtClean="0"/>
              <a:t>相关关系的例子</a:t>
            </a:r>
          </a:p>
        </p:txBody>
      </p:sp>
      <p:sp>
        <p:nvSpPr>
          <p:cNvPr id="31747" name="内容占位符 2"/>
          <p:cNvSpPr>
            <a:spLocks noGrp="1"/>
          </p:cNvSpPr>
          <p:nvPr>
            <p:ph idx="1"/>
          </p:nvPr>
        </p:nvSpPr>
        <p:spPr/>
        <p:txBody>
          <a:bodyPr/>
          <a:lstStyle/>
          <a:p>
            <a:r>
              <a:rPr lang="zh-CN" altLang="en-US" smtClean="0"/>
              <a:t>商品的消费量</a:t>
            </a:r>
            <a:r>
              <a:rPr lang="en-US" altLang="zh-CN" smtClean="0"/>
              <a:t>(y)</a:t>
            </a:r>
            <a:r>
              <a:rPr lang="zh-CN" altLang="en-US" smtClean="0"/>
              <a:t>与居民收入</a:t>
            </a:r>
            <a:r>
              <a:rPr lang="en-US" altLang="zh-CN" smtClean="0"/>
              <a:t>(x)</a:t>
            </a:r>
            <a:r>
              <a:rPr lang="zh-CN" altLang="en-US" smtClean="0"/>
              <a:t>之间的关系</a:t>
            </a:r>
          </a:p>
          <a:p>
            <a:r>
              <a:rPr lang="zh-CN" altLang="en-US" smtClean="0"/>
              <a:t>商品的消费量</a:t>
            </a:r>
            <a:r>
              <a:rPr lang="en-US" altLang="zh-CN" smtClean="0"/>
              <a:t>(y)</a:t>
            </a:r>
            <a:r>
              <a:rPr lang="zh-CN" altLang="en-US" smtClean="0"/>
              <a:t>与物价</a:t>
            </a:r>
            <a:r>
              <a:rPr lang="en-US" altLang="zh-CN" smtClean="0"/>
              <a:t>(x)</a:t>
            </a:r>
            <a:r>
              <a:rPr lang="zh-CN" altLang="en-US" smtClean="0"/>
              <a:t>之间的关系</a:t>
            </a:r>
          </a:p>
          <a:p>
            <a:r>
              <a:rPr lang="zh-CN" altLang="en-US" smtClean="0"/>
              <a:t>商品销售额</a:t>
            </a:r>
            <a:r>
              <a:rPr lang="en-US" altLang="zh-CN" smtClean="0"/>
              <a:t>(y)</a:t>
            </a:r>
            <a:r>
              <a:rPr lang="zh-CN" altLang="en-US" smtClean="0"/>
              <a:t>与广告费支出</a:t>
            </a:r>
            <a:r>
              <a:rPr lang="en-US" altLang="zh-CN" smtClean="0"/>
              <a:t>(x)</a:t>
            </a:r>
            <a:r>
              <a:rPr lang="zh-CN" altLang="en-US" smtClean="0"/>
              <a:t>之间的关系</a:t>
            </a:r>
          </a:p>
          <a:p>
            <a:r>
              <a:rPr lang="zh-CN" altLang="en-US" smtClean="0"/>
              <a:t>粮食亩产量</a:t>
            </a:r>
            <a:r>
              <a:rPr lang="en-US" altLang="zh-CN" smtClean="0"/>
              <a:t>(y)</a:t>
            </a:r>
            <a:r>
              <a:rPr lang="zh-CN" altLang="en-US" smtClean="0"/>
              <a:t>与施肥量</a:t>
            </a:r>
            <a:r>
              <a:rPr lang="en-US" altLang="zh-CN" smtClean="0"/>
              <a:t>(x1) </a:t>
            </a:r>
            <a:r>
              <a:rPr lang="zh-CN" altLang="en-US" smtClean="0"/>
              <a:t>、降雨量</a:t>
            </a:r>
            <a:r>
              <a:rPr lang="en-US" altLang="zh-CN" smtClean="0"/>
              <a:t>(x2) </a:t>
            </a:r>
            <a:r>
              <a:rPr lang="zh-CN" altLang="en-US" smtClean="0"/>
              <a:t>、温度</a:t>
            </a:r>
            <a:r>
              <a:rPr lang="en-US" altLang="zh-CN" smtClean="0"/>
              <a:t>(x3)</a:t>
            </a:r>
            <a:r>
              <a:rPr lang="zh-CN" altLang="en-US" smtClean="0"/>
              <a:t>之间的关系</a:t>
            </a:r>
          </a:p>
          <a:p>
            <a:r>
              <a:rPr lang="zh-CN" altLang="en-US" smtClean="0"/>
              <a:t>收入水平</a:t>
            </a:r>
            <a:r>
              <a:rPr lang="en-US" altLang="zh-CN" smtClean="0"/>
              <a:t>(y)</a:t>
            </a:r>
            <a:r>
              <a:rPr lang="zh-CN" altLang="en-US" smtClean="0"/>
              <a:t>与受教育程度</a:t>
            </a:r>
            <a:r>
              <a:rPr lang="en-US" altLang="zh-CN" smtClean="0"/>
              <a:t>(x)</a:t>
            </a:r>
            <a:r>
              <a:rPr lang="zh-CN" altLang="en-US" smtClean="0"/>
              <a:t>之间的关系</a:t>
            </a:r>
          </a:p>
          <a:p>
            <a:r>
              <a:rPr lang="zh-CN" altLang="en-US" smtClean="0"/>
              <a:t>父亲身高</a:t>
            </a:r>
            <a:r>
              <a:rPr lang="en-US" altLang="zh-CN" smtClean="0"/>
              <a:t>(y)</a:t>
            </a:r>
            <a:r>
              <a:rPr lang="zh-CN" altLang="en-US" smtClean="0"/>
              <a:t>与子女身高</a:t>
            </a:r>
            <a:r>
              <a:rPr lang="en-US" altLang="zh-CN" smtClean="0"/>
              <a:t>(x)</a:t>
            </a:r>
            <a:r>
              <a:rPr lang="zh-CN" altLang="en-US" smtClean="0"/>
              <a:t>之间的关系</a:t>
            </a:r>
          </a:p>
          <a:p>
            <a:endParaRPr lang="zh-CN" altLang="en-US" smtClean="0"/>
          </a:p>
        </p:txBody>
      </p:sp>
    </p:spTree>
    <p:extLst>
      <p:ext uri="{BB962C8B-B14F-4D97-AF65-F5344CB8AC3E}">
        <p14:creationId xmlns:p14="http://schemas.microsoft.com/office/powerpoint/2010/main" val="18352645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smtClean="0"/>
              <a:t>相关关系与函数关系的联系</a:t>
            </a:r>
          </a:p>
        </p:txBody>
      </p:sp>
      <p:sp>
        <p:nvSpPr>
          <p:cNvPr id="32771" name="内容占位符 2"/>
          <p:cNvSpPr>
            <a:spLocks noGrp="1"/>
          </p:cNvSpPr>
          <p:nvPr>
            <p:ph idx="1"/>
          </p:nvPr>
        </p:nvSpPr>
        <p:spPr/>
        <p:txBody>
          <a:bodyPr/>
          <a:lstStyle/>
          <a:p>
            <a:r>
              <a:rPr lang="zh-CN" altLang="en-US" dirty="0" smtClean="0"/>
              <a:t>由于有观察或测量误差</a:t>
            </a:r>
            <a:r>
              <a:rPr lang="zh-CN" altLang="en-US" smtClean="0"/>
              <a:t>等</a:t>
            </a:r>
            <a:r>
              <a:rPr lang="zh-CN" altLang="en-US" smtClean="0"/>
              <a:t>原因，函数</a:t>
            </a:r>
            <a:r>
              <a:rPr lang="zh-CN" altLang="en-US" dirty="0" smtClean="0"/>
              <a:t>关系在实际中往往通过相关关系表现出来。在研究相关</a:t>
            </a:r>
            <a:r>
              <a:rPr lang="zh-CN" altLang="en-US" smtClean="0"/>
              <a:t>关系</a:t>
            </a:r>
            <a:r>
              <a:rPr lang="zh-CN" altLang="en-US" smtClean="0"/>
              <a:t>时，又</a:t>
            </a:r>
            <a:r>
              <a:rPr lang="zh-CN" altLang="en-US" dirty="0" smtClean="0"/>
              <a:t>常常要使用函数关系的形式</a:t>
            </a:r>
            <a:r>
              <a:rPr lang="zh-CN" altLang="en-US" smtClean="0"/>
              <a:t>来</a:t>
            </a:r>
            <a:r>
              <a:rPr lang="zh-CN" altLang="en-US" smtClean="0"/>
              <a:t>表现，以便</a:t>
            </a:r>
            <a:r>
              <a:rPr lang="zh-CN" altLang="en-US" dirty="0" smtClean="0"/>
              <a:t>找到相关关系的一般数量表现形式。</a:t>
            </a:r>
          </a:p>
          <a:p>
            <a:endParaRPr lang="zh-CN" altLang="en-US" dirty="0" smtClean="0"/>
          </a:p>
        </p:txBody>
      </p:sp>
    </p:spTree>
    <p:extLst>
      <p:ext uri="{BB962C8B-B14F-4D97-AF65-F5344CB8AC3E}">
        <p14:creationId xmlns:p14="http://schemas.microsoft.com/office/powerpoint/2010/main" val="40685393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zh-CN" altLang="en-US" smtClean="0"/>
              <a:t>相关关系的类型</a:t>
            </a:r>
          </a:p>
        </p:txBody>
      </p:sp>
      <p:sp>
        <p:nvSpPr>
          <p:cNvPr id="33795" name="内容占位符 2"/>
          <p:cNvSpPr>
            <a:spLocks noGrp="1"/>
          </p:cNvSpPr>
          <p:nvPr>
            <p:ph idx="1"/>
          </p:nvPr>
        </p:nvSpPr>
        <p:spPr/>
        <p:txBody>
          <a:bodyPr/>
          <a:lstStyle/>
          <a:p>
            <a:r>
              <a:rPr lang="zh-CN" altLang="en-US" dirty="0" smtClean="0"/>
              <a:t>按相关关系涉及的因素多少来分类：</a:t>
            </a:r>
            <a:endParaRPr lang="en-US" altLang="zh-CN" dirty="0" smtClean="0"/>
          </a:p>
          <a:p>
            <a:pPr lvl="1"/>
            <a:r>
              <a:rPr lang="zh-CN" altLang="en-US" dirty="0" smtClean="0"/>
              <a:t>二因素之间的相关关系称</a:t>
            </a:r>
            <a:r>
              <a:rPr lang="zh-CN" altLang="en-US" b="1" smtClean="0">
                <a:solidFill>
                  <a:srgbClr val="0000FF"/>
                </a:solidFill>
              </a:rPr>
              <a:t>单</a:t>
            </a:r>
            <a:r>
              <a:rPr lang="zh-CN" altLang="en-US" b="1" smtClean="0">
                <a:solidFill>
                  <a:srgbClr val="0000FF"/>
                </a:solidFill>
              </a:rPr>
              <a:t>相关</a:t>
            </a:r>
            <a:r>
              <a:rPr lang="zh-CN" altLang="en-US" smtClean="0"/>
              <a:t>，即</a:t>
            </a:r>
            <a:r>
              <a:rPr lang="zh-CN" altLang="en-US" dirty="0" smtClean="0"/>
              <a:t>只涉及一个自变量和一个因变量。</a:t>
            </a:r>
            <a:endParaRPr lang="en-US" altLang="zh-CN" dirty="0" smtClean="0"/>
          </a:p>
          <a:p>
            <a:pPr lvl="1"/>
            <a:r>
              <a:rPr lang="zh-CN" altLang="en-US" dirty="0" smtClean="0"/>
              <a:t>三个或三个以上因素的相关关系</a:t>
            </a:r>
            <a:r>
              <a:rPr lang="zh-CN" altLang="en-US" smtClean="0"/>
              <a:t>称</a:t>
            </a:r>
            <a:r>
              <a:rPr lang="zh-CN" altLang="en-US" b="1" smtClean="0">
                <a:solidFill>
                  <a:srgbClr val="0000FF"/>
                </a:solidFill>
              </a:rPr>
              <a:t>复相关</a:t>
            </a:r>
            <a:r>
              <a:rPr lang="zh-CN" altLang="en-US" smtClean="0"/>
              <a:t>，或</a:t>
            </a:r>
            <a:r>
              <a:rPr lang="zh-CN" altLang="en-US" smtClean="0"/>
              <a:t>多元</a:t>
            </a:r>
            <a:r>
              <a:rPr lang="zh-CN" altLang="en-US" smtClean="0"/>
              <a:t>相关，即</a:t>
            </a:r>
            <a:r>
              <a:rPr lang="zh-CN" altLang="en-US" dirty="0" smtClean="0"/>
              <a:t>涉及二个或二个以上的自变量和因变量。</a:t>
            </a:r>
          </a:p>
          <a:p>
            <a:pPr lvl="1"/>
            <a:r>
              <a:rPr lang="zh-CN" altLang="en-US" dirty="0" smtClean="0"/>
              <a:t>在实际</a:t>
            </a:r>
            <a:r>
              <a:rPr lang="zh-CN" altLang="en-US" smtClean="0"/>
              <a:t>工作</a:t>
            </a:r>
            <a:r>
              <a:rPr lang="zh-CN" altLang="en-US" smtClean="0"/>
              <a:t>中，如</a:t>
            </a:r>
            <a:r>
              <a:rPr lang="zh-CN" altLang="en-US" dirty="0" smtClean="0"/>
              <a:t>存在多</a:t>
            </a:r>
            <a:r>
              <a:rPr lang="zh-CN" altLang="en-US" smtClean="0"/>
              <a:t>个</a:t>
            </a:r>
            <a:r>
              <a:rPr lang="zh-CN" altLang="en-US" smtClean="0"/>
              <a:t>自变量，可</a:t>
            </a:r>
            <a:r>
              <a:rPr lang="zh-CN" altLang="en-US" dirty="0" smtClean="0"/>
              <a:t>抓住其中主要</a:t>
            </a:r>
            <a:r>
              <a:rPr lang="zh-CN" altLang="en-US" smtClean="0"/>
              <a:t>的</a:t>
            </a:r>
            <a:r>
              <a:rPr lang="zh-CN" altLang="en-US" smtClean="0"/>
              <a:t>自变量，研究</a:t>
            </a:r>
            <a:r>
              <a:rPr lang="zh-CN" altLang="en-US" dirty="0" smtClean="0"/>
              <a:t>其</a:t>
            </a:r>
            <a:r>
              <a:rPr lang="zh-CN" altLang="en-US" smtClean="0"/>
              <a:t>相关</a:t>
            </a:r>
            <a:r>
              <a:rPr lang="zh-CN" altLang="en-US" smtClean="0"/>
              <a:t>关系，而</a:t>
            </a:r>
            <a:r>
              <a:rPr lang="zh-CN" altLang="en-US" dirty="0" smtClean="0"/>
              <a:t>保持另一些</a:t>
            </a:r>
            <a:r>
              <a:rPr lang="zh-CN" altLang="en-US" smtClean="0"/>
              <a:t>因素</a:t>
            </a:r>
            <a:r>
              <a:rPr lang="zh-CN" altLang="en-US" smtClean="0"/>
              <a:t>不变，这时</a:t>
            </a:r>
            <a:r>
              <a:rPr lang="zh-CN" altLang="en-US" dirty="0" smtClean="0"/>
              <a:t>复相关可转化为</a:t>
            </a:r>
            <a:r>
              <a:rPr lang="zh-CN" altLang="en-US" b="1" dirty="0" smtClean="0">
                <a:solidFill>
                  <a:srgbClr val="0000FF"/>
                </a:solidFill>
              </a:rPr>
              <a:t>偏相关</a:t>
            </a:r>
            <a:r>
              <a:rPr lang="zh-CN" altLang="en-US" dirty="0" smtClean="0"/>
              <a:t>。</a:t>
            </a:r>
          </a:p>
          <a:p>
            <a:endParaRPr lang="zh-CN" altLang="en-US" dirty="0" smtClean="0"/>
          </a:p>
          <a:p>
            <a:endParaRPr lang="zh-CN" altLang="en-US" dirty="0" smtClean="0"/>
          </a:p>
        </p:txBody>
      </p:sp>
    </p:spTree>
    <p:extLst>
      <p:ext uri="{BB962C8B-B14F-4D97-AF65-F5344CB8AC3E}">
        <p14:creationId xmlns:p14="http://schemas.microsoft.com/office/powerpoint/2010/main" val="305981944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zh-CN" altLang="en-US" smtClean="0"/>
              <a:t>相关关系的类型</a:t>
            </a:r>
          </a:p>
        </p:txBody>
      </p:sp>
      <p:sp>
        <p:nvSpPr>
          <p:cNvPr id="34819" name="内容占位符 2"/>
          <p:cNvSpPr>
            <a:spLocks noGrp="1"/>
          </p:cNvSpPr>
          <p:nvPr>
            <p:ph idx="1"/>
          </p:nvPr>
        </p:nvSpPr>
        <p:spPr/>
        <p:txBody>
          <a:bodyPr/>
          <a:lstStyle/>
          <a:p>
            <a:r>
              <a:rPr lang="zh-CN" altLang="en-US" dirty="0" smtClean="0"/>
              <a:t>按相关关系的性质</a:t>
            </a:r>
            <a:r>
              <a:rPr lang="zh-CN" altLang="en-US" smtClean="0"/>
              <a:t>来</a:t>
            </a:r>
            <a:r>
              <a:rPr lang="zh-CN" altLang="en-US" smtClean="0"/>
              <a:t>分，可</a:t>
            </a:r>
            <a:r>
              <a:rPr lang="zh-CN" altLang="en-US" dirty="0" smtClean="0"/>
              <a:t>分为</a:t>
            </a:r>
            <a:r>
              <a:rPr lang="en-US" altLang="zh-CN" dirty="0" smtClean="0"/>
              <a:t>:</a:t>
            </a:r>
          </a:p>
          <a:p>
            <a:endParaRPr lang="en-US" altLang="zh-CN" dirty="0" smtClean="0"/>
          </a:p>
          <a:p>
            <a:pPr lvl="1"/>
            <a:r>
              <a:rPr lang="zh-CN" altLang="en-US" dirty="0" smtClean="0"/>
              <a:t>正相关是指两相关现象变化的方向是一致的。</a:t>
            </a:r>
            <a:br>
              <a:rPr lang="zh-CN" altLang="en-US" dirty="0" smtClean="0"/>
            </a:br>
            <a:endParaRPr lang="zh-CN" altLang="en-US" dirty="0" smtClean="0"/>
          </a:p>
          <a:p>
            <a:pPr lvl="1"/>
            <a:r>
              <a:rPr lang="zh-CN" altLang="en-US" dirty="0" smtClean="0"/>
              <a:t>负相关是指两相关现象变化的方向是相反的。</a:t>
            </a:r>
          </a:p>
          <a:p>
            <a:endParaRPr lang="zh-CN" altLang="en-US" dirty="0" smtClean="0"/>
          </a:p>
        </p:txBody>
      </p:sp>
      <p:sp>
        <p:nvSpPr>
          <p:cNvPr id="34820" name="Rectangle 15"/>
          <p:cNvSpPr>
            <a:spLocks noChangeArrowheads="1"/>
          </p:cNvSpPr>
          <p:nvPr/>
        </p:nvSpPr>
        <p:spPr bwMode="auto">
          <a:xfrm>
            <a:off x="2928938" y="5078413"/>
            <a:ext cx="928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a:t>正相关</a:t>
            </a:r>
          </a:p>
        </p:txBody>
      </p:sp>
      <p:sp>
        <p:nvSpPr>
          <p:cNvPr id="34821" name="Rectangle 16"/>
          <p:cNvSpPr>
            <a:spLocks noChangeArrowheads="1"/>
          </p:cNvSpPr>
          <p:nvPr/>
        </p:nvSpPr>
        <p:spPr bwMode="auto">
          <a:xfrm>
            <a:off x="7858125" y="5157788"/>
            <a:ext cx="12858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zh-CN" altLang="en-US"/>
              <a:t>负相关</a:t>
            </a:r>
          </a:p>
        </p:txBody>
      </p:sp>
      <p:pic>
        <p:nvPicPr>
          <p:cNvPr id="34822" name="图表 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625" y="4071938"/>
            <a:ext cx="2400300"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3" name="图表 6"/>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72125" y="4143375"/>
            <a:ext cx="2286000"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734245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zh-CN" altLang="en-US" smtClean="0"/>
              <a:t>相关关系的类型</a:t>
            </a:r>
          </a:p>
        </p:txBody>
      </p:sp>
      <p:sp>
        <p:nvSpPr>
          <p:cNvPr id="35843" name="内容占位符 2"/>
          <p:cNvSpPr>
            <a:spLocks noGrp="1"/>
          </p:cNvSpPr>
          <p:nvPr>
            <p:ph idx="1"/>
          </p:nvPr>
        </p:nvSpPr>
        <p:spPr>
          <a:xfrm>
            <a:off x="107950" y="1196975"/>
            <a:ext cx="6048375" cy="5040313"/>
          </a:xfrm>
        </p:spPr>
        <p:txBody>
          <a:bodyPr/>
          <a:lstStyle/>
          <a:p>
            <a:r>
              <a:rPr lang="zh-CN" altLang="en-US" dirty="0" smtClean="0"/>
              <a:t>按相关关系的形式</a:t>
            </a:r>
            <a:r>
              <a:rPr lang="zh-CN" altLang="en-US" smtClean="0"/>
              <a:t>来</a:t>
            </a:r>
            <a:r>
              <a:rPr lang="zh-CN" altLang="en-US" smtClean="0"/>
              <a:t>分，可</a:t>
            </a:r>
            <a:r>
              <a:rPr lang="zh-CN" altLang="en-US" dirty="0" smtClean="0"/>
              <a:t>分为：</a:t>
            </a:r>
            <a:endParaRPr lang="en-US" altLang="zh-CN" dirty="0" smtClean="0"/>
          </a:p>
          <a:p>
            <a:pPr lvl="1"/>
            <a:r>
              <a:rPr lang="zh-CN" altLang="en-US" b="1" dirty="0" smtClean="0">
                <a:solidFill>
                  <a:srgbClr val="0000FF"/>
                </a:solidFill>
              </a:rPr>
              <a:t>线性相关</a:t>
            </a:r>
            <a:r>
              <a:rPr lang="zh-CN" altLang="en-US" dirty="0" smtClean="0"/>
              <a:t>是指两个相关</a:t>
            </a:r>
            <a:r>
              <a:rPr lang="zh-CN" altLang="en-US" smtClean="0"/>
              <a:t>现象</a:t>
            </a:r>
            <a:r>
              <a:rPr lang="zh-CN" altLang="en-US" smtClean="0"/>
              <a:t>之间，当</a:t>
            </a:r>
            <a:r>
              <a:rPr lang="zh-CN" altLang="en-US" dirty="0" smtClean="0"/>
              <a:t>自变量</a:t>
            </a:r>
            <a:r>
              <a:rPr lang="en-US" altLang="zh-CN" dirty="0" smtClean="0"/>
              <a:t>X</a:t>
            </a:r>
            <a:r>
              <a:rPr lang="zh-CN" altLang="en-US" dirty="0" smtClean="0"/>
              <a:t>的数值发生</a:t>
            </a:r>
            <a:r>
              <a:rPr lang="zh-CN" altLang="en-US" smtClean="0"/>
              <a:t>变动</a:t>
            </a:r>
            <a:r>
              <a:rPr lang="zh-CN" altLang="en-US" smtClean="0"/>
              <a:t>时，因变量</a:t>
            </a:r>
            <a:r>
              <a:rPr lang="en-US" altLang="zh-CN" dirty="0" smtClean="0"/>
              <a:t>y</a:t>
            </a:r>
            <a:r>
              <a:rPr lang="zh-CN" altLang="en-US" dirty="0" smtClean="0"/>
              <a:t>随之发生近似于固定比例</a:t>
            </a:r>
            <a:r>
              <a:rPr lang="zh-CN" altLang="en-US" smtClean="0"/>
              <a:t>的</a:t>
            </a:r>
            <a:r>
              <a:rPr lang="zh-CN" altLang="en-US" smtClean="0"/>
              <a:t>变动，在</a:t>
            </a:r>
            <a:r>
              <a:rPr lang="zh-CN" altLang="en-US" dirty="0" smtClean="0"/>
              <a:t>相关图上的散点近似地表现为</a:t>
            </a:r>
            <a:r>
              <a:rPr lang="zh-CN" altLang="en-US" smtClean="0"/>
              <a:t>直线</a:t>
            </a:r>
            <a:r>
              <a:rPr lang="zh-CN" altLang="en-US" smtClean="0"/>
              <a:t>形式，因此</a:t>
            </a:r>
            <a:r>
              <a:rPr lang="zh-CN" altLang="en-US" dirty="0" smtClean="0"/>
              <a:t>称其为线性相关关系。</a:t>
            </a:r>
          </a:p>
          <a:p>
            <a:pPr lvl="1"/>
            <a:r>
              <a:rPr lang="zh-CN" altLang="en-US" b="1" dirty="0" smtClean="0">
                <a:solidFill>
                  <a:srgbClr val="0000FF"/>
                </a:solidFill>
              </a:rPr>
              <a:t>非线性相关</a:t>
            </a:r>
            <a:r>
              <a:rPr lang="zh-CN" altLang="en-US" dirty="0" smtClean="0"/>
              <a:t>是指两个相关</a:t>
            </a:r>
            <a:r>
              <a:rPr lang="zh-CN" altLang="en-US" smtClean="0"/>
              <a:t>现象</a:t>
            </a:r>
            <a:r>
              <a:rPr lang="zh-CN" altLang="en-US" smtClean="0"/>
              <a:t>之间，当</a:t>
            </a:r>
            <a:r>
              <a:rPr lang="zh-CN" altLang="en-US" dirty="0" smtClean="0"/>
              <a:t>自变量</a:t>
            </a:r>
            <a:r>
              <a:rPr lang="en-US" altLang="zh-CN" dirty="0" smtClean="0"/>
              <a:t>X</a:t>
            </a:r>
            <a:r>
              <a:rPr lang="zh-CN" altLang="en-US" dirty="0" smtClean="0"/>
              <a:t>的数值发生</a:t>
            </a:r>
            <a:r>
              <a:rPr lang="zh-CN" altLang="en-US" smtClean="0"/>
              <a:t>变动</a:t>
            </a:r>
            <a:r>
              <a:rPr lang="zh-CN" altLang="en-US" smtClean="0"/>
              <a:t>时，因变量</a:t>
            </a:r>
            <a:r>
              <a:rPr lang="en-US" altLang="zh-CN" dirty="0" smtClean="0"/>
              <a:t>y</a:t>
            </a:r>
            <a:r>
              <a:rPr lang="zh-CN" altLang="en-US" dirty="0" smtClean="0"/>
              <a:t>也随之</a:t>
            </a:r>
            <a:r>
              <a:rPr lang="zh-CN" altLang="en-US" smtClean="0"/>
              <a:t>发生</a:t>
            </a:r>
            <a:r>
              <a:rPr lang="zh-CN" altLang="en-US" smtClean="0"/>
              <a:t>变动，但</a:t>
            </a:r>
            <a:r>
              <a:rPr lang="zh-CN" altLang="en-US" dirty="0" smtClean="0"/>
              <a:t>这种变动在数值上不成</a:t>
            </a:r>
            <a:r>
              <a:rPr lang="zh-CN" altLang="en-US" smtClean="0"/>
              <a:t>固定</a:t>
            </a:r>
            <a:r>
              <a:rPr lang="zh-CN" altLang="en-US" smtClean="0"/>
              <a:t>比例，在</a:t>
            </a:r>
            <a:r>
              <a:rPr lang="zh-CN" altLang="en-US" dirty="0" smtClean="0"/>
              <a:t>相关图上的散点可表现为抛物线、指数曲线、双曲线</a:t>
            </a:r>
            <a:r>
              <a:rPr lang="zh-CN" altLang="en-US" smtClean="0"/>
              <a:t>等</a:t>
            </a:r>
            <a:r>
              <a:rPr lang="zh-CN" altLang="en-US" smtClean="0"/>
              <a:t>形式，因此</a:t>
            </a:r>
            <a:r>
              <a:rPr lang="zh-CN" altLang="en-US" dirty="0" smtClean="0"/>
              <a:t>称其为非线性相关关系。</a:t>
            </a:r>
            <a:br>
              <a:rPr lang="zh-CN" altLang="en-US" dirty="0" smtClean="0"/>
            </a:br>
            <a:endParaRPr lang="zh-CN" altLang="en-US" dirty="0" smtClean="0"/>
          </a:p>
        </p:txBody>
      </p:sp>
      <p:graphicFrame>
        <p:nvGraphicFramePr>
          <p:cNvPr id="4" name="对象 3"/>
          <p:cNvGraphicFramePr>
            <a:graphicFrameLocks noChangeAspect="1"/>
          </p:cNvGraphicFramePr>
          <p:nvPr/>
        </p:nvGraphicFramePr>
        <p:xfrm>
          <a:off x="6300788" y="1844675"/>
          <a:ext cx="2409825" cy="1516063"/>
        </p:xfrm>
        <a:graphic>
          <a:graphicData uri="http://schemas.openxmlformats.org/presentationml/2006/ole">
            <mc:AlternateContent xmlns:mc="http://schemas.openxmlformats.org/markup-compatibility/2006">
              <mc:Choice xmlns:v="urn:schemas-microsoft-com:vml" Requires="v">
                <p:oleObj spid="_x0000_s103700" name="图表" r:id="rId3" imgW="2409825" imgH="1371600" progId="Excel.Chart.8">
                  <p:embed/>
                </p:oleObj>
              </mc:Choice>
              <mc:Fallback>
                <p:oleObj name="图表" r:id="rId3" imgW="2409825" imgH="1371600" progId="Excel.Chart.8">
                  <p:embed/>
                  <p:pic>
                    <p:nvPicPr>
                      <p:cNvPr id="4"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00788" y="1844675"/>
                        <a:ext cx="2409825"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6300788" y="4076700"/>
          <a:ext cx="2592387" cy="1511300"/>
        </p:xfrm>
        <a:graphic>
          <a:graphicData uri="http://schemas.openxmlformats.org/presentationml/2006/ole">
            <mc:AlternateContent xmlns:mc="http://schemas.openxmlformats.org/markup-compatibility/2006">
              <mc:Choice xmlns:v="urn:schemas-microsoft-com:vml" Requires="v">
                <p:oleObj spid="_x0000_s103701" name="图表" r:id="rId5" imgW="2476500" imgH="1409700" progId="Excel.Chart.8">
                  <p:embed/>
                </p:oleObj>
              </mc:Choice>
              <mc:Fallback>
                <p:oleObj name="图表" r:id="rId5" imgW="2476500" imgH="1409700" progId="Excel.Chart.8">
                  <p:embed/>
                  <p:pic>
                    <p:nvPicPr>
                      <p:cNvPr id="5"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00788" y="4076700"/>
                        <a:ext cx="2592387"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1465671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4" grpId="0"/>
      <p:bldOleChart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zh-CN" altLang="en-US" smtClean="0"/>
              <a:t>相关关系的类型</a:t>
            </a:r>
          </a:p>
        </p:txBody>
      </p:sp>
      <p:sp>
        <p:nvSpPr>
          <p:cNvPr id="36867" name="内容占位符 2"/>
          <p:cNvSpPr>
            <a:spLocks noGrp="1"/>
          </p:cNvSpPr>
          <p:nvPr>
            <p:ph idx="1"/>
          </p:nvPr>
        </p:nvSpPr>
        <p:spPr>
          <a:xfrm>
            <a:off x="468313" y="1484313"/>
            <a:ext cx="5327650" cy="4392612"/>
          </a:xfrm>
        </p:spPr>
        <p:txBody>
          <a:bodyPr/>
          <a:lstStyle/>
          <a:p>
            <a:r>
              <a:rPr lang="zh-CN" altLang="en-US" dirty="0" smtClean="0"/>
              <a:t>按相关</a:t>
            </a:r>
            <a:r>
              <a:rPr lang="zh-CN" altLang="en-US" smtClean="0"/>
              <a:t>程度</a:t>
            </a:r>
            <a:r>
              <a:rPr lang="zh-CN" altLang="en-US" smtClean="0"/>
              <a:t>分，可</a:t>
            </a:r>
            <a:r>
              <a:rPr lang="zh-CN" altLang="en-US" dirty="0" smtClean="0"/>
              <a:t>分为：</a:t>
            </a:r>
            <a:endParaRPr lang="en-US" altLang="zh-CN" dirty="0" smtClean="0"/>
          </a:p>
          <a:p>
            <a:pPr lvl="1"/>
            <a:r>
              <a:rPr lang="zh-CN" altLang="en-US" b="1" dirty="0" smtClean="0">
                <a:solidFill>
                  <a:srgbClr val="0000FF"/>
                </a:solidFill>
              </a:rPr>
              <a:t>完全相关</a:t>
            </a:r>
            <a:r>
              <a:rPr lang="zh-CN" altLang="en-US" dirty="0" smtClean="0"/>
              <a:t>就是相关现象之间的关系是完全确定</a:t>
            </a:r>
            <a:r>
              <a:rPr lang="zh-CN" altLang="en-US" smtClean="0"/>
              <a:t>的</a:t>
            </a:r>
            <a:r>
              <a:rPr lang="zh-CN" altLang="en-US" smtClean="0"/>
              <a:t>关系，因而</a:t>
            </a:r>
            <a:r>
              <a:rPr lang="zh-CN" altLang="en-US" dirty="0" smtClean="0"/>
              <a:t>完全相关关系就是函数关系。</a:t>
            </a:r>
          </a:p>
          <a:p>
            <a:pPr lvl="1"/>
            <a:r>
              <a:rPr lang="zh-CN" altLang="en-US" b="1" dirty="0" smtClean="0">
                <a:solidFill>
                  <a:srgbClr val="0000FF"/>
                </a:solidFill>
              </a:rPr>
              <a:t>不相关</a:t>
            </a:r>
            <a:r>
              <a:rPr lang="zh-CN" altLang="en-US" dirty="0" smtClean="0"/>
              <a:t>是指两现象之间在数量上的变化上</a:t>
            </a:r>
            <a:r>
              <a:rPr lang="zh-CN" altLang="en-US" smtClean="0"/>
              <a:t>各自</a:t>
            </a:r>
            <a:r>
              <a:rPr lang="zh-CN" altLang="en-US" smtClean="0"/>
              <a:t>独立，互不</a:t>
            </a:r>
            <a:r>
              <a:rPr lang="zh-CN" altLang="en-US" dirty="0" smtClean="0"/>
              <a:t>影响。</a:t>
            </a:r>
          </a:p>
          <a:p>
            <a:pPr lvl="1"/>
            <a:r>
              <a:rPr lang="zh-CN" altLang="en-US" b="1" dirty="0" smtClean="0">
                <a:solidFill>
                  <a:srgbClr val="0000FF"/>
                </a:solidFill>
              </a:rPr>
              <a:t>不完全相关</a:t>
            </a:r>
            <a:r>
              <a:rPr lang="zh-CN" altLang="en-US" dirty="0" smtClean="0"/>
              <a:t>就是介于完全相关和不相关之间的一种相关关系。相关分析的对象主要是不完全相关关系。</a:t>
            </a:r>
          </a:p>
          <a:p>
            <a:pPr lvl="1"/>
            <a:endParaRPr lang="zh-CN" altLang="en-US" dirty="0" smtClean="0"/>
          </a:p>
        </p:txBody>
      </p:sp>
      <p:pic>
        <p:nvPicPr>
          <p:cNvPr id="36868" name="图表 5"/>
          <p:cNvPicPr>
            <a:picLocks noChangeArrowheads="1"/>
          </p:cNvPicPr>
          <p:nvPr/>
        </p:nvPicPr>
        <p:blipFill>
          <a:blip r:embed="rId3">
            <a:extLst>
              <a:ext uri="{28A0092B-C50C-407E-A947-70E740481C1C}">
                <a14:useLocalDpi xmlns:a14="http://schemas.microsoft.com/office/drawing/2010/main" val="0"/>
              </a:ext>
            </a:extLst>
          </a:blip>
          <a:srcRect b="-32"/>
          <a:stretch>
            <a:fillRect/>
          </a:stretch>
        </p:blipFill>
        <p:spPr bwMode="auto">
          <a:xfrm>
            <a:off x="6084888" y="1268413"/>
            <a:ext cx="23622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对象 4"/>
          <p:cNvGraphicFramePr>
            <a:graphicFrameLocks noChangeAspect="1"/>
          </p:cNvGraphicFramePr>
          <p:nvPr/>
        </p:nvGraphicFramePr>
        <p:xfrm>
          <a:off x="6099175" y="2924175"/>
          <a:ext cx="2333625" cy="1590675"/>
        </p:xfrm>
        <a:graphic>
          <a:graphicData uri="http://schemas.openxmlformats.org/presentationml/2006/ole">
            <mc:AlternateContent xmlns:mc="http://schemas.openxmlformats.org/markup-compatibility/2006">
              <mc:Choice xmlns:v="urn:schemas-microsoft-com:vml" Requires="v">
                <p:oleObj spid="_x0000_s104587" name="图表" r:id="rId4" imgW="2333625" imgH="1590675" progId="Excel.Chart.8">
                  <p:embed/>
                </p:oleObj>
              </mc:Choice>
              <mc:Fallback>
                <p:oleObj name="图表" r:id="rId4" imgW="2333625" imgH="1590675" progId="Excel.Chart.8">
                  <p:embed/>
                  <p:pic>
                    <p:nvPicPr>
                      <p:cNvPr id="5"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9175" y="2924175"/>
                        <a:ext cx="23336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726450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OleChart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p:txBody>
          <a:bodyPr/>
          <a:lstStyle/>
          <a:p>
            <a:r>
              <a:rPr lang="zh-CN" altLang="en-US" smtClean="0"/>
              <a:t>相关系数</a:t>
            </a:r>
          </a:p>
        </p:txBody>
      </p:sp>
      <p:sp>
        <p:nvSpPr>
          <p:cNvPr id="37891" name="内容占位符 2"/>
          <p:cNvSpPr>
            <a:spLocks noGrp="1"/>
          </p:cNvSpPr>
          <p:nvPr>
            <p:ph idx="1"/>
          </p:nvPr>
        </p:nvSpPr>
        <p:spPr/>
        <p:txBody>
          <a:bodyPr/>
          <a:lstStyle/>
          <a:p>
            <a:r>
              <a:rPr lang="zh-CN" altLang="en-US" b="1" dirty="0" smtClean="0">
                <a:solidFill>
                  <a:srgbClr val="0000FF"/>
                </a:solidFill>
              </a:rPr>
              <a:t>相关系数</a:t>
            </a:r>
            <a:r>
              <a:rPr lang="zh-CN" altLang="en-US" dirty="0" smtClean="0"/>
              <a:t>是在直线相关</a:t>
            </a:r>
            <a:r>
              <a:rPr lang="zh-CN" altLang="en-US" smtClean="0"/>
              <a:t>条件</a:t>
            </a:r>
            <a:r>
              <a:rPr lang="zh-CN" altLang="en-US" smtClean="0"/>
              <a:t>下，表明</a:t>
            </a:r>
            <a:r>
              <a:rPr lang="zh-CN" altLang="en-US" dirty="0" smtClean="0"/>
              <a:t>两个现象之间相关关系的方向和密切程度的综合性指标。一般用符号</a:t>
            </a:r>
            <a:r>
              <a:rPr lang="en-US" altLang="zh-CN" dirty="0" smtClean="0"/>
              <a:t>r</a:t>
            </a:r>
            <a:r>
              <a:rPr lang="zh-CN" altLang="en-US" dirty="0" smtClean="0"/>
              <a:t>表示。</a:t>
            </a:r>
          </a:p>
          <a:p>
            <a:r>
              <a:rPr lang="zh-CN" altLang="en-US" dirty="0" smtClean="0"/>
              <a:t>对</a:t>
            </a:r>
            <a:r>
              <a:rPr lang="zh-CN" altLang="en-US" b="1" dirty="0" smtClean="0">
                <a:solidFill>
                  <a:srgbClr val="0000FF"/>
                </a:solidFill>
              </a:rPr>
              <a:t>相关系数</a:t>
            </a:r>
            <a:r>
              <a:rPr lang="en-US" altLang="zh-CN" dirty="0" smtClean="0"/>
              <a:t>r</a:t>
            </a:r>
            <a:r>
              <a:rPr lang="zh-CN" altLang="en-US" dirty="0" smtClean="0"/>
              <a:t>的解释如下：</a:t>
            </a:r>
            <a:endParaRPr lang="en-US" altLang="zh-CN" dirty="0" smtClean="0"/>
          </a:p>
          <a:p>
            <a:pPr lvl="1"/>
            <a:r>
              <a:rPr lang="en-US" altLang="zh-CN" dirty="0" smtClean="0"/>
              <a:t>r</a:t>
            </a:r>
            <a:r>
              <a:rPr lang="zh-CN" altLang="en-US" dirty="0" smtClean="0"/>
              <a:t>取正值或负值决定了是正相关还是负相关；</a:t>
            </a:r>
          </a:p>
          <a:p>
            <a:pPr lvl="1"/>
            <a:r>
              <a:rPr lang="en-US" altLang="zh-CN" dirty="0" smtClean="0"/>
              <a:t>r</a:t>
            </a:r>
            <a:r>
              <a:rPr lang="zh-CN" altLang="en-US" smtClean="0"/>
              <a:t>的</a:t>
            </a:r>
            <a:r>
              <a:rPr lang="zh-CN" altLang="en-US" smtClean="0"/>
              <a:t>绝对值，在</a:t>
            </a:r>
            <a:r>
              <a:rPr lang="en-US" altLang="zh-CN" dirty="0" smtClean="0"/>
              <a:t>0</a:t>
            </a:r>
            <a:r>
              <a:rPr lang="zh-CN" altLang="en-US" dirty="0" smtClean="0"/>
              <a:t>与</a:t>
            </a:r>
            <a:r>
              <a:rPr lang="en-US" altLang="zh-CN" dirty="0" smtClean="0"/>
              <a:t>1</a:t>
            </a:r>
            <a:r>
              <a:rPr lang="zh-CN" altLang="en-US" dirty="0" smtClean="0"/>
              <a:t>之间；</a:t>
            </a:r>
          </a:p>
          <a:p>
            <a:pPr lvl="1"/>
            <a:r>
              <a:rPr lang="en-US" altLang="zh-CN" dirty="0" smtClean="0"/>
              <a:t>r</a:t>
            </a:r>
            <a:r>
              <a:rPr lang="zh-CN" altLang="en-US" dirty="0" smtClean="0"/>
              <a:t>的</a:t>
            </a:r>
            <a:r>
              <a:rPr lang="zh-CN" altLang="en-US" smtClean="0"/>
              <a:t>绝对值</a:t>
            </a:r>
            <a:r>
              <a:rPr lang="zh-CN" altLang="en-US" smtClean="0"/>
              <a:t>大小，可</a:t>
            </a:r>
            <a:r>
              <a:rPr lang="zh-CN" altLang="en-US" dirty="0" smtClean="0"/>
              <a:t>说明现象之间相关关系的紧密程度。</a:t>
            </a:r>
          </a:p>
          <a:p>
            <a:endParaRPr lang="zh-CN" altLang="en-US" dirty="0" smtClean="0"/>
          </a:p>
        </p:txBody>
      </p:sp>
    </p:spTree>
    <p:extLst>
      <p:ext uri="{BB962C8B-B14F-4D97-AF65-F5344CB8AC3E}">
        <p14:creationId xmlns:p14="http://schemas.microsoft.com/office/powerpoint/2010/main" val="239038659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smtClean="0"/>
              <a:t>相关系数</a:t>
            </a:r>
          </a:p>
        </p:txBody>
      </p:sp>
      <p:sp>
        <p:nvSpPr>
          <p:cNvPr id="38915" name="内容占位符 2"/>
          <p:cNvSpPr>
            <a:spLocks noGrp="1"/>
          </p:cNvSpPr>
          <p:nvPr>
            <p:ph idx="1"/>
          </p:nvPr>
        </p:nvSpPr>
        <p:spPr/>
        <p:txBody>
          <a:bodyPr/>
          <a:lstStyle/>
          <a:p>
            <a:r>
              <a:rPr lang="en-US" altLang="zh-CN" dirty="0" smtClean="0"/>
              <a:t>r </a:t>
            </a:r>
            <a:r>
              <a:rPr lang="en-US" altLang="zh-CN" smtClean="0"/>
              <a:t>= </a:t>
            </a:r>
            <a:r>
              <a:rPr lang="en-US" altLang="zh-CN" smtClean="0"/>
              <a:t>0, </a:t>
            </a:r>
            <a:r>
              <a:rPr lang="zh-CN" altLang="en-US" dirty="0" smtClean="0"/>
              <a:t>不相关</a:t>
            </a:r>
            <a:endParaRPr lang="en-US" altLang="zh-CN" dirty="0" smtClean="0"/>
          </a:p>
          <a:p>
            <a:r>
              <a:rPr lang="zh-CN" altLang="en-US" dirty="0" smtClean="0"/>
              <a:t>∣</a:t>
            </a:r>
            <a:r>
              <a:rPr lang="en-US" altLang="zh-CN" dirty="0" smtClean="0"/>
              <a:t>r∣</a:t>
            </a:r>
            <a:r>
              <a:rPr lang="en-US" altLang="zh-CN" smtClean="0"/>
              <a:t>&lt; </a:t>
            </a:r>
            <a:r>
              <a:rPr lang="en-US" altLang="zh-CN" smtClean="0"/>
              <a:t>0.3</a:t>
            </a:r>
            <a:r>
              <a:rPr lang="zh-CN" altLang="en-US" smtClean="0"/>
              <a:t>，为</a:t>
            </a:r>
            <a:r>
              <a:rPr lang="zh-CN" altLang="en-US" dirty="0" smtClean="0"/>
              <a:t>无线性相关；</a:t>
            </a:r>
          </a:p>
          <a:p>
            <a:r>
              <a:rPr lang="en-US" altLang="zh-CN" smtClean="0"/>
              <a:t>0.3</a:t>
            </a:r>
            <a:r>
              <a:rPr lang="en-US" altLang="zh-CN" dirty="0" smtClean="0"/>
              <a:t>≤∣r∣</a:t>
            </a:r>
            <a:r>
              <a:rPr lang="zh-CN" altLang="en-US" smtClean="0"/>
              <a:t>＜</a:t>
            </a:r>
            <a:r>
              <a:rPr lang="en-US" altLang="zh-CN" smtClean="0"/>
              <a:t>0.5</a:t>
            </a:r>
            <a:r>
              <a:rPr lang="zh-CN" altLang="en-US" smtClean="0"/>
              <a:t>，为</a:t>
            </a:r>
            <a:r>
              <a:rPr lang="zh-CN" altLang="en-US" dirty="0" smtClean="0"/>
              <a:t>低度线性相关；</a:t>
            </a:r>
          </a:p>
          <a:p>
            <a:r>
              <a:rPr lang="en-US" altLang="zh-CN" smtClean="0"/>
              <a:t>0.5</a:t>
            </a:r>
            <a:r>
              <a:rPr lang="en-US" altLang="zh-CN" dirty="0" smtClean="0"/>
              <a:t>≤∣r∣</a:t>
            </a:r>
            <a:r>
              <a:rPr lang="zh-CN" altLang="en-US" smtClean="0"/>
              <a:t>＜</a:t>
            </a:r>
            <a:r>
              <a:rPr lang="en-US" altLang="zh-CN" smtClean="0"/>
              <a:t>0.8</a:t>
            </a:r>
            <a:r>
              <a:rPr lang="zh-CN" altLang="en-US" smtClean="0"/>
              <a:t>，为</a:t>
            </a:r>
            <a:r>
              <a:rPr lang="zh-CN" altLang="en-US" smtClean="0"/>
              <a:t>显著</a:t>
            </a:r>
            <a:r>
              <a:rPr lang="zh-CN" altLang="en-US" smtClean="0"/>
              <a:t>线性相关，或</a:t>
            </a:r>
            <a:r>
              <a:rPr lang="zh-CN" altLang="en-US" dirty="0" smtClean="0"/>
              <a:t>中度相关；</a:t>
            </a:r>
          </a:p>
          <a:p>
            <a:r>
              <a:rPr lang="zh-CN" altLang="en-US" dirty="0" smtClean="0"/>
              <a:t>∣</a:t>
            </a:r>
            <a:r>
              <a:rPr lang="en-US" altLang="zh-CN" dirty="0" smtClean="0"/>
              <a:t>r</a:t>
            </a:r>
            <a:r>
              <a:rPr lang="en-US" altLang="zh-CN" smtClean="0"/>
              <a:t>∣≥</a:t>
            </a:r>
            <a:r>
              <a:rPr lang="en-US" altLang="zh-CN" smtClean="0"/>
              <a:t>0.8</a:t>
            </a:r>
            <a:r>
              <a:rPr lang="zh-CN" altLang="en-US" smtClean="0"/>
              <a:t>，一般</a:t>
            </a:r>
            <a:r>
              <a:rPr lang="zh-CN" altLang="en-US" dirty="0" smtClean="0"/>
              <a:t>称为高度线性相关。</a:t>
            </a:r>
            <a:endParaRPr lang="en-US" altLang="zh-CN" dirty="0" smtClean="0"/>
          </a:p>
          <a:p>
            <a:r>
              <a:rPr lang="zh-CN" altLang="en-US" dirty="0" smtClean="0"/>
              <a:t>∣</a:t>
            </a:r>
            <a:r>
              <a:rPr lang="en-US" altLang="zh-CN" dirty="0" smtClean="0"/>
              <a:t>r∣</a:t>
            </a:r>
            <a:r>
              <a:rPr lang="en-US" altLang="zh-CN" smtClean="0"/>
              <a:t>= </a:t>
            </a:r>
            <a:r>
              <a:rPr lang="en-US" altLang="zh-CN" smtClean="0"/>
              <a:t>1</a:t>
            </a:r>
            <a:r>
              <a:rPr lang="zh-CN" altLang="en-US" smtClean="0"/>
              <a:t>， </a:t>
            </a:r>
            <a:r>
              <a:rPr lang="zh-CN" altLang="en-US" dirty="0" smtClean="0"/>
              <a:t>完全线性相关</a:t>
            </a:r>
          </a:p>
          <a:p>
            <a:r>
              <a:rPr lang="zh-CN" altLang="en-US" dirty="0" smtClean="0"/>
              <a:t>以上说明必须建立在相关系数通过显著性检验的基础之上</a:t>
            </a:r>
          </a:p>
        </p:txBody>
      </p:sp>
    </p:spTree>
    <p:extLst>
      <p:ext uri="{BB962C8B-B14F-4D97-AF65-F5344CB8AC3E}">
        <p14:creationId xmlns:p14="http://schemas.microsoft.com/office/powerpoint/2010/main" val="203020253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smtClean="0"/>
              <a:t>相关系数的计算方法</a:t>
            </a:r>
          </a:p>
        </p:txBody>
      </p:sp>
      <p:sp>
        <p:nvSpPr>
          <p:cNvPr id="39939" name="内容占位符 2"/>
          <p:cNvSpPr>
            <a:spLocks noGrp="1"/>
          </p:cNvSpPr>
          <p:nvPr>
            <p:ph idx="1"/>
          </p:nvPr>
        </p:nvSpPr>
        <p:spPr/>
        <p:txBody>
          <a:bodyPr/>
          <a:lstStyle/>
          <a:p>
            <a:r>
              <a:rPr lang="en-US" altLang="zh-CN" smtClean="0"/>
              <a:t>1.</a:t>
            </a:r>
            <a:r>
              <a:rPr lang="zh-CN" altLang="en-US" smtClean="0"/>
              <a:t>积差</a:t>
            </a:r>
            <a:r>
              <a:rPr lang="zh-CN" altLang="en-US" dirty="0" smtClean="0"/>
              <a:t>法</a:t>
            </a:r>
          </a:p>
          <a:p>
            <a:endParaRPr lang="zh-CN" altLang="en-US" dirty="0" smtClean="0"/>
          </a:p>
        </p:txBody>
      </p:sp>
      <p:graphicFrame>
        <p:nvGraphicFramePr>
          <p:cNvPr id="4" name="对象 3"/>
          <p:cNvGraphicFramePr>
            <a:graphicFrameLocks noChangeAspect="1"/>
          </p:cNvGraphicFramePr>
          <p:nvPr/>
        </p:nvGraphicFramePr>
        <p:xfrm>
          <a:off x="3203575" y="1412875"/>
          <a:ext cx="1800225" cy="1216025"/>
        </p:xfrm>
        <a:graphic>
          <a:graphicData uri="http://schemas.openxmlformats.org/presentationml/2006/ole">
            <mc:AlternateContent xmlns:mc="http://schemas.openxmlformats.org/markup-compatibility/2006">
              <mc:Choice xmlns:v="urn:schemas-microsoft-com:vml" Requires="v">
                <p:oleObj spid="_x0000_s106159" name="公式" r:id="rId3" imgW="736280" imgH="495085" progId="Equation.3">
                  <p:embed/>
                </p:oleObj>
              </mc:Choice>
              <mc:Fallback>
                <p:oleObj name="公式" r:id="rId3" imgW="736280" imgH="495085" progId="Equation.3">
                  <p:embed/>
                  <p:pic>
                    <p:nvPicPr>
                      <p:cNvPr id="4"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1412875"/>
                        <a:ext cx="1800225"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nvGraphicFramePr>
        <p:xfrm>
          <a:off x="1692275" y="2708275"/>
          <a:ext cx="3311525" cy="833438"/>
        </p:xfrm>
        <a:graphic>
          <a:graphicData uri="http://schemas.openxmlformats.org/presentationml/2006/ole">
            <mc:AlternateContent xmlns:mc="http://schemas.openxmlformats.org/markup-compatibility/2006">
              <mc:Choice xmlns:v="urn:schemas-microsoft-com:vml" Requires="v">
                <p:oleObj spid="_x0000_s106160" name="公式" r:id="rId5" imgW="1548728" imgH="393529" progId="Equation.3">
                  <p:embed/>
                </p:oleObj>
              </mc:Choice>
              <mc:Fallback>
                <p:oleObj name="公式" r:id="rId5" imgW="1548728" imgH="393529" progId="Equation.3">
                  <p:embed/>
                  <p:pic>
                    <p:nvPicPr>
                      <p:cNvPr id="5" name="对象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2708275"/>
                        <a:ext cx="3311525" cy="83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2" name="对象 5"/>
          <p:cNvGraphicFramePr>
            <a:graphicFrameLocks noChangeAspect="1"/>
          </p:cNvGraphicFramePr>
          <p:nvPr/>
        </p:nvGraphicFramePr>
        <p:xfrm>
          <a:off x="1692275" y="3789363"/>
          <a:ext cx="2808288" cy="977900"/>
        </p:xfrm>
        <a:graphic>
          <a:graphicData uri="http://schemas.openxmlformats.org/presentationml/2006/ole">
            <mc:AlternateContent xmlns:mc="http://schemas.openxmlformats.org/markup-compatibility/2006">
              <mc:Choice xmlns:v="urn:schemas-microsoft-com:vml" Requires="v">
                <p:oleObj spid="_x0000_s106161" name="公式" r:id="rId7" imgW="1282700" imgH="444500" progId="Equation.3">
                  <p:embed/>
                </p:oleObj>
              </mc:Choice>
              <mc:Fallback>
                <p:oleObj name="公式" r:id="rId7" imgW="1282700" imgH="444500" progId="Equation.3">
                  <p:embed/>
                  <p:pic>
                    <p:nvPicPr>
                      <p:cNvPr id="39942" name="对象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2275" y="3789363"/>
                        <a:ext cx="2808288" cy="97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9943" name="对象 6"/>
          <p:cNvGraphicFramePr>
            <a:graphicFrameLocks noChangeAspect="1"/>
          </p:cNvGraphicFramePr>
          <p:nvPr/>
        </p:nvGraphicFramePr>
        <p:xfrm>
          <a:off x="5076825" y="3789363"/>
          <a:ext cx="2879725" cy="987425"/>
        </p:xfrm>
        <a:graphic>
          <a:graphicData uri="http://schemas.openxmlformats.org/presentationml/2006/ole">
            <mc:AlternateContent xmlns:mc="http://schemas.openxmlformats.org/markup-compatibility/2006">
              <mc:Choice xmlns:v="urn:schemas-microsoft-com:vml" Requires="v">
                <p:oleObj spid="_x0000_s106162" name="公式" r:id="rId9" imgW="1307532" imgH="444307" progId="Equation.3">
                  <p:embed/>
                </p:oleObj>
              </mc:Choice>
              <mc:Fallback>
                <p:oleObj name="公式" r:id="rId9" imgW="1307532" imgH="444307" progId="Equation.3">
                  <p:embed/>
                  <p:pic>
                    <p:nvPicPr>
                      <p:cNvPr id="39943" name="对象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76825" y="3789363"/>
                        <a:ext cx="287972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nvGraphicFramePr>
        <p:xfrm>
          <a:off x="1619250" y="4941888"/>
          <a:ext cx="4897438" cy="1250950"/>
        </p:xfrm>
        <a:graphic>
          <a:graphicData uri="http://schemas.openxmlformats.org/presentationml/2006/ole">
            <mc:AlternateContent xmlns:mc="http://schemas.openxmlformats.org/markup-compatibility/2006">
              <mc:Choice xmlns:v="urn:schemas-microsoft-com:vml" Requires="v">
                <p:oleObj spid="_x0000_s106163" name="公式" r:id="rId11" imgW="2197100" imgH="558800" progId="Equation.3">
                  <p:embed/>
                </p:oleObj>
              </mc:Choice>
              <mc:Fallback>
                <p:oleObj name="公式" r:id="rId11" imgW="2197100" imgH="558800" progId="Equation.3">
                  <p:embed/>
                  <p:pic>
                    <p:nvPicPr>
                      <p:cNvPr id="8" name="对象 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9250" y="4941888"/>
                        <a:ext cx="4897438" cy="125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4275870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6" presetClass="entr" presetSubtype="16"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ircle(in)">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zh-CN" altLang="en-US" smtClean="0"/>
              <a:t>小概率事件实际不可能性原理</a:t>
            </a:r>
          </a:p>
        </p:txBody>
      </p:sp>
      <p:sp>
        <p:nvSpPr>
          <p:cNvPr id="47107" name="内容占位符 2"/>
          <p:cNvSpPr>
            <a:spLocks noGrp="1"/>
          </p:cNvSpPr>
          <p:nvPr>
            <p:ph idx="1"/>
          </p:nvPr>
        </p:nvSpPr>
        <p:spPr>
          <a:xfrm>
            <a:off x="468313" y="1196975"/>
            <a:ext cx="8142287" cy="4679950"/>
          </a:xfrm>
        </p:spPr>
        <p:txBody>
          <a:bodyPr/>
          <a:lstStyle/>
          <a:p>
            <a:r>
              <a:rPr lang="zh-CN" altLang="en-US" dirty="0" smtClean="0"/>
              <a:t>某工厂质检部门规定该厂产品次品率不超过</a:t>
            </a:r>
            <a:r>
              <a:rPr lang="en-US" altLang="zh-CN" dirty="0" smtClean="0"/>
              <a:t>4</a:t>
            </a:r>
            <a:r>
              <a:rPr lang="zh-CN" altLang="en-US" dirty="0" smtClean="0"/>
              <a:t>％方能出厂。今从</a:t>
            </a:r>
            <a:r>
              <a:rPr lang="en-US" altLang="zh-CN" dirty="0" smtClean="0"/>
              <a:t>1000</a:t>
            </a:r>
            <a:r>
              <a:rPr lang="zh-CN" altLang="en-US" dirty="0" smtClean="0"/>
              <a:t>件产品中抽出</a:t>
            </a:r>
            <a:r>
              <a:rPr lang="en-US" altLang="zh-CN" smtClean="0"/>
              <a:t>10</a:t>
            </a:r>
            <a:r>
              <a:rPr lang="zh-CN" altLang="en-US" smtClean="0"/>
              <a:t>件，经</a:t>
            </a:r>
            <a:r>
              <a:rPr lang="zh-CN" altLang="en-US" dirty="0" smtClean="0"/>
              <a:t>检验有</a:t>
            </a:r>
            <a:r>
              <a:rPr lang="en-US" altLang="zh-CN" dirty="0" smtClean="0"/>
              <a:t>4</a:t>
            </a:r>
            <a:r>
              <a:rPr lang="zh-CN" altLang="en-US" smtClean="0"/>
              <a:t>件</a:t>
            </a:r>
            <a:r>
              <a:rPr lang="zh-CN" altLang="en-US" smtClean="0"/>
              <a:t>次品，问</a:t>
            </a:r>
            <a:r>
              <a:rPr lang="zh-CN" altLang="en-US" dirty="0" smtClean="0"/>
              <a:t>这批产品是否能出厂</a:t>
            </a:r>
            <a:r>
              <a:rPr lang="en-US" altLang="zh-CN" dirty="0" smtClean="0"/>
              <a:t>?</a:t>
            </a:r>
          </a:p>
          <a:p>
            <a:r>
              <a:rPr lang="en-US" altLang="zh-CN" dirty="0" smtClean="0"/>
              <a:t> </a:t>
            </a:r>
            <a:r>
              <a:rPr lang="zh-CN" altLang="en-US" dirty="0" smtClean="0"/>
              <a:t>如果假设这批产品的次品率</a:t>
            </a:r>
            <a:r>
              <a:rPr lang="en-US" altLang="zh-CN" dirty="0" smtClean="0"/>
              <a:t>P≤</a:t>
            </a:r>
            <a:r>
              <a:rPr lang="en-US" altLang="zh-CN" smtClean="0"/>
              <a:t>4</a:t>
            </a:r>
            <a:r>
              <a:rPr lang="zh-CN" altLang="en-US" smtClean="0"/>
              <a:t>％，则</a:t>
            </a:r>
            <a:r>
              <a:rPr lang="zh-CN" altLang="en-US" dirty="0" smtClean="0"/>
              <a:t>可计算事件“抽</a:t>
            </a:r>
            <a:r>
              <a:rPr lang="en-US" altLang="zh-CN" dirty="0" smtClean="0"/>
              <a:t>10</a:t>
            </a:r>
            <a:r>
              <a:rPr lang="zh-CN" altLang="en-US" dirty="0" smtClean="0"/>
              <a:t>件产品有</a:t>
            </a:r>
            <a:r>
              <a:rPr lang="en-US" altLang="zh-CN" dirty="0" smtClean="0"/>
              <a:t>4</a:t>
            </a:r>
            <a:r>
              <a:rPr lang="zh-CN" altLang="en-US" dirty="0" smtClean="0"/>
              <a:t>件次品”的出现概率为：</a:t>
            </a:r>
          </a:p>
          <a:p>
            <a:endParaRPr lang="zh-CN" altLang="en-US" dirty="0" smtClean="0"/>
          </a:p>
          <a:p>
            <a:r>
              <a:rPr lang="zh-CN" altLang="en-US" smtClean="0"/>
              <a:t>  </a:t>
            </a:r>
            <a:r>
              <a:rPr lang="zh-CN" altLang="en-US" smtClean="0"/>
              <a:t>可见，概率</a:t>
            </a:r>
            <a:r>
              <a:rPr lang="zh-CN" altLang="en-US" dirty="0" smtClean="0"/>
              <a:t>是相当</a:t>
            </a:r>
            <a:r>
              <a:rPr lang="zh-CN" altLang="en-US" smtClean="0"/>
              <a:t>小</a:t>
            </a:r>
            <a:r>
              <a:rPr lang="zh-CN" altLang="en-US" smtClean="0"/>
              <a:t>的，</a:t>
            </a:r>
            <a:r>
              <a:rPr lang="en-US" altLang="zh-CN" smtClean="0"/>
              <a:t>1</a:t>
            </a:r>
            <a:r>
              <a:rPr lang="zh-CN" altLang="en-US" dirty="0" smtClean="0"/>
              <a:t>万次实验中可能出现</a:t>
            </a:r>
            <a:r>
              <a:rPr lang="en-US" altLang="zh-CN" smtClean="0"/>
              <a:t>4</a:t>
            </a:r>
            <a:r>
              <a:rPr lang="zh-CN" altLang="en-US" smtClean="0"/>
              <a:t>次，然而</a:t>
            </a:r>
            <a:r>
              <a:rPr lang="zh-CN" altLang="en-US" dirty="0" smtClean="0"/>
              <a:t>概率如此小</a:t>
            </a:r>
            <a:r>
              <a:rPr lang="zh-CN" altLang="en-US" smtClean="0"/>
              <a:t>的</a:t>
            </a:r>
            <a:r>
              <a:rPr lang="zh-CN" altLang="en-US" smtClean="0"/>
              <a:t>事件，在</a:t>
            </a:r>
            <a:r>
              <a:rPr lang="zh-CN" altLang="en-US" dirty="0" smtClean="0"/>
              <a:t>一次实验中居然</a:t>
            </a:r>
            <a:r>
              <a:rPr lang="zh-CN" altLang="en-US" smtClean="0"/>
              <a:t>发生</a:t>
            </a:r>
            <a:r>
              <a:rPr lang="zh-CN" altLang="en-US" smtClean="0"/>
              <a:t>了，这</a:t>
            </a:r>
            <a:r>
              <a:rPr lang="zh-CN" altLang="en-US" dirty="0" smtClean="0"/>
              <a:t>是不</a:t>
            </a:r>
            <a:r>
              <a:rPr lang="zh-CN" altLang="en-US" smtClean="0"/>
              <a:t>合理</a:t>
            </a:r>
            <a:r>
              <a:rPr lang="zh-CN" altLang="en-US" smtClean="0"/>
              <a:t>的，而</a:t>
            </a:r>
            <a:r>
              <a:rPr lang="zh-CN" altLang="en-US" dirty="0" smtClean="0"/>
              <a:t>不合理的根源在于假设次品率</a:t>
            </a:r>
            <a:r>
              <a:rPr lang="en-US" altLang="zh-CN" dirty="0" smtClean="0"/>
              <a:t>P≤4</a:t>
            </a:r>
            <a:r>
              <a:rPr lang="zh-CN" altLang="en-US" smtClean="0"/>
              <a:t>％ </a:t>
            </a:r>
            <a:r>
              <a:rPr lang="zh-CN" altLang="en-US" smtClean="0"/>
              <a:t>，因而</a:t>
            </a:r>
            <a:r>
              <a:rPr lang="zh-CN" altLang="en-US" dirty="0" smtClean="0"/>
              <a:t>认为假设次品率</a:t>
            </a:r>
            <a:r>
              <a:rPr lang="en-US" altLang="zh-CN" dirty="0" smtClean="0"/>
              <a:t>P≤4</a:t>
            </a:r>
            <a:r>
              <a:rPr lang="zh-CN" altLang="en-US" dirty="0" smtClean="0"/>
              <a:t>％是不能</a:t>
            </a:r>
            <a:r>
              <a:rPr lang="zh-CN" altLang="en-US" smtClean="0"/>
              <a:t>成立</a:t>
            </a:r>
            <a:r>
              <a:rPr lang="zh-CN" altLang="en-US" smtClean="0"/>
              <a:t>的，故</a:t>
            </a:r>
            <a:r>
              <a:rPr lang="zh-CN" altLang="en-US" dirty="0" smtClean="0"/>
              <a:t>按质检部门</a:t>
            </a:r>
            <a:r>
              <a:rPr lang="zh-CN" altLang="en-US" smtClean="0"/>
              <a:t>的</a:t>
            </a:r>
            <a:r>
              <a:rPr lang="zh-CN" altLang="en-US" smtClean="0"/>
              <a:t>规定，这</a:t>
            </a:r>
            <a:r>
              <a:rPr lang="zh-CN" altLang="en-US" dirty="0" smtClean="0"/>
              <a:t>批产品不能出厂。</a:t>
            </a:r>
          </a:p>
          <a:p>
            <a:endParaRPr lang="zh-CN" altLang="en-US" dirty="0" smtClean="0"/>
          </a:p>
        </p:txBody>
      </p:sp>
      <p:graphicFrame>
        <p:nvGraphicFramePr>
          <p:cNvPr id="47108" name="Object 4"/>
          <p:cNvGraphicFramePr>
            <a:graphicFrameLocks noChangeAspect="1"/>
          </p:cNvGraphicFramePr>
          <p:nvPr/>
        </p:nvGraphicFramePr>
        <p:xfrm>
          <a:off x="1185863" y="3429000"/>
          <a:ext cx="6705600" cy="654050"/>
        </p:xfrm>
        <a:graphic>
          <a:graphicData uri="http://schemas.openxmlformats.org/presentationml/2006/ole">
            <mc:AlternateContent xmlns:mc="http://schemas.openxmlformats.org/markup-compatibility/2006">
              <mc:Choice xmlns:v="urn:schemas-microsoft-com:vml" Requires="v">
                <p:oleObj spid="_x0000_s47246" name="Equation" r:id="rId3" imgW="2443320" imgH="228960" progId="Equation.3">
                  <p:embed/>
                </p:oleObj>
              </mc:Choice>
              <mc:Fallback>
                <p:oleObj name="Equation" r:id="rId3" imgW="2443320" imgH="22896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5863" y="3429000"/>
                        <a:ext cx="6705600" cy="6540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t>相关系数的计算方法</a:t>
            </a:r>
          </a:p>
        </p:txBody>
      </p:sp>
      <p:sp>
        <p:nvSpPr>
          <p:cNvPr id="40963" name="内容占位符 2"/>
          <p:cNvSpPr>
            <a:spLocks noGrp="1"/>
          </p:cNvSpPr>
          <p:nvPr>
            <p:ph idx="1"/>
          </p:nvPr>
        </p:nvSpPr>
        <p:spPr/>
        <p:txBody>
          <a:bodyPr/>
          <a:lstStyle/>
          <a:p>
            <a:r>
              <a:rPr lang="en-US" altLang="zh-CN" smtClean="0"/>
              <a:t>2.</a:t>
            </a:r>
            <a:r>
              <a:rPr lang="zh-CN" altLang="en-US" smtClean="0"/>
              <a:t>简捷法 </a:t>
            </a:r>
            <a:endParaRPr lang="zh-CN" altLang="en-US" dirty="0" smtClean="0"/>
          </a:p>
        </p:txBody>
      </p:sp>
      <p:graphicFrame>
        <p:nvGraphicFramePr>
          <p:cNvPr id="40964" name="对象 3"/>
          <p:cNvGraphicFramePr>
            <a:graphicFrameLocks noChangeAspect="1"/>
          </p:cNvGraphicFramePr>
          <p:nvPr/>
        </p:nvGraphicFramePr>
        <p:xfrm>
          <a:off x="1258888" y="2852738"/>
          <a:ext cx="5545137" cy="1195387"/>
        </p:xfrm>
        <a:graphic>
          <a:graphicData uri="http://schemas.openxmlformats.org/presentationml/2006/ole">
            <mc:AlternateContent xmlns:mc="http://schemas.openxmlformats.org/markup-compatibility/2006">
              <mc:Choice xmlns:v="urn:schemas-microsoft-com:vml" Requires="v">
                <p:oleObj spid="_x0000_s106635" name="公式" r:id="rId3" imgW="3479800" imgH="673100" progId="Equation.3">
                  <p:embed/>
                </p:oleObj>
              </mc:Choice>
              <mc:Fallback>
                <p:oleObj name="公式" r:id="rId3" imgW="3479800" imgH="673100" progId="Equation.3">
                  <p:embed/>
                  <p:pic>
                    <p:nvPicPr>
                      <p:cNvPr id="40964" name="对象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852738"/>
                        <a:ext cx="5545137" cy="1195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33837576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smtClean="0"/>
              <a:t>相关系数的显著性检验 </a:t>
            </a:r>
          </a:p>
        </p:txBody>
      </p:sp>
      <p:sp>
        <p:nvSpPr>
          <p:cNvPr id="41987" name="内容占位符 2"/>
          <p:cNvSpPr>
            <a:spLocks noGrp="1"/>
          </p:cNvSpPr>
          <p:nvPr>
            <p:ph idx="1"/>
          </p:nvPr>
        </p:nvSpPr>
        <p:spPr/>
        <p:txBody>
          <a:bodyPr/>
          <a:lstStyle/>
          <a:p>
            <a:r>
              <a:rPr lang="zh-CN" altLang="en-US" dirty="0" smtClean="0"/>
              <a:t>在实际的客观现象分析</a:t>
            </a:r>
            <a:r>
              <a:rPr lang="zh-CN" altLang="en-US" smtClean="0"/>
              <a:t>研究</a:t>
            </a:r>
            <a:r>
              <a:rPr lang="zh-CN" altLang="en-US" smtClean="0"/>
              <a:t>中，相关系数</a:t>
            </a:r>
            <a:r>
              <a:rPr lang="zh-CN" altLang="en-US" dirty="0" smtClean="0"/>
              <a:t>一般都是利用样本数据</a:t>
            </a:r>
            <a:r>
              <a:rPr lang="zh-CN" altLang="en-US" smtClean="0"/>
              <a:t>计算</a:t>
            </a:r>
            <a:r>
              <a:rPr lang="zh-CN" altLang="en-US" smtClean="0"/>
              <a:t>的，因而</a:t>
            </a:r>
            <a:r>
              <a:rPr lang="zh-CN" altLang="en-US" dirty="0" smtClean="0"/>
              <a:t>带有一定的随机性；样本容量越小其可信程度就</a:t>
            </a:r>
            <a:r>
              <a:rPr lang="zh-CN" altLang="en-US" smtClean="0"/>
              <a:t>越</a:t>
            </a:r>
            <a:r>
              <a:rPr lang="zh-CN" altLang="en-US" smtClean="0"/>
              <a:t>差，因此</a:t>
            </a:r>
            <a:r>
              <a:rPr lang="zh-CN" altLang="en-US" dirty="0" smtClean="0"/>
              <a:t>也需要进行检验。即检验样本</a:t>
            </a:r>
            <a:r>
              <a:rPr lang="en-US" altLang="zh-CN" dirty="0" smtClean="0"/>
              <a:t>r</a:t>
            </a:r>
            <a:r>
              <a:rPr lang="zh-CN" altLang="en-US" dirty="0" smtClean="0"/>
              <a:t>值的显著性。</a:t>
            </a:r>
          </a:p>
          <a:p>
            <a:r>
              <a:rPr lang="zh-CN" altLang="en-US" dirty="0" smtClean="0"/>
              <a:t>对总体相关系数 是否等于</a:t>
            </a:r>
            <a:r>
              <a:rPr lang="en-US" altLang="zh-CN" dirty="0" smtClean="0"/>
              <a:t>0</a:t>
            </a:r>
            <a:r>
              <a:rPr lang="zh-CN" altLang="en-US" smtClean="0"/>
              <a:t>进行</a:t>
            </a:r>
            <a:r>
              <a:rPr lang="zh-CN" altLang="en-US" smtClean="0"/>
              <a:t>检验，通常</a:t>
            </a:r>
            <a:r>
              <a:rPr lang="zh-CN" altLang="en-US" dirty="0" smtClean="0"/>
              <a:t>采用</a:t>
            </a:r>
            <a:r>
              <a:rPr lang="en-US" altLang="zh-CN" dirty="0" smtClean="0"/>
              <a:t>t</a:t>
            </a:r>
            <a:r>
              <a:rPr lang="zh-CN" altLang="en-US" dirty="0" smtClean="0"/>
              <a:t>分布来检验</a:t>
            </a:r>
            <a:r>
              <a:rPr lang="en-US" altLang="zh-CN" dirty="0" smtClean="0"/>
              <a:t>r</a:t>
            </a:r>
            <a:r>
              <a:rPr lang="zh-CN" altLang="en-US" dirty="0" smtClean="0"/>
              <a:t>的显著性。即对以下假设进行检验：</a:t>
            </a:r>
          </a:p>
        </p:txBody>
      </p:sp>
      <p:graphicFrame>
        <p:nvGraphicFramePr>
          <p:cNvPr id="41988" name="Object 6"/>
          <p:cNvGraphicFramePr>
            <a:graphicFrameLocks noChangeAspect="1"/>
          </p:cNvGraphicFramePr>
          <p:nvPr>
            <p:extLst>
              <p:ext uri="{D42A27DB-BD31-4B8C-83A1-F6EECF244321}">
                <p14:modId xmlns:p14="http://schemas.microsoft.com/office/powerpoint/2010/main" val="467257187"/>
              </p:ext>
            </p:extLst>
          </p:nvPr>
        </p:nvGraphicFramePr>
        <p:xfrm>
          <a:off x="987425" y="4292600"/>
          <a:ext cx="1871663" cy="552450"/>
        </p:xfrm>
        <a:graphic>
          <a:graphicData uri="http://schemas.openxmlformats.org/presentationml/2006/ole">
            <mc:AlternateContent xmlns:mc="http://schemas.openxmlformats.org/markup-compatibility/2006">
              <mc:Choice xmlns:v="urn:schemas-microsoft-com:vml" Requires="v">
                <p:oleObj spid="_x0000_s107796" name="公式" r:id="rId3" imgW="774360" imgH="228600" progId="Equation.3">
                  <p:embed/>
                </p:oleObj>
              </mc:Choice>
              <mc:Fallback>
                <p:oleObj name="公式" r:id="rId3" imgW="774360" imgH="228600" progId="Equation.3">
                  <p:embed/>
                  <p:pic>
                    <p:nvPicPr>
                      <p:cNvPr id="41988" name="Object 6"/>
                      <p:cNvPicPr>
                        <a:picLocks noChangeAspect="1" noChangeArrowheads="1"/>
                      </p:cNvPicPr>
                      <p:nvPr/>
                    </p:nvPicPr>
                    <p:blipFill>
                      <a:blip r:embed="rId4"/>
                      <a:srcRect/>
                      <a:stretch>
                        <a:fillRect/>
                      </a:stretch>
                    </p:blipFill>
                    <p:spPr bwMode="auto">
                      <a:xfrm>
                        <a:off x="987425" y="4292600"/>
                        <a:ext cx="1871663" cy="55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1989" name="Object 8"/>
          <p:cNvGraphicFramePr>
            <a:graphicFrameLocks noChangeAspect="1"/>
          </p:cNvGraphicFramePr>
          <p:nvPr>
            <p:extLst>
              <p:ext uri="{D42A27DB-BD31-4B8C-83A1-F6EECF244321}">
                <p14:modId xmlns:p14="http://schemas.microsoft.com/office/powerpoint/2010/main" val="4113653018"/>
              </p:ext>
            </p:extLst>
          </p:nvPr>
        </p:nvGraphicFramePr>
        <p:xfrm>
          <a:off x="785813" y="5068888"/>
          <a:ext cx="1957387" cy="557212"/>
        </p:xfrm>
        <a:graphic>
          <a:graphicData uri="http://schemas.openxmlformats.org/presentationml/2006/ole">
            <mc:AlternateContent xmlns:mc="http://schemas.openxmlformats.org/markup-compatibility/2006">
              <mc:Choice xmlns:v="urn:schemas-microsoft-com:vml" Requires="v">
                <p:oleObj spid="_x0000_s107797" name="公式" r:id="rId5" imgW="761760" imgH="228600" progId="Equation.3">
                  <p:embed/>
                </p:oleObj>
              </mc:Choice>
              <mc:Fallback>
                <p:oleObj name="公式" r:id="rId5" imgW="761760" imgH="228600" progId="Equation.3">
                  <p:embed/>
                  <p:pic>
                    <p:nvPicPr>
                      <p:cNvPr id="41989" name="Object 8"/>
                      <p:cNvPicPr>
                        <a:picLocks noChangeAspect="1" noChangeArrowheads="1"/>
                      </p:cNvPicPr>
                      <p:nvPr/>
                    </p:nvPicPr>
                    <p:blipFill>
                      <a:blip r:embed="rId6"/>
                      <a:srcRect/>
                      <a:stretch>
                        <a:fillRect/>
                      </a:stretch>
                    </p:blipFill>
                    <p:spPr bwMode="auto">
                      <a:xfrm>
                        <a:off x="785813" y="5068888"/>
                        <a:ext cx="1957387" cy="55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1990" name="TextBox 5"/>
          <p:cNvSpPr txBox="1">
            <a:spLocks noChangeArrowheads="1"/>
          </p:cNvSpPr>
          <p:nvPr/>
        </p:nvSpPr>
        <p:spPr bwMode="auto">
          <a:xfrm>
            <a:off x="4356100" y="4652963"/>
            <a:ext cx="44640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dirty="0"/>
              <a:t>将所取显著性水平</a:t>
            </a:r>
            <a:r>
              <a:rPr lang="en-US" altLang="zh-CN" dirty="0"/>
              <a:t>α</a:t>
            </a:r>
            <a:r>
              <a:rPr lang="zh-CN" altLang="en-US" dirty="0"/>
              <a:t>与</a:t>
            </a:r>
            <a:r>
              <a:rPr lang="en-US" altLang="zh-CN" dirty="0"/>
              <a:t>P</a:t>
            </a:r>
            <a:r>
              <a:rPr lang="zh-CN" altLang="en-US" dirty="0"/>
              <a:t>值对比</a:t>
            </a:r>
          </a:p>
          <a:p>
            <a:r>
              <a:rPr lang="zh-CN" altLang="en-US" dirty="0"/>
              <a:t>（</a:t>
            </a:r>
            <a:r>
              <a:rPr lang="en-US" altLang="zh-CN" dirty="0"/>
              <a:t>1</a:t>
            </a:r>
            <a:r>
              <a:rPr lang="zh-CN" altLang="en-US" dirty="0"/>
              <a:t>）</a:t>
            </a:r>
            <a:r>
              <a:rPr lang="zh-CN" altLang="en-US"/>
              <a:t>若</a:t>
            </a:r>
            <a:r>
              <a:rPr lang="en-US" altLang="zh-CN" smtClean="0"/>
              <a:t>P&lt;α,</a:t>
            </a:r>
            <a:r>
              <a:rPr lang="zh-CN" altLang="en-US" smtClean="0"/>
              <a:t>则</a:t>
            </a:r>
            <a:r>
              <a:rPr lang="zh-CN" altLang="en-US" dirty="0"/>
              <a:t>在显著性水平</a:t>
            </a:r>
            <a:r>
              <a:rPr lang="en-US" altLang="zh-CN" dirty="0"/>
              <a:t>α</a:t>
            </a:r>
            <a:r>
              <a:rPr lang="zh-CN" altLang="en-US" dirty="0"/>
              <a:t>下拒绝 </a:t>
            </a:r>
            <a:r>
              <a:rPr lang="en-US" altLang="zh-CN" dirty="0"/>
              <a:t>H0</a:t>
            </a:r>
            <a:r>
              <a:rPr lang="zh-CN" altLang="en-US" dirty="0"/>
              <a:t>。</a:t>
            </a:r>
          </a:p>
          <a:p>
            <a:r>
              <a:rPr lang="zh-CN" altLang="en-US" dirty="0"/>
              <a:t>（</a:t>
            </a:r>
            <a:r>
              <a:rPr lang="en-US" altLang="zh-CN" dirty="0"/>
              <a:t>2</a:t>
            </a:r>
            <a:r>
              <a:rPr lang="zh-CN" altLang="en-US" dirty="0"/>
              <a:t>）</a:t>
            </a:r>
            <a:r>
              <a:rPr lang="zh-CN" altLang="en-US"/>
              <a:t>若</a:t>
            </a:r>
            <a:r>
              <a:rPr lang="en-US" altLang="zh-CN" smtClean="0"/>
              <a:t>P&gt;α</a:t>
            </a:r>
            <a:r>
              <a:rPr lang="zh-CN" altLang="en-US" smtClean="0"/>
              <a:t>，则</a:t>
            </a:r>
            <a:r>
              <a:rPr lang="zh-CN" altLang="en-US" dirty="0"/>
              <a:t>在显著性水平</a:t>
            </a:r>
            <a:r>
              <a:rPr lang="en-US" altLang="zh-CN" dirty="0"/>
              <a:t>α</a:t>
            </a:r>
            <a:r>
              <a:rPr lang="zh-CN" altLang="en-US" dirty="0"/>
              <a:t>下接受 </a:t>
            </a:r>
            <a:r>
              <a:rPr lang="en-US" altLang="zh-CN" dirty="0"/>
              <a:t>H0</a:t>
            </a:r>
            <a:r>
              <a:rPr lang="zh-CN" altLang="en-US" dirty="0"/>
              <a:t>。</a:t>
            </a:r>
          </a:p>
          <a:p>
            <a:endParaRPr lang="zh-CN" altLang="en-US" dirty="0"/>
          </a:p>
        </p:txBody>
      </p:sp>
    </p:spTree>
    <p:extLst>
      <p:ext uri="{BB962C8B-B14F-4D97-AF65-F5344CB8AC3E}">
        <p14:creationId xmlns:p14="http://schemas.microsoft.com/office/powerpoint/2010/main" val="230809674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smtClean="0"/>
              <a:t>相关分析</a:t>
            </a:r>
          </a:p>
        </p:txBody>
      </p:sp>
      <p:sp>
        <p:nvSpPr>
          <p:cNvPr id="43011" name="内容占位符 2"/>
          <p:cNvSpPr>
            <a:spLocks noGrp="1"/>
          </p:cNvSpPr>
          <p:nvPr>
            <p:ph idx="1"/>
          </p:nvPr>
        </p:nvSpPr>
        <p:spPr>
          <a:xfrm>
            <a:off x="250825" y="1341438"/>
            <a:ext cx="8569325" cy="4679950"/>
          </a:xfrm>
        </p:spPr>
        <p:txBody>
          <a:bodyPr/>
          <a:lstStyle/>
          <a:p>
            <a:r>
              <a:rPr lang="en-US" altLang="zh-CN" sz="2400" dirty="0" smtClean="0"/>
              <a:t>R</a:t>
            </a:r>
            <a:r>
              <a:rPr lang="zh-CN" altLang="en-US" sz="2400" dirty="0" smtClean="0"/>
              <a:t>语言的自带的数据包</a:t>
            </a:r>
            <a:r>
              <a:rPr lang="zh-CN" altLang="en-US" sz="2400" smtClean="0"/>
              <a:t>中</a:t>
            </a:r>
            <a:r>
              <a:rPr lang="en-US" altLang="zh-CN" sz="2400" smtClean="0"/>
              <a:t>states.x77</a:t>
            </a:r>
            <a:r>
              <a:rPr lang="zh-CN" altLang="en-US" sz="2400" dirty="0" smtClean="0"/>
              <a:t>（关于美国</a:t>
            </a:r>
            <a:r>
              <a:rPr lang="en-US" altLang="zh-CN" sz="2400" dirty="0" smtClean="0"/>
              <a:t>50</a:t>
            </a:r>
            <a:r>
              <a:rPr lang="zh-CN" altLang="en-US" sz="2400" dirty="0" smtClean="0"/>
              <a:t>个州的某些</a:t>
            </a:r>
            <a:r>
              <a:rPr lang="zh-CN" altLang="en-US" sz="2400" smtClean="0"/>
              <a:t>数据</a:t>
            </a:r>
            <a:r>
              <a:rPr lang="zh-CN" altLang="en-US" sz="2400" smtClean="0"/>
              <a:t>），第</a:t>
            </a:r>
            <a:r>
              <a:rPr lang="en-US" altLang="zh-CN" sz="2400" dirty="0" smtClean="0"/>
              <a:t>1</a:t>
            </a:r>
            <a:r>
              <a:rPr lang="zh-CN" altLang="en-US" sz="2400" dirty="0" smtClean="0"/>
              <a:t>至</a:t>
            </a:r>
            <a:r>
              <a:rPr lang="en-US" altLang="zh-CN" sz="2400" dirty="0" smtClean="0"/>
              <a:t>6</a:t>
            </a:r>
            <a:r>
              <a:rPr lang="zh-CN" altLang="en-US" sz="2400" dirty="0" smtClean="0"/>
              <a:t>列的数据及其意义如下：</a:t>
            </a:r>
          </a:p>
        </p:txBody>
      </p:sp>
      <p:graphicFrame>
        <p:nvGraphicFramePr>
          <p:cNvPr id="4" name="表格 3"/>
          <p:cNvGraphicFramePr>
            <a:graphicFrameLocks noGrp="1"/>
          </p:cNvGraphicFramePr>
          <p:nvPr/>
        </p:nvGraphicFramePr>
        <p:xfrm>
          <a:off x="755650" y="2492375"/>
          <a:ext cx="7429500" cy="2987677"/>
        </p:xfrm>
        <a:graphic>
          <a:graphicData uri="http://schemas.openxmlformats.org/drawingml/2006/table">
            <a:tbl>
              <a:tblPr/>
              <a:tblGrid>
                <a:gridCol w="2476500">
                  <a:extLst>
                    <a:ext uri="{9D8B030D-6E8A-4147-A177-3AD203B41FA5}">
                      <a16:colId xmlns:a16="http://schemas.microsoft.com/office/drawing/2014/main" val="2276501986"/>
                    </a:ext>
                  </a:extLst>
                </a:gridCol>
                <a:gridCol w="2476500">
                  <a:extLst>
                    <a:ext uri="{9D8B030D-6E8A-4147-A177-3AD203B41FA5}">
                      <a16:colId xmlns:a16="http://schemas.microsoft.com/office/drawing/2014/main" val="1615520075"/>
                    </a:ext>
                  </a:extLst>
                </a:gridCol>
                <a:gridCol w="2476500">
                  <a:extLst>
                    <a:ext uri="{9D8B030D-6E8A-4147-A177-3AD203B41FA5}">
                      <a16:colId xmlns:a16="http://schemas.microsoft.com/office/drawing/2014/main" val="1616852723"/>
                    </a:ext>
                  </a:extLst>
                </a:gridCol>
              </a:tblGrid>
              <a:tr h="426811">
                <a:tc>
                  <a:txBody>
                    <a:bodyPr/>
                    <a:lstStyle/>
                    <a:p>
                      <a:pPr algn="l" fontAlgn="ctr" latinLnBrk="1"/>
                      <a:r>
                        <a:rPr lang="zh-CN" altLang="en-US" sz="1800" b="1" dirty="0">
                          <a:solidFill>
                            <a:srgbClr val="4F4F4F"/>
                          </a:solidFill>
                          <a:effectLst/>
                        </a:rPr>
                        <a:t>列名</a:t>
                      </a:r>
                    </a:p>
                  </a:txBody>
                  <a:tcPr marL="76200" marR="76200" marT="76216" marB="7621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1"/>
                      <a:r>
                        <a:rPr lang="zh-CN" altLang="en-US" sz="1800" b="1" dirty="0">
                          <a:solidFill>
                            <a:srgbClr val="4F4F4F"/>
                          </a:solidFill>
                          <a:effectLst/>
                        </a:rPr>
                        <a:t>解释</a:t>
                      </a:r>
                    </a:p>
                  </a:txBody>
                  <a:tcPr marL="76200" marR="76200" marT="76216" marB="7621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1"/>
                      <a:r>
                        <a:rPr lang="zh-CN" altLang="en-US" sz="1800" b="1">
                          <a:solidFill>
                            <a:srgbClr val="4F4F4F"/>
                          </a:solidFill>
                          <a:effectLst/>
                        </a:rPr>
                        <a:t>单位</a:t>
                      </a:r>
                    </a:p>
                  </a:txBody>
                  <a:tcPr marL="76200" marR="76200" marT="76216" marB="7621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1364803915"/>
                  </a:ext>
                </a:extLst>
              </a:tr>
              <a:tr h="426811">
                <a:tc>
                  <a:txBody>
                    <a:bodyPr/>
                    <a:lstStyle/>
                    <a:p>
                      <a:pPr algn="l" fontAlgn="ctr" latinLnBrk="1"/>
                      <a:r>
                        <a:rPr lang="en-US" sz="1800" b="0">
                          <a:solidFill>
                            <a:srgbClr val="4F4F4F"/>
                          </a:solidFill>
                          <a:effectLst/>
                        </a:rPr>
                        <a:t>Population</a:t>
                      </a:r>
                    </a:p>
                  </a:txBody>
                  <a:tcPr marL="76200" marR="76200" marT="76216" marB="7621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1"/>
                      <a:r>
                        <a:rPr lang="zh-CN" altLang="en-US" sz="1800" b="0">
                          <a:solidFill>
                            <a:srgbClr val="4F4F4F"/>
                          </a:solidFill>
                          <a:effectLst/>
                        </a:rPr>
                        <a:t>人口</a:t>
                      </a:r>
                    </a:p>
                  </a:txBody>
                  <a:tcPr marL="76200" marR="76200" marT="76216" marB="7621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1"/>
                      <a:r>
                        <a:rPr lang="zh-CN" altLang="en-US" sz="1800" b="0">
                          <a:solidFill>
                            <a:srgbClr val="4F4F4F"/>
                          </a:solidFill>
                          <a:effectLst/>
                        </a:rPr>
                        <a:t>人</a:t>
                      </a:r>
                    </a:p>
                  </a:txBody>
                  <a:tcPr marL="76200" marR="76200" marT="76216" marB="7621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35236593"/>
                  </a:ext>
                </a:extLst>
              </a:tr>
              <a:tr h="426811">
                <a:tc>
                  <a:txBody>
                    <a:bodyPr/>
                    <a:lstStyle/>
                    <a:p>
                      <a:pPr algn="l" fontAlgn="ctr" latinLnBrk="1"/>
                      <a:r>
                        <a:rPr lang="en-US" sz="1800" b="0">
                          <a:solidFill>
                            <a:srgbClr val="4F4F4F"/>
                          </a:solidFill>
                          <a:effectLst/>
                        </a:rPr>
                        <a:t>Income</a:t>
                      </a:r>
                    </a:p>
                  </a:txBody>
                  <a:tcPr marL="76200" marR="76200" marT="76216" marB="7621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1"/>
                      <a:r>
                        <a:rPr lang="zh-CN" altLang="en-US" sz="1800" b="0">
                          <a:solidFill>
                            <a:srgbClr val="4F4F4F"/>
                          </a:solidFill>
                          <a:effectLst/>
                        </a:rPr>
                        <a:t>人均收入</a:t>
                      </a:r>
                    </a:p>
                  </a:txBody>
                  <a:tcPr marL="76200" marR="76200" marT="76216" marB="7621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1"/>
                      <a:r>
                        <a:rPr lang="zh-CN" altLang="en-US" sz="1800" b="0">
                          <a:solidFill>
                            <a:srgbClr val="4F4F4F"/>
                          </a:solidFill>
                          <a:effectLst/>
                        </a:rPr>
                        <a:t>美元</a:t>
                      </a:r>
                      <a:r>
                        <a:rPr lang="en-US" altLang="zh-CN" sz="1800" b="0">
                          <a:solidFill>
                            <a:srgbClr val="4F4F4F"/>
                          </a:solidFill>
                          <a:effectLst/>
                        </a:rPr>
                        <a:t>/</a:t>
                      </a:r>
                      <a:r>
                        <a:rPr lang="zh-CN" altLang="en-US" sz="1800" b="0">
                          <a:solidFill>
                            <a:srgbClr val="4F4F4F"/>
                          </a:solidFill>
                          <a:effectLst/>
                        </a:rPr>
                        <a:t>人</a:t>
                      </a:r>
                    </a:p>
                  </a:txBody>
                  <a:tcPr marL="76200" marR="76200" marT="76216" marB="7621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614554462"/>
                  </a:ext>
                </a:extLst>
              </a:tr>
              <a:tr h="426811">
                <a:tc>
                  <a:txBody>
                    <a:bodyPr/>
                    <a:lstStyle/>
                    <a:p>
                      <a:pPr algn="l" fontAlgn="ctr" latinLnBrk="1"/>
                      <a:r>
                        <a:rPr lang="en-US" sz="1800" b="0">
                          <a:solidFill>
                            <a:srgbClr val="4F4F4F"/>
                          </a:solidFill>
                          <a:effectLst/>
                        </a:rPr>
                        <a:t>Illiteracy</a:t>
                      </a:r>
                    </a:p>
                  </a:txBody>
                  <a:tcPr marL="76200" marR="76200" marT="76216" marB="7621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1"/>
                      <a:r>
                        <a:rPr lang="zh-CN" altLang="en-US" sz="1800" b="0" dirty="0">
                          <a:solidFill>
                            <a:srgbClr val="4F4F4F"/>
                          </a:solidFill>
                          <a:effectLst/>
                        </a:rPr>
                        <a:t>文盲率</a:t>
                      </a:r>
                    </a:p>
                  </a:txBody>
                  <a:tcPr marL="76200" marR="76200" marT="76216" marB="7621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1"/>
                      <a:r>
                        <a:rPr lang="en-US" altLang="zh-CN" sz="1800" b="0">
                          <a:solidFill>
                            <a:srgbClr val="4F4F4F"/>
                          </a:solidFill>
                          <a:effectLst/>
                        </a:rPr>
                        <a:t>%</a:t>
                      </a:r>
                    </a:p>
                  </a:txBody>
                  <a:tcPr marL="76200" marR="76200" marT="76216" marB="7621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86031152"/>
                  </a:ext>
                </a:extLst>
              </a:tr>
              <a:tr h="426811">
                <a:tc>
                  <a:txBody>
                    <a:bodyPr/>
                    <a:lstStyle/>
                    <a:p>
                      <a:pPr algn="l" fontAlgn="ctr" latinLnBrk="1"/>
                      <a:r>
                        <a:rPr lang="en-US" sz="1800" b="0">
                          <a:solidFill>
                            <a:srgbClr val="4F4F4F"/>
                          </a:solidFill>
                          <a:effectLst/>
                        </a:rPr>
                        <a:t>Life Exp</a:t>
                      </a:r>
                    </a:p>
                  </a:txBody>
                  <a:tcPr marL="76200" marR="76200" marT="76216" marB="7621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1"/>
                      <a:r>
                        <a:rPr lang="zh-CN" altLang="en-US" sz="1800" b="0">
                          <a:solidFill>
                            <a:srgbClr val="4F4F4F"/>
                          </a:solidFill>
                          <a:effectLst/>
                        </a:rPr>
                        <a:t>预期寿命</a:t>
                      </a:r>
                    </a:p>
                  </a:txBody>
                  <a:tcPr marL="76200" marR="76200" marT="76216" marB="7621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1"/>
                      <a:r>
                        <a:rPr lang="zh-CN" altLang="en-US" sz="1800" b="0">
                          <a:solidFill>
                            <a:srgbClr val="4F4F4F"/>
                          </a:solidFill>
                          <a:effectLst/>
                        </a:rPr>
                        <a:t>年</a:t>
                      </a:r>
                    </a:p>
                  </a:txBody>
                  <a:tcPr marL="76200" marR="76200" marT="76216" marB="7621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3994144880"/>
                  </a:ext>
                </a:extLst>
              </a:tr>
              <a:tr h="426811">
                <a:tc>
                  <a:txBody>
                    <a:bodyPr/>
                    <a:lstStyle/>
                    <a:p>
                      <a:pPr algn="l" fontAlgn="ctr" latinLnBrk="1"/>
                      <a:r>
                        <a:rPr lang="en-US" sz="1800" b="0">
                          <a:solidFill>
                            <a:srgbClr val="4F4F4F"/>
                          </a:solidFill>
                          <a:effectLst/>
                        </a:rPr>
                        <a:t>Murder</a:t>
                      </a:r>
                    </a:p>
                  </a:txBody>
                  <a:tcPr marL="76200" marR="76200" marT="76216" marB="7621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1"/>
                      <a:r>
                        <a:rPr lang="zh-CN" altLang="en-US" sz="1800" b="0">
                          <a:solidFill>
                            <a:srgbClr val="4F4F4F"/>
                          </a:solidFill>
                          <a:effectLst/>
                        </a:rPr>
                        <a:t>谋杀率</a:t>
                      </a:r>
                    </a:p>
                  </a:txBody>
                  <a:tcPr marL="76200" marR="76200" marT="76216" marB="7621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1"/>
                      <a:r>
                        <a:rPr lang="en-US" altLang="zh-CN" sz="1800" b="0" dirty="0">
                          <a:solidFill>
                            <a:srgbClr val="4F4F4F"/>
                          </a:solidFill>
                          <a:effectLst/>
                        </a:rPr>
                        <a:t>%</a:t>
                      </a:r>
                      <a:r>
                        <a:rPr lang="zh-CN" altLang="en-US" sz="1800" b="0" dirty="0">
                          <a:solidFill>
                            <a:srgbClr val="4F4F4F"/>
                          </a:solidFill>
                          <a:effectLst/>
                        </a:rPr>
                        <a:t>（</a:t>
                      </a:r>
                      <a:r>
                        <a:rPr lang="zh-CN" altLang="en-US" sz="1800" b="0">
                          <a:solidFill>
                            <a:srgbClr val="4F4F4F"/>
                          </a:solidFill>
                          <a:effectLst/>
                        </a:rPr>
                        <a:t>每</a:t>
                      </a:r>
                      <a:r>
                        <a:rPr lang="en-US" altLang="zh-CN" sz="1800" b="0" smtClean="0">
                          <a:solidFill>
                            <a:srgbClr val="4F4F4F"/>
                          </a:solidFill>
                          <a:effectLst/>
                        </a:rPr>
                        <a:t>100</a:t>
                      </a:r>
                      <a:r>
                        <a:rPr lang="zh-CN" altLang="en-US" sz="1800" b="0" smtClean="0">
                          <a:solidFill>
                            <a:srgbClr val="4F4F4F"/>
                          </a:solidFill>
                          <a:effectLst/>
                        </a:rPr>
                        <a:t>，</a:t>
                      </a:r>
                      <a:r>
                        <a:rPr lang="en-US" altLang="zh-CN" sz="1800" b="0" smtClean="0">
                          <a:solidFill>
                            <a:srgbClr val="4F4F4F"/>
                          </a:solidFill>
                          <a:effectLst/>
                        </a:rPr>
                        <a:t>000</a:t>
                      </a:r>
                      <a:r>
                        <a:rPr lang="zh-CN" altLang="en-US" sz="1800" b="0" dirty="0">
                          <a:solidFill>
                            <a:srgbClr val="4F4F4F"/>
                          </a:solidFill>
                          <a:effectLst/>
                        </a:rPr>
                        <a:t>人）</a:t>
                      </a:r>
                    </a:p>
                  </a:txBody>
                  <a:tcPr marL="76200" marR="76200" marT="76216" marB="7621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109343382"/>
                  </a:ext>
                </a:extLst>
              </a:tr>
              <a:tr h="426811">
                <a:tc>
                  <a:txBody>
                    <a:bodyPr/>
                    <a:lstStyle/>
                    <a:p>
                      <a:pPr algn="l" fontAlgn="ctr" latinLnBrk="1"/>
                      <a:r>
                        <a:rPr lang="en-US" sz="1800" b="0">
                          <a:solidFill>
                            <a:srgbClr val="4F4F4F"/>
                          </a:solidFill>
                          <a:effectLst/>
                        </a:rPr>
                        <a:t>HS Grad</a:t>
                      </a:r>
                    </a:p>
                  </a:txBody>
                  <a:tcPr marL="76200" marR="76200" marT="76216" marB="7621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1"/>
                      <a:r>
                        <a:rPr lang="zh-CN" altLang="en-US" sz="1800" b="0">
                          <a:solidFill>
                            <a:srgbClr val="4F4F4F"/>
                          </a:solidFill>
                          <a:effectLst/>
                        </a:rPr>
                        <a:t>高中毕业率</a:t>
                      </a:r>
                    </a:p>
                  </a:txBody>
                  <a:tcPr marL="76200" marR="76200" marT="76216" marB="7621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1"/>
                      <a:r>
                        <a:rPr lang="en-US" altLang="zh-CN" sz="1800" b="0" dirty="0">
                          <a:solidFill>
                            <a:srgbClr val="4F4F4F"/>
                          </a:solidFill>
                          <a:effectLst/>
                        </a:rPr>
                        <a:t>%</a:t>
                      </a:r>
                    </a:p>
                  </a:txBody>
                  <a:tcPr marL="76200" marR="76200" marT="76216" marB="76216"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384108807"/>
                  </a:ext>
                </a:extLst>
              </a:tr>
            </a:tbl>
          </a:graphicData>
        </a:graphic>
      </p:graphicFrame>
    </p:spTree>
    <p:extLst>
      <p:ext uri="{BB962C8B-B14F-4D97-AF65-F5344CB8AC3E}">
        <p14:creationId xmlns:p14="http://schemas.microsoft.com/office/powerpoint/2010/main" val="7610692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smtClean="0"/>
              <a:t>相关分析</a:t>
            </a:r>
          </a:p>
        </p:txBody>
      </p:sp>
      <p:sp>
        <p:nvSpPr>
          <p:cNvPr id="3" name="内容占位符 2"/>
          <p:cNvSpPr>
            <a:spLocks noGrp="1"/>
          </p:cNvSpPr>
          <p:nvPr>
            <p:ph idx="1"/>
          </p:nvPr>
        </p:nvSpPr>
        <p:spPr>
          <a:xfrm>
            <a:off x="323850" y="1341438"/>
            <a:ext cx="8424863" cy="4679950"/>
          </a:xfrm>
        </p:spPr>
        <p:txBody>
          <a:bodyPr/>
          <a:lstStyle/>
          <a:p>
            <a:pPr>
              <a:defRPr/>
            </a:pPr>
            <a:r>
              <a:rPr lang="zh-CN" altLang="en-US" sz="2400" dirty="0" smtClean="0"/>
              <a:t>计算文盲率（设为</a:t>
            </a:r>
            <a:r>
              <a:rPr lang="en-US" altLang="zh-CN" sz="2400" dirty="0" smtClean="0"/>
              <a:t>x</a:t>
            </a:r>
            <a:r>
              <a:rPr lang="zh-CN" altLang="en-US" sz="2400" dirty="0" smtClean="0"/>
              <a:t>）和预期寿命</a:t>
            </a:r>
            <a:r>
              <a:rPr lang="zh-CN" altLang="en-US" sz="2400" dirty="0"/>
              <a:t>的</a:t>
            </a:r>
            <a:r>
              <a:rPr lang="en-US" altLang="zh-CN" sz="2400" dirty="0" smtClean="0"/>
              <a:t>Pearson</a:t>
            </a:r>
            <a:r>
              <a:rPr lang="zh-CN" altLang="en-US" sz="2400" dirty="0" smtClean="0"/>
              <a:t>相关系数及显著性水平</a:t>
            </a:r>
            <a:r>
              <a:rPr lang="en-US" altLang="zh-CN" sz="2400" dirty="0" smtClean="0"/>
              <a:t>α</a:t>
            </a:r>
          </a:p>
          <a:p>
            <a:pPr marL="0" indent="0">
              <a:buFont typeface="Wingdings" panose="05000000000000000000" pitchFamily="2" charset="2"/>
              <a:buNone/>
              <a:defRPr/>
            </a:pPr>
            <a:r>
              <a:rPr lang="en-US" altLang="zh-CN" sz="2400" dirty="0" smtClean="0"/>
              <a:t>r </a:t>
            </a:r>
            <a:r>
              <a:rPr lang="en-US" altLang="zh-CN" sz="2400" smtClean="0"/>
              <a:t>&lt;- </a:t>
            </a:r>
            <a:r>
              <a:rPr lang="en-US" altLang="zh-CN" sz="2400" smtClean="0"/>
              <a:t>cor(state.x77[,3],state.x77[,4</a:t>
            </a:r>
            <a:r>
              <a:rPr lang="en-US" altLang="zh-CN" sz="2400" dirty="0" smtClean="0"/>
              <a:t>])</a:t>
            </a:r>
          </a:p>
          <a:p>
            <a:pPr marL="0" indent="0">
              <a:buFont typeface="Wingdings" panose="05000000000000000000" pitchFamily="2" charset="2"/>
              <a:buNone/>
              <a:defRPr/>
            </a:pPr>
            <a:r>
              <a:rPr lang="fr-FR" altLang="zh-CN" sz="2400" dirty="0" smtClean="0"/>
              <a:t>T </a:t>
            </a:r>
            <a:r>
              <a:rPr lang="fr-FR" altLang="zh-CN" sz="2400" smtClean="0"/>
              <a:t>&lt;- </a:t>
            </a:r>
            <a:r>
              <a:rPr lang="fr-FR" altLang="zh-CN" sz="2400" smtClean="0"/>
              <a:t>cor.test(state.x77[,3],state.x77[,4</a:t>
            </a:r>
            <a:r>
              <a:rPr lang="fr-FR" altLang="zh-CN" sz="2400" dirty="0" smtClean="0"/>
              <a:t>])</a:t>
            </a:r>
            <a:endParaRPr lang="zh-CN" altLang="en-US" sz="2400" dirty="0"/>
          </a:p>
        </p:txBody>
      </p:sp>
      <p:pic>
        <p:nvPicPr>
          <p:cNvPr id="44036"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5288" y="3141663"/>
            <a:ext cx="4581525" cy="3314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63195359"/>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smtClean="0"/>
              <a:t>相关分析</a:t>
            </a:r>
          </a:p>
        </p:txBody>
      </p:sp>
      <p:sp>
        <p:nvSpPr>
          <p:cNvPr id="3" name="内容占位符 2"/>
          <p:cNvSpPr>
            <a:spLocks noGrp="1"/>
          </p:cNvSpPr>
          <p:nvPr>
            <p:ph idx="1"/>
          </p:nvPr>
        </p:nvSpPr>
        <p:spPr>
          <a:xfrm>
            <a:off x="323850" y="1341438"/>
            <a:ext cx="8424863" cy="4679950"/>
          </a:xfrm>
        </p:spPr>
        <p:txBody>
          <a:bodyPr/>
          <a:lstStyle/>
          <a:p>
            <a:pPr>
              <a:defRPr/>
            </a:pPr>
            <a:r>
              <a:rPr lang="zh-CN" altLang="en-US" sz="2000" dirty="0" smtClean="0"/>
              <a:t>计算两两变量间的相关系数</a:t>
            </a:r>
            <a:endParaRPr lang="en-US" altLang="zh-CN" sz="2000" dirty="0" smtClean="0"/>
          </a:p>
          <a:p>
            <a:pPr marL="0" indent="0">
              <a:buFont typeface="Wingdings" panose="05000000000000000000" pitchFamily="2" charset="2"/>
              <a:buNone/>
              <a:defRPr/>
            </a:pPr>
            <a:r>
              <a:rPr lang="en-US" altLang="zh-CN" sz="2000" dirty="0"/>
              <a:t>library(psych)</a:t>
            </a:r>
          </a:p>
          <a:p>
            <a:pPr marL="0" indent="0">
              <a:buFont typeface="Wingdings" panose="05000000000000000000" pitchFamily="2" charset="2"/>
              <a:buNone/>
              <a:defRPr/>
            </a:pPr>
            <a:r>
              <a:rPr lang="en-US" altLang="zh-CN" sz="2000" dirty="0" smtClean="0"/>
              <a:t>w </a:t>
            </a:r>
            <a:r>
              <a:rPr lang="en-US" altLang="zh-CN" sz="2000" smtClean="0"/>
              <a:t>&lt;- </a:t>
            </a:r>
            <a:r>
              <a:rPr lang="en-US" altLang="zh-CN" sz="2000" smtClean="0"/>
              <a:t>state.x77[,1:6</a:t>
            </a:r>
            <a:r>
              <a:rPr lang="en-US" altLang="zh-CN" sz="2000" dirty="0" smtClean="0"/>
              <a:t>]</a:t>
            </a:r>
          </a:p>
          <a:p>
            <a:pPr marL="0" indent="0">
              <a:buFont typeface="Wingdings" panose="05000000000000000000" pitchFamily="2" charset="2"/>
              <a:buNone/>
              <a:defRPr/>
            </a:pPr>
            <a:r>
              <a:rPr lang="en-US" altLang="zh-CN" sz="2000" dirty="0" err="1" smtClean="0"/>
              <a:t>cor</a:t>
            </a:r>
            <a:r>
              <a:rPr lang="en-US" altLang="zh-CN" sz="2000" dirty="0" smtClean="0"/>
              <a:t>(w)</a:t>
            </a:r>
          </a:p>
          <a:p>
            <a:pPr marL="0" indent="0">
              <a:buFont typeface="Wingdings" panose="05000000000000000000" pitchFamily="2" charset="2"/>
              <a:buNone/>
              <a:defRPr/>
            </a:pPr>
            <a:r>
              <a:rPr lang="en-US" altLang="zh-CN" sz="2000" smtClean="0"/>
              <a:t>corr.test(w, </a:t>
            </a:r>
            <a:r>
              <a:rPr lang="en-US" altLang="zh-CN" sz="2000" dirty="0" smtClean="0"/>
              <a:t>adjust = "</a:t>
            </a:r>
            <a:r>
              <a:rPr lang="en-US" altLang="zh-CN" sz="2000" smtClean="0"/>
              <a:t>none</a:t>
            </a:r>
            <a:r>
              <a:rPr lang="en-US" altLang="zh-CN" sz="2000" smtClean="0"/>
              <a:t>", </a:t>
            </a:r>
            <a:r>
              <a:rPr lang="en-US" altLang="zh-CN" sz="2000" dirty="0" smtClean="0"/>
              <a:t>use = "complete")</a:t>
            </a:r>
            <a:endParaRPr lang="en-US" altLang="zh-CN" sz="2000" dirty="0"/>
          </a:p>
          <a:p>
            <a:pPr marL="0" indent="0">
              <a:buFont typeface="Wingdings" panose="05000000000000000000" pitchFamily="2" charset="2"/>
              <a:buNone/>
              <a:defRPr/>
            </a:pPr>
            <a:endParaRPr lang="en-US" altLang="zh-CN" sz="2000" dirty="0" smtClean="0"/>
          </a:p>
          <a:p>
            <a:pPr marL="0" indent="0">
              <a:buFont typeface="Wingdings" panose="05000000000000000000" pitchFamily="2" charset="2"/>
              <a:buNone/>
              <a:defRPr/>
            </a:pPr>
            <a:endParaRPr lang="en-US" altLang="zh-CN" sz="2000" dirty="0"/>
          </a:p>
          <a:p>
            <a:pPr marL="0" indent="0">
              <a:buFont typeface="Wingdings" panose="05000000000000000000" pitchFamily="2" charset="2"/>
              <a:buNone/>
              <a:defRPr/>
            </a:pPr>
            <a:endParaRPr lang="en-US" altLang="zh-CN" sz="2000" dirty="0" smtClean="0"/>
          </a:p>
          <a:p>
            <a:pPr marL="0" indent="0">
              <a:buFont typeface="Wingdings" panose="05000000000000000000" pitchFamily="2" charset="2"/>
              <a:buNone/>
              <a:defRPr/>
            </a:pPr>
            <a:endParaRPr lang="en-US" altLang="zh-CN" sz="2000" dirty="0" smtClean="0"/>
          </a:p>
          <a:p>
            <a:pPr marL="0" indent="0">
              <a:buFont typeface="Wingdings" panose="05000000000000000000" pitchFamily="2" charset="2"/>
              <a:buNone/>
              <a:defRPr/>
            </a:pPr>
            <a:endParaRPr lang="zh-CN" altLang="en-US" sz="2000" dirty="0"/>
          </a:p>
        </p:txBody>
      </p:sp>
      <p:pic>
        <p:nvPicPr>
          <p:cNvPr id="45060"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650" y="3357563"/>
            <a:ext cx="647700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284900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zh-CN" altLang="en-US" smtClean="0"/>
              <a:t>相关分析</a:t>
            </a:r>
          </a:p>
        </p:txBody>
      </p:sp>
      <p:sp>
        <p:nvSpPr>
          <p:cNvPr id="46083" name="内容占位符 2"/>
          <p:cNvSpPr>
            <a:spLocks noGrp="1"/>
          </p:cNvSpPr>
          <p:nvPr>
            <p:ph idx="1"/>
          </p:nvPr>
        </p:nvSpPr>
        <p:spPr>
          <a:xfrm>
            <a:off x="323850" y="1341438"/>
            <a:ext cx="8424863" cy="4679950"/>
          </a:xfrm>
        </p:spPr>
        <p:txBody>
          <a:bodyPr/>
          <a:lstStyle/>
          <a:p>
            <a:r>
              <a:rPr lang="zh-CN" altLang="en-US" sz="2000" dirty="0" smtClean="0"/>
              <a:t>具有显著性相关关系（设显著性水平</a:t>
            </a:r>
            <a:r>
              <a:rPr lang="zh-CN" altLang="en-US" sz="2000" smtClean="0"/>
              <a:t>为</a:t>
            </a:r>
            <a:r>
              <a:rPr lang="en-US" altLang="zh-CN" sz="2000" smtClean="0"/>
              <a:t>0.05</a:t>
            </a:r>
            <a:r>
              <a:rPr lang="zh-CN" altLang="en-US" sz="2000" smtClean="0"/>
              <a:t>，即</a:t>
            </a:r>
            <a:r>
              <a:rPr lang="zh-CN" altLang="en-US" sz="2000" dirty="0" smtClean="0"/>
              <a:t>超过</a:t>
            </a:r>
            <a:r>
              <a:rPr lang="en-US" altLang="zh-CN" sz="2000" dirty="0" smtClean="0"/>
              <a:t>95%</a:t>
            </a:r>
            <a:r>
              <a:rPr lang="zh-CN" altLang="en-US" sz="2000" dirty="0" smtClean="0"/>
              <a:t>的概率有相关关系）的两两变量有：</a:t>
            </a:r>
          </a:p>
        </p:txBody>
      </p:sp>
      <p:graphicFrame>
        <p:nvGraphicFramePr>
          <p:cNvPr id="4" name="表格 3"/>
          <p:cNvGraphicFramePr>
            <a:graphicFrameLocks noGrp="1"/>
          </p:cNvGraphicFramePr>
          <p:nvPr/>
        </p:nvGraphicFramePr>
        <p:xfrm>
          <a:off x="611188" y="2060575"/>
          <a:ext cx="7848600" cy="4251324"/>
        </p:xfrm>
        <a:graphic>
          <a:graphicData uri="http://schemas.openxmlformats.org/drawingml/2006/table">
            <a:tbl>
              <a:tblPr/>
              <a:tblGrid>
                <a:gridCol w="2616200">
                  <a:extLst>
                    <a:ext uri="{9D8B030D-6E8A-4147-A177-3AD203B41FA5}">
                      <a16:colId xmlns:a16="http://schemas.microsoft.com/office/drawing/2014/main" val="131824280"/>
                    </a:ext>
                  </a:extLst>
                </a:gridCol>
                <a:gridCol w="2616200">
                  <a:extLst>
                    <a:ext uri="{9D8B030D-6E8A-4147-A177-3AD203B41FA5}">
                      <a16:colId xmlns:a16="http://schemas.microsoft.com/office/drawing/2014/main" val="2342802746"/>
                    </a:ext>
                  </a:extLst>
                </a:gridCol>
                <a:gridCol w="2616200">
                  <a:extLst>
                    <a:ext uri="{9D8B030D-6E8A-4147-A177-3AD203B41FA5}">
                      <a16:colId xmlns:a16="http://schemas.microsoft.com/office/drawing/2014/main" val="646949282"/>
                    </a:ext>
                  </a:extLst>
                </a:gridCol>
              </a:tblGrid>
              <a:tr h="386484">
                <a:tc>
                  <a:txBody>
                    <a:bodyPr/>
                    <a:lstStyle/>
                    <a:p>
                      <a:pPr algn="l" fontAlgn="ctr" latinLnBrk="1"/>
                      <a:r>
                        <a:rPr lang="zh-CN" altLang="en-US" sz="1600" b="1" dirty="0">
                          <a:solidFill>
                            <a:srgbClr val="4F4F4F"/>
                          </a:solidFill>
                          <a:effectLst/>
                        </a:rPr>
                        <a:t>变量</a:t>
                      </a: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1"/>
                      <a:r>
                        <a:rPr lang="en-US" sz="1600" b="1">
                          <a:solidFill>
                            <a:srgbClr val="4F4F4F"/>
                          </a:solidFill>
                          <a:effectLst/>
                        </a:rPr>
                        <a:t>P</a:t>
                      </a:r>
                      <a:r>
                        <a:rPr lang="zh-CN" altLang="en-US" sz="1600" b="1">
                          <a:solidFill>
                            <a:srgbClr val="4F4F4F"/>
                          </a:solidFill>
                          <a:effectLst/>
                        </a:rPr>
                        <a:t>值</a:t>
                      </a: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tc>
                  <a:txBody>
                    <a:bodyPr/>
                    <a:lstStyle/>
                    <a:p>
                      <a:pPr algn="l" fontAlgn="ctr" latinLnBrk="1"/>
                      <a:r>
                        <a:rPr lang="en-US" sz="1600" b="1">
                          <a:solidFill>
                            <a:srgbClr val="4F4F4F"/>
                          </a:solidFill>
                          <a:effectLst/>
                        </a:rPr>
                        <a:t>r</a:t>
                      </a:r>
                      <a:r>
                        <a:rPr lang="zh-CN" altLang="en-US" sz="1600" b="1">
                          <a:solidFill>
                            <a:srgbClr val="4F4F4F"/>
                          </a:solidFill>
                          <a:effectLst/>
                        </a:rPr>
                        <a:t>值</a:t>
                      </a: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FF3F5"/>
                    </a:solidFill>
                  </a:tcPr>
                </a:tc>
                <a:extLst>
                  <a:ext uri="{0D108BD9-81ED-4DB2-BD59-A6C34878D82A}">
                    <a16:rowId xmlns:a16="http://schemas.microsoft.com/office/drawing/2014/main" val="2766780445"/>
                  </a:ext>
                </a:extLst>
              </a:tr>
              <a:tr h="386484">
                <a:tc>
                  <a:txBody>
                    <a:bodyPr/>
                    <a:lstStyle/>
                    <a:p>
                      <a:pPr algn="l" fontAlgn="ctr" latinLnBrk="1"/>
                      <a:r>
                        <a:rPr lang="en-US" sz="1600" b="0" smtClean="0">
                          <a:solidFill>
                            <a:srgbClr val="4F4F4F"/>
                          </a:solidFill>
                          <a:effectLst/>
                        </a:rPr>
                        <a:t>Population，Murder</a:t>
                      </a:r>
                      <a:endParaRPr lang="en-US"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1"/>
                      <a:r>
                        <a:rPr lang="en-US" altLang="zh-CN" sz="1600" b="0" smtClean="0">
                          <a:solidFill>
                            <a:srgbClr val="4F4F4F"/>
                          </a:solidFill>
                          <a:effectLst/>
                        </a:rPr>
                        <a:t>0.01</a:t>
                      </a:r>
                      <a:endParaRPr lang="en-US" altLang="zh-CN"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1"/>
                      <a:r>
                        <a:rPr lang="en-US" altLang="zh-CN" sz="1600" b="0" smtClean="0">
                          <a:solidFill>
                            <a:srgbClr val="4F4F4F"/>
                          </a:solidFill>
                          <a:effectLst/>
                        </a:rPr>
                        <a:t>0.34</a:t>
                      </a:r>
                      <a:endParaRPr lang="en-US" altLang="zh-CN"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877429934"/>
                  </a:ext>
                </a:extLst>
              </a:tr>
              <a:tr h="386484">
                <a:tc>
                  <a:txBody>
                    <a:bodyPr/>
                    <a:lstStyle/>
                    <a:p>
                      <a:pPr algn="l" fontAlgn="ctr" latinLnBrk="1"/>
                      <a:r>
                        <a:rPr lang="en-US" sz="1600" b="0" smtClean="0">
                          <a:solidFill>
                            <a:srgbClr val="4F4F4F"/>
                          </a:solidFill>
                          <a:effectLst/>
                        </a:rPr>
                        <a:t>Income， </a:t>
                      </a:r>
                      <a:r>
                        <a:rPr lang="en-US" sz="1600" b="0" dirty="0">
                          <a:solidFill>
                            <a:srgbClr val="4F4F4F"/>
                          </a:solidFill>
                          <a:effectLst/>
                        </a:rPr>
                        <a:t>Illiteracy</a:t>
                      </a: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1"/>
                      <a:r>
                        <a:rPr lang="en-US" altLang="zh-CN" sz="1600" b="0" smtClean="0">
                          <a:solidFill>
                            <a:srgbClr val="4F4F4F"/>
                          </a:solidFill>
                          <a:effectLst/>
                        </a:rPr>
                        <a:t>0.00</a:t>
                      </a:r>
                      <a:endParaRPr lang="en-US" altLang="zh-CN"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1"/>
                      <a:r>
                        <a:rPr lang="en-US" altLang="zh-CN" sz="1600" b="0">
                          <a:solidFill>
                            <a:srgbClr val="4F4F4F"/>
                          </a:solidFill>
                          <a:effectLst/>
                        </a:rPr>
                        <a:t>-</a:t>
                      </a:r>
                      <a:r>
                        <a:rPr lang="en-US" altLang="zh-CN" sz="1600" b="0" smtClean="0">
                          <a:solidFill>
                            <a:srgbClr val="4F4F4F"/>
                          </a:solidFill>
                          <a:effectLst/>
                        </a:rPr>
                        <a:t>0.44</a:t>
                      </a:r>
                      <a:endParaRPr lang="en-US" altLang="zh-CN"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648746778"/>
                  </a:ext>
                </a:extLst>
              </a:tr>
              <a:tr h="386484">
                <a:tc>
                  <a:txBody>
                    <a:bodyPr/>
                    <a:lstStyle/>
                    <a:p>
                      <a:pPr algn="l" fontAlgn="ctr" latinLnBrk="1"/>
                      <a:r>
                        <a:rPr lang="en-US" sz="1600" b="0" smtClean="0">
                          <a:solidFill>
                            <a:srgbClr val="4F4F4F"/>
                          </a:solidFill>
                          <a:effectLst/>
                        </a:rPr>
                        <a:t>Income，Life </a:t>
                      </a:r>
                      <a:r>
                        <a:rPr lang="en-US" sz="1600" b="0" dirty="0" err="1">
                          <a:solidFill>
                            <a:srgbClr val="4F4F4F"/>
                          </a:solidFill>
                          <a:effectLst/>
                        </a:rPr>
                        <a:t>Exp</a:t>
                      </a:r>
                      <a:endParaRPr lang="en-US"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1"/>
                      <a:r>
                        <a:rPr lang="en-US" altLang="zh-CN" sz="1600" b="0" smtClean="0">
                          <a:solidFill>
                            <a:srgbClr val="4F4F4F"/>
                          </a:solidFill>
                          <a:effectLst/>
                        </a:rPr>
                        <a:t>0.02</a:t>
                      </a:r>
                      <a:endParaRPr lang="en-US" altLang="zh-CN"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1"/>
                      <a:r>
                        <a:rPr lang="en-US" altLang="zh-CN" sz="1600" b="0" smtClean="0">
                          <a:solidFill>
                            <a:srgbClr val="4F4F4F"/>
                          </a:solidFill>
                          <a:effectLst/>
                        </a:rPr>
                        <a:t>0.34</a:t>
                      </a:r>
                      <a:endParaRPr lang="en-US" altLang="zh-CN"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78456768"/>
                  </a:ext>
                </a:extLst>
              </a:tr>
              <a:tr h="386484">
                <a:tc>
                  <a:txBody>
                    <a:bodyPr/>
                    <a:lstStyle/>
                    <a:p>
                      <a:pPr algn="l" fontAlgn="ctr" latinLnBrk="1"/>
                      <a:r>
                        <a:rPr lang="en-US" sz="1600" b="0" smtClean="0">
                          <a:solidFill>
                            <a:srgbClr val="4F4F4F"/>
                          </a:solidFill>
                          <a:effectLst/>
                        </a:rPr>
                        <a:t>Income， </a:t>
                      </a:r>
                      <a:r>
                        <a:rPr lang="en-US" sz="1600" b="0" dirty="0">
                          <a:solidFill>
                            <a:srgbClr val="4F4F4F"/>
                          </a:solidFill>
                          <a:effectLst/>
                        </a:rPr>
                        <a:t>HS Grad</a:t>
                      </a: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1"/>
                      <a:r>
                        <a:rPr lang="en-US" altLang="zh-CN" sz="1600" b="0" smtClean="0">
                          <a:solidFill>
                            <a:srgbClr val="4F4F4F"/>
                          </a:solidFill>
                          <a:effectLst/>
                        </a:rPr>
                        <a:t>0.00</a:t>
                      </a:r>
                      <a:endParaRPr lang="en-US" altLang="zh-CN"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1"/>
                      <a:r>
                        <a:rPr lang="en-US" altLang="zh-CN" sz="1600" b="0" smtClean="0">
                          <a:solidFill>
                            <a:srgbClr val="4F4F4F"/>
                          </a:solidFill>
                          <a:effectLst/>
                        </a:rPr>
                        <a:t>0.62</a:t>
                      </a:r>
                      <a:endParaRPr lang="en-US" altLang="zh-CN"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132123464"/>
                  </a:ext>
                </a:extLst>
              </a:tr>
              <a:tr h="386484">
                <a:tc>
                  <a:txBody>
                    <a:bodyPr/>
                    <a:lstStyle/>
                    <a:p>
                      <a:pPr algn="l" fontAlgn="ctr" latinLnBrk="1"/>
                      <a:r>
                        <a:rPr lang="en-US" sz="1600" b="0" smtClean="0">
                          <a:solidFill>
                            <a:srgbClr val="4F4F4F"/>
                          </a:solidFill>
                          <a:effectLst/>
                        </a:rPr>
                        <a:t>Illiteracy， </a:t>
                      </a:r>
                      <a:r>
                        <a:rPr lang="en-US" sz="1600" b="0" dirty="0">
                          <a:solidFill>
                            <a:srgbClr val="4F4F4F"/>
                          </a:solidFill>
                          <a:effectLst/>
                        </a:rPr>
                        <a:t>Life </a:t>
                      </a:r>
                      <a:r>
                        <a:rPr lang="en-US" sz="1600" b="0" dirty="0" err="1">
                          <a:solidFill>
                            <a:srgbClr val="4F4F4F"/>
                          </a:solidFill>
                          <a:effectLst/>
                        </a:rPr>
                        <a:t>Exp</a:t>
                      </a:r>
                      <a:endParaRPr lang="en-US"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1"/>
                      <a:r>
                        <a:rPr lang="en-US" altLang="zh-CN" sz="1600" b="0" smtClean="0">
                          <a:solidFill>
                            <a:srgbClr val="4F4F4F"/>
                          </a:solidFill>
                          <a:effectLst/>
                        </a:rPr>
                        <a:t>0.00</a:t>
                      </a:r>
                      <a:endParaRPr lang="en-US" altLang="zh-CN"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1"/>
                      <a:r>
                        <a:rPr lang="en-US" altLang="zh-CN" sz="1600" b="0">
                          <a:solidFill>
                            <a:srgbClr val="4F4F4F"/>
                          </a:solidFill>
                          <a:effectLst/>
                        </a:rPr>
                        <a:t>-</a:t>
                      </a:r>
                      <a:r>
                        <a:rPr lang="en-US" altLang="zh-CN" sz="1600" b="0" smtClean="0">
                          <a:solidFill>
                            <a:srgbClr val="4F4F4F"/>
                          </a:solidFill>
                          <a:effectLst/>
                        </a:rPr>
                        <a:t>0.59</a:t>
                      </a:r>
                      <a:endParaRPr lang="en-US" altLang="zh-CN"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578113610"/>
                  </a:ext>
                </a:extLst>
              </a:tr>
              <a:tr h="386484">
                <a:tc>
                  <a:txBody>
                    <a:bodyPr/>
                    <a:lstStyle/>
                    <a:p>
                      <a:pPr algn="l" fontAlgn="ctr" latinLnBrk="1"/>
                      <a:r>
                        <a:rPr lang="en-US" sz="1600" b="0" smtClean="0">
                          <a:solidFill>
                            <a:srgbClr val="4F4F4F"/>
                          </a:solidFill>
                          <a:effectLst/>
                        </a:rPr>
                        <a:t>Illiteracy， </a:t>
                      </a:r>
                      <a:r>
                        <a:rPr lang="en-US" sz="1600" b="0" dirty="0">
                          <a:solidFill>
                            <a:srgbClr val="4F4F4F"/>
                          </a:solidFill>
                          <a:effectLst/>
                        </a:rPr>
                        <a:t>Murder</a:t>
                      </a: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1"/>
                      <a:r>
                        <a:rPr lang="en-US" altLang="zh-CN" sz="1600" b="0" smtClean="0">
                          <a:solidFill>
                            <a:srgbClr val="4F4F4F"/>
                          </a:solidFill>
                          <a:effectLst/>
                        </a:rPr>
                        <a:t>0.00</a:t>
                      </a:r>
                      <a:endParaRPr lang="en-US" altLang="zh-CN"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1"/>
                      <a:r>
                        <a:rPr lang="en-US" altLang="zh-CN" sz="1600" b="0" smtClean="0">
                          <a:solidFill>
                            <a:srgbClr val="4F4F4F"/>
                          </a:solidFill>
                          <a:effectLst/>
                        </a:rPr>
                        <a:t>0.70</a:t>
                      </a:r>
                      <a:endParaRPr lang="en-US" altLang="zh-CN"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1507117022"/>
                  </a:ext>
                </a:extLst>
              </a:tr>
              <a:tr h="386484">
                <a:tc>
                  <a:txBody>
                    <a:bodyPr/>
                    <a:lstStyle/>
                    <a:p>
                      <a:pPr algn="l" fontAlgn="ctr" latinLnBrk="1"/>
                      <a:r>
                        <a:rPr lang="en-US" sz="1600" b="0" smtClean="0">
                          <a:solidFill>
                            <a:srgbClr val="4F4F4F"/>
                          </a:solidFill>
                          <a:effectLst/>
                        </a:rPr>
                        <a:t>Illiteracy， </a:t>
                      </a:r>
                      <a:r>
                        <a:rPr lang="en-US" sz="1600" b="0" dirty="0">
                          <a:solidFill>
                            <a:srgbClr val="4F4F4F"/>
                          </a:solidFill>
                          <a:effectLst/>
                        </a:rPr>
                        <a:t>HS Grad</a:t>
                      </a: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1"/>
                      <a:r>
                        <a:rPr lang="en-US" altLang="zh-CN" sz="1600" b="0" smtClean="0">
                          <a:solidFill>
                            <a:srgbClr val="4F4F4F"/>
                          </a:solidFill>
                          <a:effectLst/>
                        </a:rPr>
                        <a:t>0.00</a:t>
                      </a:r>
                      <a:endParaRPr lang="en-US" altLang="zh-CN"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1"/>
                      <a:r>
                        <a:rPr lang="en-US" altLang="zh-CN" sz="1600" b="0">
                          <a:solidFill>
                            <a:srgbClr val="4F4F4F"/>
                          </a:solidFill>
                          <a:effectLst/>
                        </a:rPr>
                        <a:t>-</a:t>
                      </a:r>
                      <a:r>
                        <a:rPr lang="en-US" altLang="zh-CN" sz="1600" b="0" smtClean="0">
                          <a:solidFill>
                            <a:srgbClr val="4F4F4F"/>
                          </a:solidFill>
                          <a:effectLst/>
                        </a:rPr>
                        <a:t>0.66</a:t>
                      </a:r>
                      <a:endParaRPr lang="en-US" altLang="zh-CN"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07002212"/>
                  </a:ext>
                </a:extLst>
              </a:tr>
              <a:tr h="386484">
                <a:tc>
                  <a:txBody>
                    <a:bodyPr/>
                    <a:lstStyle/>
                    <a:p>
                      <a:pPr algn="l" fontAlgn="ctr" latinLnBrk="1"/>
                      <a:r>
                        <a:rPr lang="en-US" sz="1600" b="0">
                          <a:solidFill>
                            <a:srgbClr val="4F4F4F"/>
                          </a:solidFill>
                          <a:effectLst/>
                        </a:rPr>
                        <a:t>Life </a:t>
                      </a:r>
                      <a:r>
                        <a:rPr lang="en-US" sz="1600" b="0" smtClean="0">
                          <a:solidFill>
                            <a:srgbClr val="4F4F4F"/>
                          </a:solidFill>
                          <a:effectLst/>
                        </a:rPr>
                        <a:t>Exp， </a:t>
                      </a:r>
                      <a:r>
                        <a:rPr lang="en-US" sz="1600" b="0" dirty="0">
                          <a:solidFill>
                            <a:srgbClr val="4F4F4F"/>
                          </a:solidFill>
                          <a:effectLst/>
                        </a:rPr>
                        <a:t>HS Grad</a:t>
                      </a: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1"/>
                      <a:r>
                        <a:rPr lang="en-US" altLang="zh-CN" sz="1600" b="0" smtClean="0">
                          <a:solidFill>
                            <a:srgbClr val="4F4F4F"/>
                          </a:solidFill>
                          <a:effectLst/>
                        </a:rPr>
                        <a:t>0.00</a:t>
                      </a:r>
                      <a:endParaRPr lang="en-US" altLang="zh-CN"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1"/>
                      <a:r>
                        <a:rPr lang="en-US" altLang="zh-CN" sz="1600" b="0" smtClean="0">
                          <a:solidFill>
                            <a:srgbClr val="4F4F4F"/>
                          </a:solidFill>
                          <a:effectLst/>
                        </a:rPr>
                        <a:t>0.58</a:t>
                      </a:r>
                      <a:endParaRPr lang="en-US" altLang="zh-CN"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416590954"/>
                  </a:ext>
                </a:extLst>
              </a:tr>
              <a:tr h="386484">
                <a:tc>
                  <a:txBody>
                    <a:bodyPr/>
                    <a:lstStyle/>
                    <a:p>
                      <a:pPr algn="l" fontAlgn="ctr" latinLnBrk="1"/>
                      <a:r>
                        <a:rPr lang="en-US" sz="1600" b="0">
                          <a:solidFill>
                            <a:srgbClr val="4F4F4F"/>
                          </a:solidFill>
                          <a:effectLst/>
                        </a:rPr>
                        <a:t>Life </a:t>
                      </a:r>
                      <a:r>
                        <a:rPr lang="en-US" sz="1600" b="0" smtClean="0">
                          <a:solidFill>
                            <a:srgbClr val="4F4F4F"/>
                          </a:solidFill>
                          <a:effectLst/>
                        </a:rPr>
                        <a:t>Exp， </a:t>
                      </a:r>
                      <a:r>
                        <a:rPr lang="en-US" sz="1600" b="0" dirty="0">
                          <a:solidFill>
                            <a:srgbClr val="4F4F4F"/>
                          </a:solidFill>
                          <a:effectLst/>
                        </a:rPr>
                        <a:t>Murder</a:t>
                      </a: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1"/>
                      <a:r>
                        <a:rPr lang="en-US" altLang="zh-CN" sz="1600" b="0" smtClean="0">
                          <a:solidFill>
                            <a:srgbClr val="4F4F4F"/>
                          </a:solidFill>
                          <a:effectLst/>
                        </a:rPr>
                        <a:t>0.00</a:t>
                      </a:r>
                      <a:endParaRPr lang="en-US" altLang="zh-CN"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fontAlgn="ctr" latinLnBrk="1"/>
                      <a:r>
                        <a:rPr lang="en-US" altLang="zh-CN" sz="1600" b="0">
                          <a:solidFill>
                            <a:srgbClr val="4F4F4F"/>
                          </a:solidFill>
                          <a:effectLst/>
                        </a:rPr>
                        <a:t>-</a:t>
                      </a:r>
                      <a:r>
                        <a:rPr lang="en-US" altLang="zh-CN" sz="1600" b="0" smtClean="0">
                          <a:solidFill>
                            <a:srgbClr val="4F4F4F"/>
                          </a:solidFill>
                          <a:effectLst/>
                        </a:rPr>
                        <a:t>0.78</a:t>
                      </a:r>
                      <a:endParaRPr lang="en-US" altLang="zh-CN"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941057565"/>
                  </a:ext>
                </a:extLst>
              </a:tr>
              <a:tr h="386484">
                <a:tc>
                  <a:txBody>
                    <a:bodyPr/>
                    <a:lstStyle/>
                    <a:p>
                      <a:pPr algn="l" fontAlgn="ctr" latinLnBrk="1"/>
                      <a:r>
                        <a:rPr lang="en-US" sz="1600" b="0" smtClean="0">
                          <a:solidFill>
                            <a:srgbClr val="4F4F4F"/>
                          </a:solidFill>
                          <a:effectLst/>
                        </a:rPr>
                        <a:t>Murder， </a:t>
                      </a:r>
                      <a:r>
                        <a:rPr lang="en-US" sz="1600" b="0" dirty="0">
                          <a:solidFill>
                            <a:srgbClr val="4F4F4F"/>
                          </a:solidFill>
                          <a:effectLst/>
                        </a:rPr>
                        <a:t>HS Grad</a:t>
                      </a: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1"/>
                      <a:r>
                        <a:rPr lang="en-US" altLang="zh-CN" sz="1600" b="0" smtClean="0">
                          <a:solidFill>
                            <a:srgbClr val="4F4F4F"/>
                          </a:solidFill>
                          <a:effectLst/>
                        </a:rPr>
                        <a:t>0.00</a:t>
                      </a:r>
                      <a:endParaRPr lang="en-US" altLang="zh-CN"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tc>
                  <a:txBody>
                    <a:bodyPr/>
                    <a:lstStyle/>
                    <a:p>
                      <a:pPr algn="l" fontAlgn="ctr" latinLnBrk="1"/>
                      <a:r>
                        <a:rPr lang="en-US" altLang="zh-CN" sz="1600" b="0">
                          <a:solidFill>
                            <a:srgbClr val="4F4F4F"/>
                          </a:solidFill>
                          <a:effectLst/>
                        </a:rPr>
                        <a:t>-</a:t>
                      </a:r>
                      <a:r>
                        <a:rPr lang="en-US" altLang="zh-CN" sz="1600" b="0" smtClean="0">
                          <a:solidFill>
                            <a:srgbClr val="4F4F4F"/>
                          </a:solidFill>
                          <a:effectLst/>
                        </a:rPr>
                        <a:t>0.49</a:t>
                      </a:r>
                      <a:endParaRPr lang="en-US" altLang="zh-CN" sz="1600" b="0" dirty="0">
                        <a:solidFill>
                          <a:srgbClr val="4F4F4F"/>
                        </a:solidFill>
                        <a:effectLst/>
                      </a:endParaRPr>
                    </a:p>
                  </a:txBody>
                  <a:tcPr marL="71307" marR="71307" marT="71314" marB="71314"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7F7F7"/>
                    </a:solidFill>
                  </a:tcPr>
                </a:tc>
                <a:extLst>
                  <a:ext uri="{0D108BD9-81ED-4DB2-BD59-A6C34878D82A}">
                    <a16:rowId xmlns:a16="http://schemas.microsoft.com/office/drawing/2014/main" val="2358949694"/>
                  </a:ext>
                </a:extLst>
              </a:tr>
            </a:tbl>
          </a:graphicData>
        </a:graphic>
      </p:graphicFrame>
    </p:spTree>
    <p:extLst>
      <p:ext uri="{BB962C8B-B14F-4D97-AF65-F5344CB8AC3E}">
        <p14:creationId xmlns:p14="http://schemas.microsoft.com/office/powerpoint/2010/main" val="285752624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zh-CN" altLang="en-US" smtClean="0"/>
              <a:t>相关分析</a:t>
            </a:r>
          </a:p>
        </p:txBody>
      </p:sp>
      <p:sp>
        <p:nvSpPr>
          <p:cNvPr id="47107" name="内容占位符 2"/>
          <p:cNvSpPr>
            <a:spLocks noGrp="1"/>
          </p:cNvSpPr>
          <p:nvPr>
            <p:ph idx="1"/>
          </p:nvPr>
        </p:nvSpPr>
        <p:spPr>
          <a:xfrm>
            <a:off x="468313" y="1484313"/>
            <a:ext cx="4032250" cy="4392612"/>
          </a:xfrm>
        </p:spPr>
        <p:txBody>
          <a:bodyPr/>
          <a:lstStyle/>
          <a:p>
            <a:r>
              <a:rPr lang="zh-CN" altLang="en-US" smtClean="0"/>
              <a:t>案例</a:t>
            </a:r>
            <a:r>
              <a:rPr lang="en-US" altLang="zh-CN" smtClean="0"/>
              <a:t>1. </a:t>
            </a:r>
            <a:r>
              <a:rPr lang="zh-CN" altLang="en-US" dirty="0" smtClean="0"/>
              <a:t>根据某市某年市区分月统计的平均温度和</a:t>
            </a:r>
            <a:r>
              <a:rPr lang="zh-CN" altLang="en-US" smtClean="0"/>
              <a:t>日照时数</a:t>
            </a:r>
            <a:r>
              <a:rPr lang="zh-CN" altLang="en-US" smtClean="0"/>
              <a:t>数据，分析</a:t>
            </a:r>
            <a:r>
              <a:rPr lang="zh-CN" altLang="en-US" dirty="0" smtClean="0"/>
              <a:t>该地区平均温度和日照时数的相关性。</a:t>
            </a:r>
            <a:r>
              <a:rPr lang="en-US" altLang="zh-CN" dirty="0" smtClean="0"/>
              <a:t>(</a:t>
            </a:r>
            <a:r>
              <a:rPr lang="zh-CN" altLang="en-US" dirty="0" smtClean="0"/>
              <a:t>数据</a:t>
            </a:r>
            <a:r>
              <a:rPr lang="zh-CN" altLang="en-US" smtClean="0"/>
              <a:t>见</a:t>
            </a:r>
            <a:r>
              <a:rPr lang="en-US" altLang="zh-CN" smtClean="0"/>
              <a:t>corpearson.csv</a:t>
            </a:r>
            <a:r>
              <a:rPr lang="en-US" altLang="zh-CN" dirty="0" smtClean="0"/>
              <a:t>)</a:t>
            </a:r>
            <a:endParaRPr lang="zh-CN" altLang="en-US" dirty="0" smtClean="0"/>
          </a:p>
        </p:txBody>
      </p:sp>
      <p:pic>
        <p:nvPicPr>
          <p:cNvPr id="47108"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30750" y="1449388"/>
            <a:ext cx="3857625"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4458827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zh-CN" altLang="en-US" smtClean="0"/>
              <a:t>相关分析</a:t>
            </a:r>
          </a:p>
        </p:txBody>
      </p:sp>
      <p:sp>
        <p:nvSpPr>
          <p:cNvPr id="3" name="内容占位符 2"/>
          <p:cNvSpPr>
            <a:spLocks noGrp="1"/>
          </p:cNvSpPr>
          <p:nvPr>
            <p:ph idx="1"/>
          </p:nvPr>
        </p:nvSpPr>
        <p:spPr/>
        <p:txBody>
          <a:bodyPr/>
          <a:lstStyle/>
          <a:p>
            <a:pPr>
              <a:defRPr/>
            </a:pPr>
            <a:r>
              <a:rPr lang="en-US" altLang="zh-CN" sz="2400" dirty="0" smtClean="0"/>
              <a:t>R</a:t>
            </a:r>
            <a:r>
              <a:rPr lang="zh-CN" altLang="en-US" sz="2400" dirty="0" smtClean="0"/>
              <a:t>语言</a:t>
            </a:r>
            <a:r>
              <a:rPr lang="en-US" altLang="zh-CN" sz="2400" dirty="0" err="1"/>
              <a:t>pearson</a:t>
            </a:r>
            <a:r>
              <a:rPr lang="zh-CN" altLang="en-US" sz="2400" dirty="0" smtClean="0"/>
              <a:t>相关系数分析：</a:t>
            </a:r>
            <a:endParaRPr lang="en-US" altLang="zh-CN" sz="2400" dirty="0" smtClean="0"/>
          </a:p>
          <a:p>
            <a:pPr>
              <a:defRPr/>
            </a:pPr>
            <a:endParaRPr lang="en-US" altLang="zh-CN" sz="2400" dirty="0"/>
          </a:p>
          <a:p>
            <a:pPr marL="0" indent="0">
              <a:buFont typeface="Wingdings" panose="05000000000000000000" pitchFamily="2" charset="2"/>
              <a:buNone/>
              <a:defRPr/>
            </a:pPr>
            <a:r>
              <a:rPr lang="en-US" altLang="zh-CN" sz="2400" dirty="0" smtClean="0"/>
              <a:t>w </a:t>
            </a:r>
            <a:r>
              <a:rPr lang="en-US" altLang="zh-CN" sz="2400" smtClean="0"/>
              <a:t>&lt;- </a:t>
            </a:r>
            <a:r>
              <a:rPr lang="en-US" altLang="zh-CN" sz="2400" smtClean="0"/>
              <a:t>read.csv</a:t>
            </a:r>
            <a:r>
              <a:rPr lang="en-US" altLang="zh-CN" sz="2400" dirty="0" smtClean="0"/>
              <a:t>("d</a:t>
            </a:r>
            <a:r>
              <a:rPr lang="en-US" altLang="zh-CN" sz="2400" smtClean="0"/>
              <a:t>:/</a:t>
            </a:r>
            <a:r>
              <a:rPr lang="en-US" altLang="zh-CN" sz="2400" smtClean="0"/>
              <a:t>tmp/corpearson.csv",header=TRUE</a:t>
            </a:r>
            <a:r>
              <a:rPr lang="en-US" altLang="zh-CN" sz="2400" dirty="0" smtClean="0"/>
              <a:t>)</a:t>
            </a:r>
          </a:p>
          <a:p>
            <a:pPr marL="0" indent="0">
              <a:buFont typeface="Wingdings" panose="05000000000000000000" pitchFamily="2" charset="2"/>
              <a:buNone/>
              <a:defRPr/>
            </a:pPr>
            <a:r>
              <a:rPr lang="en-US" altLang="zh-CN" sz="2400" smtClean="0"/>
              <a:t>cor.test(w$avgtemp,w$sunshine</a:t>
            </a:r>
            <a:r>
              <a:rPr lang="en-US" altLang="zh-CN" sz="2400" dirty="0" smtClean="0"/>
              <a:t>)</a:t>
            </a:r>
            <a:endParaRPr lang="zh-CN" altLang="en-US" sz="2400" dirty="0"/>
          </a:p>
        </p:txBody>
      </p:sp>
      <p:pic>
        <p:nvPicPr>
          <p:cNvPr id="48132"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8313" y="3573463"/>
            <a:ext cx="514508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文本框 6"/>
          <p:cNvSpPr txBox="1">
            <a:spLocks noChangeArrowheads="1"/>
          </p:cNvSpPr>
          <p:nvPr/>
        </p:nvSpPr>
        <p:spPr bwMode="auto">
          <a:xfrm>
            <a:off x="611188" y="5483225"/>
            <a:ext cx="74168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b="1" dirty="0"/>
              <a:t>因为</a:t>
            </a:r>
            <a:r>
              <a:rPr lang="en-US" altLang="zh-CN" b="1" dirty="0"/>
              <a:t>p</a:t>
            </a:r>
            <a:r>
              <a:rPr lang="zh-CN" altLang="en-US" b="1" dirty="0"/>
              <a:t>值</a:t>
            </a:r>
            <a:r>
              <a:rPr lang="en-US" altLang="zh-CN" b="1"/>
              <a:t>=</a:t>
            </a:r>
            <a:r>
              <a:rPr lang="en-US" altLang="zh-CN" b="1" smtClean="0"/>
              <a:t>0.004</a:t>
            </a:r>
            <a:r>
              <a:rPr lang="en-US" altLang="zh-CN" b="1" dirty="0"/>
              <a:t>  </a:t>
            </a:r>
            <a:r>
              <a:rPr lang="en-US" altLang="zh-CN" b="1"/>
              <a:t>&lt; </a:t>
            </a:r>
            <a:r>
              <a:rPr lang="en-US" altLang="zh-CN" b="1" smtClean="0"/>
              <a:t>0.05, </a:t>
            </a:r>
            <a:r>
              <a:rPr lang="zh-CN" altLang="en-US" b="1" dirty="0"/>
              <a:t>故认为平均温度和日照时数是显著</a:t>
            </a:r>
            <a:r>
              <a:rPr lang="zh-CN" altLang="en-US" b="1"/>
              <a:t>相关</a:t>
            </a:r>
            <a:r>
              <a:rPr lang="zh-CN" altLang="en-US" b="1" smtClean="0"/>
              <a:t>的，相关系数</a:t>
            </a:r>
            <a:r>
              <a:rPr lang="zh-CN" altLang="en-US" b="1"/>
              <a:t>为</a:t>
            </a:r>
            <a:r>
              <a:rPr lang="en-US" altLang="zh-CN" b="1" smtClean="0"/>
              <a:t>0.7578207</a:t>
            </a:r>
            <a:endParaRPr lang="zh-CN" altLang="en-US" b="1" dirty="0"/>
          </a:p>
        </p:txBody>
      </p:sp>
    </p:spTree>
    <p:extLst>
      <p:ext uri="{BB962C8B-B14F-4D97-AF65-F5344CB8AC3E}">
        <p14:creationId xmlns:p14="http://schemas.microsoft.com/office/powerpoint/2010/main" val="4528044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p:cNvSpPr>
          <p:nvPr>
            <p:ph type="title"/>
          </p:nvPr>
        </p:nvSpPr>
        <p:spPr/>
        <p:txBody>
          <a:bodyPr/>
          <a:lstStyle/>
          <a:p>
            <a:r>
              <a:rPr lang="zh-CN" altLang="en-US" smtClean="0"/>
              <a:t>偏相关分析</a:t>
            </a:r>
          </a:p>
        </p:txBody>
      </p:sp>
      <p:sp>
        <p:nvSpPr>
          <p:cNvPr id="49155" name="内容占位符 2"/>
          <p:cNvSpPr>
            <a:spLocks noGrp="1"/>
          </p:cNvSpPr>
          <p:nvPr>
            <p:ph idx="1"/>
          </p:nvPr>
        </p:nvSpPr>
        <p:spPr/>
        <p:txBody>
          <a:bodyPr/>
          <a:lstStyle/>
          <a:p>
            <a:r>
              <a:rPr lang="zh-CN" altLang="en-US" dirty="0" smtClean="0"/>
              <a:t>很多</a:t>
            </a:r>
            <a:r>
              <a:rPr lang="zh-CN" altLang="en-US" smtClean="0"/>
              <a:t>情况</a:t>
            </a:r>
            <a:r>
              <a:rPr lang="zh-CN" altLang="en-US" smtClean="0"/>
              <a:t>下，需要</a:t>
            </a:r>
            <a:r>
              <a:rPr lang="zh-CN" altLang="en-US" dirty="0" smtClean="0"/>
              <a:t>进行相关分析的变量的取值会同时受到其他变量</a:t>
            </a:r>
            <a:r>
              <a:rPr lang="zh-CN" altLang="en-US" smtClean="0"/>
              <a:t>的</a:t>
            </a:r>
            <a:r>
              <a:rPr lang="zh-CN" altLang="en-US" smtClean="0"/>
              <a:t>影响，这时</a:t>
            </a:r>
            <a:r>
              <a:rPr lang="zh-CN" altLang="en-US" dirty="0" smtClean="0"/>
              <a:t>需要把其他变量</a:t>
            </a:r>
            <a:r>
              <a:rPr lang="zh-CN" altLang="en-US" smtClean="0"/>
              <a:t>控制</a:t>
            </a:r>
            <a:r>
              <a:rPr lang="zh-CN" altLang="en-US" smtClean="0"/>
              <a:t>住，然后</a:t>
            </a:r>
            <a:r>
              <a:rPr lang="zh-CN" altLang="en-US" dirty="0" smtClean="0"/>
              <a:t>输出控制其他变量影响后</a:t>
            </a:r>
            <a:r>
              <a:rPr lang="zh-CN" altLang="en-US" smtClean="0"/>
              <a:t>的</a:t>
            </a:r>
            <a:r>
              <a:rPr lang="zh-CN" altLang="en-US" smtClean="0"/>
              <a:t>相关系数，偏相关</a:t>
            </a:r>
            <a:r>
              <a:rPr lang="zh-CN" altLang="en-US" dirty="0" smtClean="0"/>
              <a:t>分析用于解决这一问题。</a:t>
            </a:r>
          </a:p>
        </p:txBody>
      </p:sp>
    </p:spTree>
    <p:extLst>
      <p:ext uri="{BB962C8B-B14F-4D97-AF65-F5344CB8AC3E}">
        <p14:creationId xmlns:p14="http://schemas.microsoft.com/office/powerpoint/2010/main" val="19632136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smtClean="0"/>
              <a:t>偏相关分析</a:t>
            </a:r>
          </a:p>
        </p:txBody>
      </p:sp>
      <p:sp>
        <p:nvSpPr>
          <p:cNvPr id="3" name="内容占位符 2"/>
          <p:cNvSpPr>
            <a:spLocks noGrp="1"/>
          </p:cNvSpPr>
          <p:nvPr>
            <p:ph idx="1"/>
          </p:nvPr>
        </p:nvSpPr>
        <p:spPr>
          <a:xfrm>
            <a:off x="107950" y="1268413"/>
            <a:ext cx="4824413" cy="4968875"/>
          </a:xfrm>
        </p:spPr>
        <p:txBody>
          <a:bodyPr/>
          <a:lstStyle/>
          <a:p>
            <a:pPr>
              <a:defRPr/>
            </a:pPr>
            <a:r>
              <a:rPr lang="zh-CN" altLang="en-US" smtClean="0"/>
              <a:t>案例</a:t>
            </a:r>
            <a:r>
              <a:rPr lang="en-US" altLang="zh-CN" smtClean="0"/>
              <a:t>1. </a:t>
            </a:r>
            <a:r>
              <a:rPr lang="zh-CN" altLang="en-US" dirty="0" smtClean="0"/>
              <a:t>对于</a:t>
            </a:r>
            <a:r>
              <a:rPr lang="zh-CN" altLang="en-US" smtClean="0"/>
              <a:t>学生</a:t>
            </a:r>
            <a:r>
              <a:rPr lang="zh-CN" altLang="en-US" smtClean="0"/>
              <a:t>来说，语文</a:t>
            </a:r>
            <a:r>
              <a:rPr lang="zh-CN" altLang="en-US" dirty="0" smtClean="0"/>
              <a:t>成绩和数学成绩都受</a:t>
            </a:r>
            <a:r>
              <a:rPr lang="en-US" altLang="zh-CN" dirty="0" smtClean="0"/>
              <a:t>IQ</a:t>
            </a:r>
            <a:r>
              <a:rPr lang="zh-CN" altLang="en-US" smtClean="0"/>
              <a:t>的</a:t>
            </a:r>
            <a:r>
              <a:rPr lang="zh-CN" altLang="en-US" smtClean="0"/>
              <a:t>影响，根据</a:t>
            </a:r>
            <a:r>
              <a:rPr lang="zh-CN" altLang="en-US" dirty="0" smtClean="0"/>
              <a:t>某学校学生的</a:t>
            </a:r>
            <a:r>
              <a:rPr lang="en-US" altLang="zh-CN" dirty="0" smtClean="0"/>
              <a:t>IQ</a:t>
            </a:r>
            <a:r>
              <a:rPr lang="zh-CN" altLang="en-US" dirty="0" smtClean="0"/>
              <a:t>、语文成绩和数学</a:t>
            </a:r>
            <a:r>
              <a:rPr lang="zh-CN" altLang="en-US" smtClean="0"/>
              <a:t>成绩</a:t>
            </a:r>
            <a:r>
              <a:rPr lang="zh-CN" altLang="en-US" smtClean="0"/>
              <a:t>数据，使用</a:t>
            </a:r>
            <a:r>
              <a:rPr lang="zh-CN" altLang="en-US" dirty="0" smtClean="0"/>
              <a:t>偏相关分析研究学生语文成绩和数学成绩的相关关系。</a:t>
            </a:r>
            <a:r>
              <a:rPr lang="en-US" altLang="zh-CN" dirty="0" smtClean="0"/>
              <a:t>(</a:t>
            </a:r>
            <a:r>
              <a:rPr lang="zh-CN" altLang="en-US" dirty="0" smtClean="0"/>
              <a:t>数据</a:t>
            </a:r>
            <a:r>
              <a:rPr lang="zh-CN" altLang="en-US" smtClean="0"/>
              <a:t>见</a:t>
            </a:r>
            <a:r>
              <a:rPr lang="en-US" altLang="zh-CN" smtClean="0"/>
              <a:t>pcor.csv</a:t>
            </a:r>
            <a:r>
              <a:rPr lang="en-US" altLang="zh-CN" dirty="0" smtClean="0"/>
              <a:t>)</a:t>
            </a:r>
          </a:p>
          <a:p>
            <a:pPr>
              <a:defRPr/>
            </a:pPr>
            <a:r>
              <a:rPr lang="zh-CN" altLang="en-US" dirty="0" smtClean="0"/>
              <a:t>需要安装</a:t>
            </a:r>
            <a:r>
              <a:rPr lang="en-US" altLang="zh-CN" dirty="0" err="1" smtClean="0"/>
              <a:t>ggm</a:t>
            </a:r>
            <a:r>
              <a:rPr lang="zh-CN" altLang="en-US" dirty="0" smtClean="0"/>
              <a:t>和</a:t>
            </a:r>
            <a:r>
              <a:rPr lang="en-US" altLang="zh-CN" dirty="0" smtClean="0"/>
              <a:t>psych</a:t>
            </a:r>
            <a:r>
              <a:rPr lang="zh-CN" altLang="en-US" dirty="0" smtClean="0"/>
              <a:t>包</a:t>
            </a:r>
            <a:endParaRPr lang="en-US" altLang="zh-CN" dirty="0" smtClean="0"/>
          </a:p>
          <a:p>
            <a:pPr marL="0" indent="0">
              <a:buFont typeface="Wingdings" panose="05000000000000000000" pitchFamily="2" charset="2"/>
              <a:buNone/>
              <a:defRPr/>
            </a:pPr>
            <a:r>
              <a:rPr lang="en-US" altLang="zh-CN" smtClean="0"/>
              <a:t>install.packages</a:t>
            </a:r>
            <a:r>
              <a:rPr lang="en-US" altLang="zh-CN" dirty="0" smtClean="0"/>
              <a:t>("</a:t>
            </a:r>
            <a:r>
              <a:rPr lang="en-US" altLang="zh-CN" dirty="0" err="1" smtClean="0"/>
              <a:t>ggm</a:t>
            </a:r>
            <a:r>
              <a:rPr lang="en-US" altLang="zh-CN" dirty="0" smtClean="0"/>
              <a:t>")</a:t>
            </a:r>
          </a:p>
          <a:p>
            <a:pPr marL="0" indent="0">
              <a:buFont typeface="Wingdings" panose="05000000000000000000" pitchFamily="2" charset="2"/>
              <a:buNone/>
              <a:defRPr/>
            </a:pPr>
            <a:r>
              <a:rPr lang="en-US" altLang="zh-CN" smtClean="0"/>
              <a:t>install.packages</a:t>
            </a:r>
            <a:r>
              <a:rPr lang="en-US" altLang="zh-CN" dirty="0"/>
              <a:t>("psych")</a:t>
            </a:r>
            <a:endParaRPr lang="zh-CN" altLang="en-US" dirty="0"/>
          </a:p>
        </p:txBody>
      </p:sp>
      <p:pic>
        <p:nvPicPr>
          <p:cNvPr id="50180"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48263" y="1557338"/>
            <a:ext cx="3482975" cy="403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348734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标题 1"/>
          <p:cNvSpPr>
            <a:spLocks noGrp="1"/>
          </p:cNvSpPr>
          <p:nvPr>
            <p:ph type="title"/>
          </p:nvPr>
        </p:nvSpPr>
        <p:spPr/>
        <p:txBody>
          <a:bodyPr/>
          <a:lstStyle/>
          <a:p>
            <a:r>
              <a:rPr lang="zh-CN" altLang="en-US" smtClean="0"/>
              <a:t>显著性检验</a:t>
            </a:r>
          </a:p>
        </p:txBody>
      </p:sp>
      <p:sp>
        <p:nvSpPr>
          <p:cNvPr id="48131" name="内容占位符 2"/>
          <p:cNvSpPr>
            <a:spLocks noGrp="1"/>
          </p:cNvSpPr>
          <p:nvPr>
            <p:ph idx="1"/>
          </p:nvPr>
        </p:nvSpPr>
        <p:spPr/>
        <p:txBody>
          <a:bodyPr/>
          <a:lstStyle/>
          <a:p>
            <a:r>
              <a:rPr lang="zh-CN" altLang="en-US" dirty="0" smtClean="0"/>
              <a:t>显著性检验</a:t>
            </a:r>
            <a:endParaRPr lang="en-US" altLang="zh-CN" dirty="0" smtClean="0"/>
          </a:p>
          <a:p>
            <a:pPr lvl="1"/>
            <a:r>
              <a:rPr lang="zh-CN" altLang="en-US" dirty="0" smtClean="0"/>
              <a:t>显著性检验 （</a:t>
            </a:r>
            <a:r>
              <a:rPr lang="en-US" altLang="zh-CN" dirty="0" smtClean="0"/>
              <a:t>test of significance</a:t>
            </a:r>
            <a:r>
              <a:rPr lang="zh-CN" altLang="en-US" dirty="0" smtClean="0"/>
              <a:t>）是针对总体</a:t>
            </a:r>
            <a:r>
              <a:rPr lang="zh-CN" altLang="en-US" dirty="0"/>
              <a:t>所做的假设</a:t>
            </a:r>
            <a:r>
              <a:rPr lang="zh-CN" altLang="en-US"/>
              <a:t>做</a:t>
            </a:r>
            <a:r>
              <a:rPr lang="zh-CN" altLang="en-US" smtClean="0"/>
              <a:t>检验，是</a:t>
            </a:r>
            <a:r>
              <a:rPr lang="zh-CN" altLang="en-US" dirty="0" smtClean="0"/>
              <a:t>统计假设检验方法中最重要的一种。显著性检验的方法</a:t>
            </a:r>
            <a:r>
              <a:rPr lang="zh-CN" altLang="en-US" smtClean="0"/>
              <a:t>很多 </a:t>
            </a:r>
            <a:r>
              <a:rPr lang="zh-CN" altLang="en-US" smtClean="0"/>
              <a:t>，常用</a:t>
            </a:r>
            <a:r>
              <a:rPr lang="zh-CN" altLang="en-US" dirty="0" smtClean="0"/>
              <a:t>的有</a:t>
            </a:r>
            <a:r>
              <a:rPr lang="en-US" altLang="zh-CN" dirty="0" smtClean="0"/>
              <a:t>t</a:t>
            </a:r>
            <a:r>
              <a:rPr lang="zh-CN" altLang="en-US" dirty="0" smtClean="0"/>
              <a:t>检验、</a:t>
            </a:r>
            <a:r>
              <a:rPr lang="en-US" altLang="zh-CN" dirty="0" smtClean="0"/>
              <a:t>F</a:t>
            </a:r>
            <a:r>
              <a:rPr lang="zh-CN" altLang="en-US" dirty="0" smtClean="0"/>
              <a:t>检验和</a:t>
            </a:r>
            <a:r>
              <a:rPr lang="zh-CN" altLang="en-US" b="1" i="1" dirty="0" smtClean="0">
                <a:sym typeface="Symbol" panose="05050102010706020507" pitchFamily="18" charset="2"/>
              </a:rPr>
              <a:t></a:t>
            </a:r>
            <a:r>
              <a:rPr lang="en-US" altLang="zh-CN" sz="1800" b="1" baseline="30000" dirty="0" smtClean="0"/>
              <a:t>2</a:t>
            </a:r>
            <a:r>
              <a:rPr lang="zh-CN" altLang="en-US" dirty="0" smtClean="0"/>
              <a:t>检验等。尽管这些检验方法的用途及</a:t>
            </a:r>
            <a:r>
              <a:rPr lang="zh-CN" altLang="en-US" smtClean="0"/>
              <a:t>使用条件</a:t>
            </a:r>
            <a:r>
              <a:rPr lang="zh-CN" altLang="en-US" smtClean="0"/>
              <a:t>不同，但</a:t>
            </a:r>
            <a:r>
              <a:rPr lang="zh-CN" altLang="en-US" dirty="0" smtClean="0"/>
              <a:t>其检验的基本原理是相同的。</a:t>
            </a:r>
            <a:endParaRPr lang="en-US" altLang="zh-CN" dirty="0" smtClean="0"/>
          </a:p>
          <a:p>
            <a:endParaRPr lang="en-US" altLang="zh-CN" dirty="0" smtClean="0"/>
          </a:p>
          <a:p>
            <a:r>
              <a:rPr lang="zh-CN" altLang="en-US" dirty="0" smtClean="0"/>
              <a:t>主要方法</a:t>
            </a:r>
            <a:endParaRPr lang="en-US" altLang="zh-CN" dirty="0" smtClean="0"/>
          </a:p>
          <a:p>
            <a:pPr lvl="1"/>
            <a:r>
              <a:rPr lang="zh-CN" altLang="en-US" dirty="0" smtClean="0"/>
              <a:t>参数检验</a:t>
            </a:r>
            <a:endParaRPr lang="en-US" altLang="zh-CN" dirty="0" smtClean="0"/>
          </a:p>
          <a:p>
            <a:pPr lvl="1"/>
            <a:r>
              <a:rPr lang="zh-CN" altLang="en-US" dirty="0" smtClean="0"/>
              <a:t>非参数检验</a:t>
            </a: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p:txBody>
          <a:bodyPr/>
          <a:lstStyle/>
          <a:p>
            <a:r>
              <a:rPr lang="zh-CN" altLang="en-US" smtClean="0"/>
              <a:t>偏相关分析</a:t>
            </a:r>
          </a:p>
        </p:txBody>
      </p:sp>
      <p:sp>
        <p:nvSpPr>
          <p:cNvPr id="3" name="内容占位符 2"/>
          <p:cNvSpPr>
            <a:spLocks noGrp="1"/>
          </p:cNvSpPr>
          <p:nvPr>
            <p:ph idx="1"/>
          </p:nvPr>
        </p:nvSpPr>
        <p:spPr>
          <a:xfrm>
            <a:off x="395288" y="1341438"/>
            <a:ext cx="8215312" cy="4525962"/>
          </a:xfrm>
        </p:spPr>
        <p:txBody>
          <a:bodyPr/>
          <a:lstStyle/>
          <a:p>
            <a:pPr>
              <a:defRPr/>
            </a:pPr>
            <a:r>
              <a:rPr lang="en-US" altLang="zh-CN" sz="2400" dirty="0" smtClean="0"/>
              <a:t>R</a:t>
            </a:r>
            <a:r>
              <a:rPr lang="zh-CN" altLang="en-US" sz="2400" dirty="0" smtClean="0"/>
              <a:t>语言偏相关分析</a:t>
            </a:r>
            <a:endParaRPr lang="en-US" altLang="zh-CN" sz="2400" dirty="0" smtClean="0"/>
          </a:p>
          <a:p>
            <a:pPr marL="0" indent="0">
              <a:buFont typeface="Wingdings" panose="05000000000000000000" pitchFamily="2" charset="2"/>
              <a:buNone/>
              <a:defRPr/>
            </a:pPr>
            <a:r>
              <a:rPr lang="en-US" altLang="zh-CN" sz="2400" dirty="0" smtClean="0"/>
              <a:t>library(</a:t>
            </a:r>
            <a:r>
              <a:rPr lang="en-US" altLang="zh-CN" sz="2400" dirty="0" err="1" smtClean="0"/>
              <a:t>ggm</a:t>
            </a:r>
            <a:r>
              <a:rPr lang="en-US" altLang="zh-CN" sz="2400" dirty="0" smtClean="0"/>
              <a:t>)</a:t>
            </a:r>
          </a:p>
          <a:p>
            <a:pPr marL="0" indent="0">
              <a:buFont typeface="Wingdings" panose="05000000000000000000" pitchFamily="2" charset="2"/>
              <a:buNone/>
              <a:defRPr/>
            </a:pPr>
            <a:r>
              <a:rPr lang="en-US" altLang="zh-CN" sz="2400" dirty="0" smtClean="0"/>
              <a:t>library(psych)</a:t>
            </a:r>
          </a:p>
          <a:p>
            <a:pPr marL="0" indent="0">
              <a:buFont typeface="Wingdings" panose="05000000000000000000" pitchFamily="2" charset="2"/>
              <a:buNone/>
              <a:defRPr/>
            </a:pPr>
            <a:r>
              <a:rPr lang="en-US" altLang="zh-CN" sz="2400" dirty="0" smtClean="0"/>
              <a:t>w </a:t>
            </a:r>
            <a:r>
              <a:rPr lang="en-US" altLang="zh-CN" sz="2400" smtClean="0"/>
              <a:t>&lt;- </a:t>
            </a:r>
            <a:r>
              <a:rPr lang="en-US" altLang="zh-CN" sz="2400" smtClean="0"/>
              <a:t>read.csv</a:t>
            </a:r>
            <a:r>
              <a:rPr lang="en-US" altLang="zh-CN" sz="2400" smtClean="0"/>
              <a:t>("</a:t>
            </a:r>
            <a:r>
              <a:rPr lang="en-US" altLang="zh-CN" sz="2400" smtClean="0"/>
              <a:t>pcor.csv",header=TRUE</a:t>
            </a:r>
            <a:r>
              <a:rPr lang="en-US" altLang="zh-CN" sz="2400" dirty="0" smtClean="0"/>
              <a:t>)</a:t>
            </a:r>
          </a:p>
          <a:p>
            <a:pPr marL="0" indent="0">
              <a:buFont typeface="Wingdings" panose="05000000000000000000" pitchFamily="2" charset="2"/>
              <a:buNone/>
              <a:defRPr/>
            </a:pPr>
            <a:r>
              <a:rPr lang="en-US" altLang="zh-CN" sz="2400" smtClean="0"/>
              <a:t>pcor(c(2,3,1),cov(w</a:t>
            </a:r>
            <a:r>
              <a:rPr lang="en-US" altLang="zh-CN" sz="2400" dirty="0" smtClean="0"/>
              <a:t>))</a:t>
            </a:r>
          </a:p>
          <a:p>
            <a:pPr marL="0" indent="0">
              <a:buFont typeface="Wingdings" panose="05000000000000000000" pitchFamily="2" charset="2"/>
              <a:buNone/>
              <a:defRPr/>
            </a:pPr>
            <a:r>
              <a:rPr lang="en-US" altLang="zh-CN" sz="2400" smtClean="0"/>
              <a:t>pcor.test(pcor(c(2,3,1),cov(w)),1,length(w$IQ</a:t>
            </a:r>
            <a:r>
              <a:rPr lang="en-US" altLang="zh-CN" sz="2400" dirty="0"/>
              <a:t>))</a:t>
            </a:r>
            <a:endParaRPr lang="en-US" altLang="zh-CN" sz="2400" dirty="0" smtClean="0"/>
          </a:p>
          <a:p>
            <a:pPr marL="0" indent="0">
              <a:buFont typeface="Wingdings" panose="05000000000000000000" pitchFamily="2" charset="2"/>
              <a:buNone/>
              <a:defRPr/>
            </a:pPr>
            <a:endParaRPr lang="zh-CN" altLang="en-US" sz="2400" dirty="0"/>
          </a:p>
        </p:txBody>
      </p:sp>
      <p:pic>
        <p:nvPicPr>
          <p:cNvPr id="51204"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9750" y="4221163"/>
            <a:ext cx="2160588"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606817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r>
              <a:rPr lang="zh-CN" altLang="en-US" dirty="0" smtClean="0"/>
              <a:t>绘制相关矩阵图</a:t>
            </a:r>
          </a:p>
        </p:txBody>
      </p:sp>
      <p:sp>
        <p:nvSpPr>
          <p:cNvPr id="80899" name="内容占位符 2"/>
          <p:cNvSpPr>
            <a:spLocks noGrp="1"/>
          </p:cNvSpPr>
          <p:nvPr>
            <p:ph idx="1"/>
          </p:nvPr>
        </p:nvSpPr>
        <p:spPr>
          <a:xfrm>
            <a:off x="488950" y="1341438"/>
            <a:ext cx="8142288" cy="4392612"/>
          </a:xfrm>
        </p:spPr>
        <p:txBody>
          <a:bodyPr/>
          <a:lstStyle/>
          <a:p>
            <a:r>
              <a:rPr lang="zh-CN" altLang="en-US" sz="2400" dirty="0" smtClean="0"/>
              <a:t>使用</a:t>
            </a:r>
            <a:r>
              <a:rPr lang="en-US" altLang="zh-CN" sz="2400" dirty="0" err="1" smtClean="0"/>
              <a:t>cor</a:t>
            </a:r>
            <a:r>
              <a:rPr lang="zh-CN" altLang="en-US" sz="2400" dirty="0" smtClean="0"/>
              <a:t>函数</a:t>
            </a:r>
            <a:r>
              <a:rPr lang="zh-CN" altLang="en-US" sz="2400" smtClean="0"/>
              <a:t>计算</a:t>
            </a:r>
            <a:r>
              <a:rPr lang="zh-CN" altLang="en-US" sz="2400" smtClean="0"/>
              <a:t>相关矩阵，得到</a:t>
            </a:r>
            <a:r>
              <a:rPr lang="zh-CN" altLang="en-US" sz="2400" dirty="0" smtClean="0"/>
              <a:t>每两列之间的相关系数：</a:t>
            </a:r>
            <a:endParaRPr lang="en-US" altLang="zh-CN" sz="2400" dirty="0" smtClean="0"/>
          </a:p>
          <a:p>
            <a:pPr lvl="1"/>
            <a:r>
              <a:rPr lang="en-US" altLang="zh-CN" sz="2000" dirty="0" err="1" smtClean="0"/>
              <a:t>mcor</a:t>
            </a:r>
            <a:r>
              <a:rPr lang="en-US" altLang="zh-CN" sz="2000" dirty="0" smtClean="0"/>
              <a:t> &lt;- </a:t>
            </a:r>
            <a:r>
              <a:rPr lang="en-US" altLang="zh-CN" sz="2000" dirty="0" err="1" smtClean="0"/>
              <a:t>cor</a:t>
            </a:r>
            <a:r>
              <a:rPr lang="en-US" altLang="zh-CN" sz="2000" dirty="0" smtClean="0"/>
              <a:t>(</a:t>
            </a:r>
            <a:r>
              <a:rPr lang="en-US" altLang="zh-CN" sz="2000" dirty="0" err="1" smtClean="0"/>
              <a:t>mtcars</a:t>
            </a:r>
            <a:r>
              <a:rPr lang="en-US" altLang="zh-CN" sz="2000" dirty="0" smtClean="0"/>
              <a:t>)</a:t>
            </a:r>
          </a:p>
          <a:p>
            <a:pPr lvl="1"/>
            <a:endParaRPr lang="en-US" altLang="zh-CN" sz="2000" dirty="0" smtClean="0"/>
          </a:p>
          <a:p>
            <a:r>
              <a:rPr lang="zh-CN" altLang="en-US" sz="2400" dirty="0" smtClean="0"/>
              <a:t>使用</a:t>
            </a:r>
            <a:r>
              <a:rPr lang="en-US" altLang="zh-CN" sz="2400" dirty="0" err="1" smtClean="0"/>
              <a:t>corrplot</a:t>
            </a:r>
            <a:r>
              <a:rPr lang="zh-CN" altLang="en-US" sz="2400" dirty="0" smtClean="0"/>
              <a:t>包绘制相关矩阵图</a:t>
            </a:r>
            <a:endParaRPr lang="en-US" altLang="zh-CN" sz="2400" dirty="0" smtClean="0"/>
          </a:p>
          <a:p>
            <a:pPr lvl="1"/>
            <a:r>
              <a:rPr lang="en-US" altLang="zh-CN" sz="2000" dirty="0" smtClean="0"/>
              <a:t>#</a:t>
            </a:r>
            <a:r>
              <a:rPr lang="zh-CN" altLang="en-US" sz="2000" dirty="0" smtClean="0"/>
              <a:t>未安装的</a:t>
            </a:r>
            <a:r>
              <a:rPr lang="zh-CN" altLang="en-US" sz="2000" smtClean="0"/>
              <a:t>使用</a:t>
            </a:r>
            <a:r>
              <a:rPr lang="en-US" altLang="zh-CN" sz="2000" smtClean="0"/>
              <a:t>install.packages</a:t>
            </a:r>
            <a:r>
              <a:rPr lang="en-US" altLang="zh-CN" sz="2000" dirty="0" smtClean="0"/>
              <a:t>(“</a:t>
            </a:r>
            <a:r>
              <a:rPr lang="en-US" altLang="zh-CN" sz="2000" dirty="0" err="1" smtClean="0"/>
              <a:t>corrplot</a:t>
            </a:r>
            <a:r>
              <a:rPr lang="en-US" altLang="zh-CN" sz="2000" dirty="0" smtClean="0"/>
              <a:t>”)</a:t>
            </a:r>
            <a:r>
              <a:rPr lang="zh-CN" altLang="en-US" sz="2000" dirty="0" smtClean="0"/>
              <a:t>进行安装</a:t>
            </a:r>
            <a:endParaRPr lang="en-US" altLang="zh-CN" sz="2000" dirty="0" smtClean="0"/>
          </a:p>
          <a:p>
            <a:pPr lvl="1"/>
            <a:r>
              <a:rPr lang="en-US" altLang="zh-CN" sz="2000" dirty="0" smtClean="0"/>
              <a:t>library(</a:t>
            </a:r>
            <a:r>
              <a:rPr lang="en-US" altLang="zh-CN" sz="2000" dirty="0" err="1" smtClean="0"/>
              <a:t>corrplot</a:t>
            </a:r>
            <a:r>
              <a:rPr lang="en-US" altLang="zh-CN" sz="2000" dirty="0" smtClean="0"/>
              <a:t>)</a:t>
            </a:r>
          </a:p>
          <a:p>
            <a:pPr lvl="1"/>
            <a:r>
              <a:rPr lang="en-US" altLang="zh-CN" sz="2000" dirty="0" err="1" smtClean="0"/>
              <a:t>corrplot</a:t>
            </a:r>
            <a:r>
              <a:rPr lang="en-US" altLang="zh-CN" sz="2000" dirty="0" smtClean="0"/>
              <a:t>(</a:t>
            </a:r>
            <a:r>
              <a:rPr lang="en-US" altLang="zh-CN" sz="2000" dirty="0" err="1" smtClean="0"/>
              <a:t>mcor</a:t>
            </a:r>
            <a:r>
              <a:rPr lang="en-US" altLang="zh-CN" sz="2000" dirty="0" smtClean="0"/>
              <a:t>)</a:t>
            </a:r>
          </a:p>
          <a:p>
            <a:pPr lvl="1"/>
            <a:endParaRPr lang="zh-CN" altLang="en-US" sz="2000" dirty="0" smtClean="0"/>
          </a:p>
        </p:txBody>
      </p:sp>
      <p:pic>
        <p:nvPicPr>
          <p:cNvPr id="8090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35600" y="3789363"/>
            <a:ext cx="3195638" cy="318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52985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zh-CN" altLang="en-US" smtClean="0"/>
              <a:t>绘制相关矩阵图</a:t>
            </a:r>
          </a:p>
        </p:txBody>
      </p:sp>
      <p:sp>
        <p:nvSpPr>
          <p:cNvPr id="82947" name="内容占位符 2"/>
          <p:cNvSpPr>
            <a:spLocks noGrp="1"/>
          </p:cNvSpPr>
          <p:nvPr>
            <p:ph idx="1"/>
          </p:nvPr>
        </p:nvSpPr>
        <p:spPr>
          <a:xfrm>
            <a:off x="107950" y="1268413"/>
            <a:ext cx="9036050" cy="4752975"/>
          </a:xfrm>
        </p:spPr>
        <p:txBody>
          <a:bodyPr/>
          <a:lstStyle/>
          <a:p>
            <a:r>
              <a:rPr lang="zh-CN" altLang="en-US" sz="1800" dirty="0" smtClean="0"/>
              <a:t>用颜色方块</a:t>
            </a:r>
            <a:r>
              <a:rPr lang="zh-CN" altLang="en-US" sz="1800" smtClean="0"/>
              <a:t>表示</a:t>
            </a:r>
            <a:r>
              <a:rPr lang="zh-CN" altLang="en-US" sz="1800" smtClean="0"/>
              <a:t>相关系数，黑色</a:t>
            </a:r>
            <a:r>
              <a:rPr lang="zh-CN" altLang="en-US" sz="1800" smtClean="0"/>
              <a:t>文本</a:t>
            </a:r>
            <a:r>
              <a:rPr lang="zh-CN" altLang="en-US" sz="1800" smtClean="0"/>
              <a:t>标签，上边</a:t>
            </a:r>
            <a:r>
              <a:rPr lang="zh-CN" altLang="en-US" sz="1800" dirty="0" smtClean="0"/>
              <a:t>文本标签</a:t>
            </a:r>
            <a:r>
              <a:rPr lang="en-US" altLang="zh-CN" sz="1800" dirty="0" smtClean="0"/>
              <a:t>45</a:t>
            </a:r>
            <a:r>
              <a:rPr lang="zh-CN" altLang="en-US" sz="1800" dirty="0" smtClean="0"/>
              <a:t>度右倾。</a:t>
            </a:r>
            <a:endParaRPr lang="en-US" altLang="zh-CN" sz="1800" dirty="0" smtClean="0"/>
          </a:p>
          <a:p>
            <a:r>
              <a:rPr lang="en-US" altLang="zh-CN" sz="1800" smtClean="0"/>
              <a:t>corrplot(mcor,method</a:t>
            </a:r>
            <a:r>
              <a:rPr lang="en-US" altLang="zh-CN" sz="1800" dirty="0" smtClean="0"/>
              <a:t>="</a:t>
            </a:r>
            <a:r>
              <a:rPr lang="en-US" altLang="zh-CN" sz="1800" smtClean="0"/>
              <a:t>shade</a:t>
            </a:r>
            <a:r>
              <a:rPr lang="en-US" altLang="zh-CN" sz="1800" smtClean="0"/>
              <a:t>",shade.col=NA,tl.col</a:t>
            </a:r>
            <a:r>
              <a:rPr lang="en-US" altLang="zh-CN" sz="1800" dirty="0" smtClean="0"/>
              <a:t>="</a:t>
            </a:r>
            <a:r>
              <a:rPr lang="en-US" altLang="zh-CN" sz="1800" smtClean="0"/>
              <a:t>black</a:t>
            </a:r>
            <a:r>
              <a:rPr lang="en-US" altLang="zh-CN" sz="1800" smtClean="0"/>
              <a:t>",tl.srt=45</a:t>
            </a:r>
            <a:r>
              <a:rPr lang="en-US" altLang="zh-CN" sz="1800" dirty="0" smtClean="0"/>
              <a:t>)</a:t>
            </a:r>
          </a:p>
          <a:p>
            <a:r>
              <a:rPr lang="zh-CN" altLang="en-US" sz="1800" smtClean="0"/>
              <a:t>定制</a:t>
            </a:r>
            <a:r>
              <a:rPr lang="zh-CN" altLang="en-US" sz="1800" smtClean="0"/>
              <a:t>调色板，添加</a:t>
            </a:r>
            <a:r>
              <a:rPr lang="zh-CN" altLang="en-US" sz="1800" smtClean="0"/>
              <a:t>相关系数</a:t>
            </a:r>
            <a:r>
              <a:rPr lang="zh-CN" altLang="en-US" sz="1800" smtClean="0"/>
              <a:t>显示，对</a:t>
            </a:r>
            <a:r>
              <a:rPr lang="zh-CN" altLang="en-US" sz="1800" dirty="0" smtClean="0"/>
              <a:t>矩阵排序使得相近的变量在图中更近。</a:t>
            </a:r>
            <a:endParaRPr lang="en-US" altLang="zh-CN" sz="1800" dirty="0" smtClean="0"/>
          </a:p>
          <a:p>
            <a:r>
              <a:rPr lang="en-US" altLang="zh-CN" sz="1800" dirty="0" smtClean="0"/>
              <a:t>col&lt;-</a:t>
            </a:r>
            <a:r>
              <a:rPr lang="en-US" altLang="zh-CN" sz="1800" dirty="0" err="1" smtClean="0"/>
              <a:t>colorRampPalette</a:t>
            </a:r>
            <a:r>
              <a:rPr lang="en-US" altLang="zh-CN" sz="1800" dirty="0" smtClean="0"/>
              <a:t>(c("#</a:t>
            </a:r>
            <a:r>
              <a:rPr lang="en-US" altLang="zh-CN" sz="1800" smtClean="0"/>
              <a:t>BB4444</a:t>
            </a:r>
            <a:r>
              <a:rPr lang="en-US" altLang="zh-CN" sz="1800" smtClean="0"/>
              <a:t>","#</a:t>
            </a:r>
            <a:r>
              <a:rPr lang="en-US" altLang="zh-CN" sz="1800" smtClean="0"/>
              <a:t>EE9988</a:t>
            </a:r>
            <a:r>
              <a:rPr lang="en-US" altLang="zh-CN" sz="1800" smtClean="0"/>
              <a:t>","#</a:t>
            </a:r>
            <a:r>
              <a:rPr lang="en-US" altLang="zh-CN" sz="1800" smtClean="0"/>
              <a:t>FFFFFF</a:t>
            </a:r>
            <a:r>
              <a:rPr lang="en-US" altLang="zh-CN" sz="1800" smtClean="0"/>
              <a:t>","#</a:t>
            </a:r>
            <a:r>
              <a:rPr lang="en-US" altLang="zh-CN" sz="1800" smtClean="0"/>
              <a:t>77AADD</a:t>
            </a:r>
            <a:r>
              <a:rPr lang="en-US" altLang="zh-CN" sz="1800" smtClean="0"/>
              <a:t>","#</a:t>
            </a:r>
            <a:r>
              <a:rPr lang="en-US" altLang="zh-CN" sz="1800" dirty="0" smtClean="0"/>
              <a:t>4477AA"))</a:t>
            </a:r>
          </a:p>
          <a:p>
            <a:r>
              <a:rPr lang="en-US" altLang="zh-CN" sz="1800" smtClean="0"/>
              <a:t>corrplot(mcor,method</a:t>
            </a:r>
            <a:r>
              <a:rPr lang="en-US" altLang="zh-CN" sz="1800" dirty="0" smtClean="0"/>
              <a:t>="</a:t>
            </a:r>
            <a:r>
              <a:rPr lang="en-US" altLang="zh-CN" sz="1800" smtClean="0"/>
              <a:t>shade</a:t>
            </a:r>
            <a:r>
              <a:rPr lang="en-US" altLang="zh-CN" sz="1800" smtClean="0"/>
              <a:t>",shade.col=NA,tl.col</a:t>
            </a:r>
            <a:r>
              <a:rPr lang="en-US" altLang="zh-CN" sz="1800" dirty="0" smtClean="0"/>
              <a:t>="</a:t>
            </a:r>
            <a:r>
              <a:rPr lang="en-US" altLang="zh-CN" sz="1800" smtClean="0"/>
              <a:t>black</a:t>
            </a:r>
            <a:r>
              <a:rPr lang="en-US" altLang="zh-CN" sz="1800" smtClean="0"/>
              <a:t>",tl.srt=45,col=col(200),addCoef.col</a:t>
            </a:r>
            <a:r>
              <a:rPr lang="en-US" altLang="zh-CN" sz="1800" dirty="0" smtClean="0"/>
              <a:t>="</a:t>
            </a:r>
            <a:r>
              <a:rPr lang="en-US" altLang="zh-CN" sz="1800" smtClean="0"/>
              <a:t>black</a:t>
            </a:r>
            <a:r>
              <a:rPr lang="en-US" altLang="zh-CN" sz="1800" smtClean="0"/>
              <a:t>",order</a:t>
            </a:r>
            <a:r>
              <a:rPr lang="en-US" altLang="zh-CN" sz="1800" dirty="0" smtClean="0"/>
              <a:t>="AOE")</a:t>
            </a:r>
          </a:p>
          <a:p>
            <a:endParaRPr lang="zh-CN" altLang="en-US" sz="1800" dirty="0" smtClean="0"/>
          </a:p>
        </p:txBody>
      </p:sp>
      <p:pic>
        <p:nvPicPr>
          <p:cNvPr id="82948" name="图片 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83100" y="3357563"/>
            <a:ext cx="4470400" cy="3167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949"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0088" y="3714750"/>
            <a:ext cx="3151187"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82825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副标题 2"/>
          <p:cNvSpPr>
            <a:spLocks noGrp="1"/>
          </p:cNvSpPr>
          <p:nvPr>
            <p:ph type="subTitle" idx="1"/>
          </p:nvPr>
        </p:nvSpPr>
        <p:spPr>
          <a:xfrm>
            <a:off x="3851275" y="4149725"/>
            <a:ext cx="5184775" cy="1655763"/>
          </a:xfrm>
        </p:spPr>
        <p:txBody>
          <a:bodyPr/>
          <a:lstStyle/>
          <a:p>
            <a:pPr eaLnBrk="1" hangingPunct="1"/>
            <a:endParaRPr lang="zh-CN" altLang="en-US" smtClean="0"/>
          </a:p>
        </p:txBody>
      </p:sp>
      <p:sp>
        <p:nvSpPr>
          <p:cNvPr id="52227" name="标题 1"/>
          <p:cNvSpPr>
            <a:spLocks noGrp="1"/>
          </p:cNvSpPr>
          <p:nvPr>
            <p:ph type="ctrTitle"/>
          </p:nvPr>
        </p:nvSpPr>
        <p:spPr/>
        <p:txBody>
          <a:bodyPr/>
          <a:lstStyle/>
          <a:p>
            <a:pPr eaLnBrk="1" hangingPunct="1"/>
            <a:r>
              <a:rPr lang="zh-CN" altLang="en-US" smtClean="0"/>
              <a:t>回归分析</a:t>
            </a:r>
          </a:p>
        </p:txBody>
      </p:sp>
    </p:spTree>
    <p:extLst>
      <p:ext uri="{BB962C8B-B14F-4D97-AF65-F5344CB8AC3E}">
        <p14:creationId xmlns:p14="http://schemas.microsoft.com/office/powerpoint/2010/main" val="100810611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smtClean="0"/>
              <a:t>回归分析</a:t>
            </a:r>
          </a:p>
        </p:txBody>
      </p:sp>
      <p:sp>
        <p:nvSpPr>
          <p:cNvPr id="53251" name="内容占位符 2"/>
          <p:cNvSpPr>
            <a:spLocks noGrp="1"/>
          </p:cNvSpPr>
          <p:nvPr>
            <p:ph idx="1"/>
          </p:nvPr>
        </p:nvSpPr>
        <p:spPr/>
        <p:txBody>
          <a:bodyPr/>
          <a:lstStyle/>
          <a:p>
            <a:r>
              <a:rPr lang="zh-CN" altLang="en-US" dirty="0" smtClean="0"/>
              <a:t>相关变量间的关系一般分为两种</a:t>
            </a:r>
            <a:r>
              <a:rPr lang="en-US" altLang="zh-CN" dirty="0" smtClean="0"/>
              <a:t>:</a:t>
            </a:r>
          </a:p>
          <a:p>
            <a:pPr lvl="1"/>
            <a:endParaRPr lang="en-US" altLang="zh-CN" dirty="0" smtClean="0"/>
          </a:p>
          <a:p>
            <a:pPr lvl="1"/>
            <a:r>
              <a:rPr lang="zh-CN" altLang="en-US" dirty="0" smtClean="0"/>
              <a:t> 一种是</a:t>
            </a:r>
            <a:r>
              <a:rPr lang="zh-CN" altLang="en-US" b="1" smtClean="0"/>
              <a:t>因果</a:t>
            </a:r>
            <a:r>
              <a:rPr lang="zh-CN" altLang="en-US" b="1" smtClean="0"/>
              <a:t>关系</a:t>
            </a:r>
            <a:r>
              <a:rPr lang="zh-CN" altLang="en-US" smtClean="0"/>
              <a:t>，即</a:t>
            </a:r>
            <a:r>
              <a:rPr lang="zh-CN" altLang="en-US" dirty="0" smtClean="0"/>
              <a:t>一个变量的变化受另一个或几个变量的影响。如小麦的生长速度受遗传特性、营养水平、管理条件等因素的影响。</a:t>
            </a:r>
          </a:p>
          <a:p>
            <a:pPr lvl="1"/>
            <a:endParaRPr lang="en-US" altLang="zh-CN" dirty="0" smtClean="0"/>
          </a:p>
          <a:p>
            <a:pPr lvl="1"/>
            <a:r>
              <a:rPr lang="zh-CN" altLang="en-US" dirty="0" smtClean="0"/>
              <a:t>另一种是</a:t>
            </a:r>
            <a:r>
              <a:rPr lang="zh-CN" altLang="en-US" b="1" smtClean="0"/>
              <a:t>平行</a:t>
            </a:r>
            <a:r>
              <a:rPr lang="zh-CN" altLang="en-US" b="1" smtClean="0"/>
              <a:t>关系</a:t>
            </a:r>
            <a:r>
              <a:rPr lang="zh-CN" altLang="en-US" smtClean="0"/>
              <a:t>，它们</a:t>
            </a:r>
            <a:r>
              <a:rPr lang="zh-CN" altLang="en-US" dirty="0" smtClean="0"/>
              <a:t>互为因果或共同受到另外因素的影响。如人的身高和胸围之间的关系属于平行关系。</a:t>
            </a:r>
          </a:p>
        </p:txBody>
      </p:sp>
    </p:spTree>
    <p:extLst>
      <p:ext uri="{BB962C8B-B14F-4D97-AF65-F5344CB8AC3E}">
        <p14:creationId xmlns:p14="http://schemas.microsoft.com/office/powerpoint/2010/main" val="56101194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zh-CN" altLang="en-US" smtClean="0"/>
              <a:t>回归分析</a:t>
            </a:r>
          </a:p>
        </p:txBody>
      </p:sp>
      <p:sp>
        <p:nvSpPr>
          <p:cNvPr id="54275" name="内容占位符 2"/>
          <p:cNvSpPr>
            <a:spLocks noGrp="1"/>
          </p:cNvSpPr>
          <p:nvPr>
            <p:ph idx="1"/>
          </p:nvPr>
        </p:nvSpPr>
        <p:spPr>
          <a:xfrm>
            <a:off x="395288" y="1412875"/>
            <a:ext cx="8215312" cy="4464050"/>
          </a:xfrm>
        </p:spPr>
        <p:txBody>
          <a:bodyPr/>
          <a:lstStyle/>
          <a:p>
            <a:r>
              <a:rPr lang="zh-CN" altLang="en-US" sz="2400" dirty="0" smtClean="0"/>
              <a:t>统计学上采用回归分析 （</a:t>
            </a:r>
            <a:r>
              <a:rPr lang="en-US" altLang="zh-CN" sz="2400" dirty="0" smtClean="0"/>
              <a:t>regression analysis</a:t>
            </a:r>
            <a:r>
              <a:rPr lang="zh-CN" altLang="en-US" sz="2400" dirty="0" smtClean="0"/>
              <a:t>）方法研究呈因果关系的相关变量间的关系。表示原因的变量</a:t>
            </a:r>
            <a:r>
              <a:rPr lang="zh-CN" altLang="en-US" sz="2400" smtClean="0"/>
              <a:t>称为</a:t>
            </a:r>
            <a:r>
              <a:rPr lang="zh-CN" altLang="en-US" sz="2400" smtClean="0"/>
              <a:t>自变量，表示</a:t>
            </a:r>
            <a:r>
              <a:rPr lang="zh-CN" altLang="en-US" sz="2400" dirty="0" smtClean="0"/>
              <a:t>结果的变量称为因变量。</a:t>
            </a:r>
            <a:endParaRPr lang="en-US" altLang="zh-CN" sz="2400" dirty="0" smtClean="0"/>
          </a:p>
          <a:p>
            <a:r>
              <a:rPr lang="zh-CN" altLang="en-US" sz="2400" dirty="0" smtClean="0"/>
              <a:t>研究“一因一</a:t>
            </a:r>
            <a:r>
              <a:rPr lang="zh-CN" altLang="en-US" sz="2400" smtClean="0"/>
              <a:t>果</a:t>
            </a:r>
            <a:r>
              <a:rPr lang="zh-CN" altLang="en-US" sz="2400" smtClean="0"/>
              <a:t>”，即</a:t>
            </a:r>
            <a:r>
              <a:rPr lang="zh-CN" altLang="en-US" sz="2400" dirty="0" smtClean="0"/>
              <a:t>一个自变量与一个依变量的回归分析称为一元回归分析；</a:t>
            </a:r>
          </a:p>
          <a:p>
            <a:r>
              <a:rPr lang="zh-CN" altLang="en-US" sz="2400" dirty="0" smtClean="0"/>
              <a:t>研究“多因一</a:t>
            </a:r>
            <a:r>
              <a:rPr lang="zh-CN" altLang="en-US" sz="2400" smtClean="0"/>
              <a:t>果</a:t>
            </a:r>
            <a:r>
              <a:rPr lang="zh-CN" altLang="en-US" sz="2400" smtClean="0"/>
              <a:t>”，即</a:t>
            </a:r>
            <a:r>
              <a:rPr lang="zh-CN" altLang="en-US" sz="2400" dirty="0" smtClean="0"/>
              <a:t>多个自变量与一个依变量的回归分析称为多元回归分析。</a:t>
            </a:r>
          </a:p>
          <a:p>
            <a:r>
              <a:rPr lang="zh-CN" altLang="en-US" sz="2400" dirty="0" smtClean="0"/>
              <a:t>一元回归分析又分为直线回归分析与曲线回归分析两种；多元回归分析又分为多元线性回归分析与多元非线性回归分析两种。 </a:t>
            </a:r>
          </a:p>
          <a:p>
            <a:endParaRPr lang="zh-CN" altLang="en-US" sz="2400" dirty="0" smtClean="0"/>
          </a:p>
          <a:p>
            <a:endParaRPr lang="zh-CN" altLang="en-US" sz="2400" dirty="0" smtClean="0"/>
          </a:p>
        </p:txBody>
      </p:sp>
    </p:spTree>
    <p:extLst>
      <p:ext uri="{BB962C8B-B14F-4D97-AF65-F5344CB8AC3E}">
        <p14:creationId xmlns:p14="http://schemas.microsoft.com/office/powerpoint/2010/main" val="8775202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zh-CN" altLang="en-US" smtClean="0"/>
              <a:t>回归分析</a:t>
            </a:r>
          </a:p>
        </p:txBody>
      </p:sp>
      <p:sp>
        <p:nvSpPr>
          <p:cNvPr id="55299" name="内容占位符 2"/>
          <p:cNvSpPr>
            <a:spLocks noGrp="1"/>
          </p:cNvSpPr>
          <p:nvPr>
            <p:ph idx="1"/>
          </p:nvPr>
        </p:nvSpPr>
        <p:spPr/>
        <p:txBody>
          <a:bodyPr/>
          <a:lstStyle/>
          <a:p>
            <a:endParaRPr lang="zh-CN" altLang="en-US" smtClean="0"/>
          </a:p>
        </p:txBody>
      </p:sp>
      <p:pic>
        <p:nvPicPr>
          <p:cNvPr id="20482" name="Picture 2"/>
          <p:cNvPicPr>
            <a:picLocks noChangeAspect="1" noChangeArrowheads="1"/>
          </p:cNvPicPr>
          <p:nvPr/>
        </p:nvPicPr>
        <p:blipFill>
          <a:blip r:embed="rId2"/>
          <a:srcRect/>
          <a:stretch>
            <a:fillRect/>
          </a:stretch>
        </p:blipFill>
        <p:spPr bwMode="auto">
          <a:xfrm>
            <a:off x="0" y="1268413"/>
            <a:ext cx="9144000" cy="4886325"/>
          </a:xfrm>
          <a:prstGeom prst="rect">
            <a:avLst/>
          </a:prstGeom>
          <a:noFill/>
          <a:ln>
            <a:noFill/>
          </a:ln>
          <a:effectLst>
            <a:prstShdw prst="shdw17" dist="17961" dir="2700000">
              <a:schemeClr val="bg1">
                <a:gamma/>
                <a:shade val="60000"/>
                <a:invGamma/>
              </a:schemeClr>
            </a:prstShdw>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cap="flat" cmpd="sng" algn="ctr">
                <a:solidFill>
                  <a:srgbClr val="FF0000"/>
                </a:solidFill>
                <a:prstDash val="solid"/>
                <a:miter lim="800000"/>
                <a:headEnd/>
                <a:tailEnd/>
              </a14:hiddenLine>
            </a:ext>
          </a:extLst>
        </p:spPr>
      </p:pic>
    </p:spTree>
    <p:extLst>
      <p:ext uri="{BB962C8B-B14F-4D97-AF65-F5344CB8AC3E}">
        <p14:creationId xmlns:p14="http://schemas.microsoft.com/office/powerpoint/2010/main" val="103045812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zh-CN" altLang="en-US" smtClean="0"/>
              <a:t>回归分析</a:t>
            </a:r>
          </a:p>
        </p:txBody>
      </p:sp>
      <p:sp>
        <p:nvSpPr>
          <p:cNvPr id="56323" name="内容占位符 2"/>
          <p:cNvSpPr>
            <a:spLocks noGrp="1"/>
          </p:cNvSpPr>
          <p:nvPr>
            <p:ph idx="1"/>
          </p:nvPr>
        </p:nvSpPr>
        <p:spPr/>
        <p:txBody>
          <a:bodyPr/>
          <a:lstStyle/>
          <a:p>
            <a:r>
              <a:rPr lang="zh-CN" altLang="en-US" dirty="0" smtClean="0"/>
              <a:t>回归分析的任务就是揭示出呈因果关系的相关变量间的</a:t>
            </a:r>
            <a:r>
              <a:rPr lang="zh-CN" altLang="en-US" smtClean="0"/>
              <a:t>联系</a:t>
            </a:r>
            <a:r>
              <a:rPr lang="zh-CN" altLang="en-US" smtClean="0"/>
              <a:t>形式，建立</a:t>
            </a:r>
            <a:r>
              <a:rPr lang="zh-CN" altLang="en-US" dirty="0" smtClean="0"/>
              <a:t>它们之间</a:t>
            </a:r>
            <a:r>
              <a:rPr lang="zh-CN" altLang="en-US" smtClean="0"/>
              <a:t>的</a:t>
            </a:r>
            <a:r>
              <a:rPr lang="zh-CN" altLang="en-US" smtClean="0"/>
              <a:t>回归方程，利用</a:t>
            </a:r>
            <a:r>
              <a:rPr lang="zh-CN" altLang="en-US" dirty="0" smtClean="0"/>
              <a:t>所建立</a:t>
            </a:r>
            <a:r>
              <a:rPr lang="zh-CN" altLang="en-US" smtClean="0"/>
              <a:t>的</a:t>
            </a:r>
            <a:r>
              <a:rPr lang="zh-CN" altLang="en-US" smtClean="0"/>
              <a:t>回归方程，由</a:t>
            </a:r>
            <a:r>
              <a:rPr lang="zh-CN" altLang="en-US" dirty="0" smtClean="0"/>
              <a:t>自变量（原因）来预测、控制因变量（结果）。</a:t>
            </a:r>
            <a:endParaRPr lang="en-US" altLang="zh-CN" dirty="0" smtClean="0"/>
          </a:p>
          <a:p>
            <a:endParaRPr lang="en-US" altLang="zh-CN" dirty="0" smtClean="0"/>
          </a:p>
          <a:p>
            <a:r>
              <a:rPr lang="zh-CN" altLang="en-US" dirty="0" smtClean="0"/>
              <a:t>回归分析主要包括：找出回归方程；检验回归方程是否显著；通过回归方程来预测或控制另一变量。</a:t>
            </a:r>
          </a:p>
          <a:p>
            <a:endParaRPr lang="zh-CN" altLang="en-US" dirty="0" smtClean="0"/>
          </a:p>
          <a:p>
            <a:endParaRPr lang="zh-CN" altLang="en-US" dirty="0" smtClean="0"/>
          </a:p>
        </p:txBody>
      </p:sp>
    </p:spTree>
    <p:extLst>
      <p:ext uri="{BB962C8B-B14F-4D97-AF65-F5344CB8AC3E}">
        <p14:creationId xmlns:p14="http://schemas.microsoft.com/office/powerpoint/2010/main" val="362681495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回归分析的</a:t>
            </a:r>
            <a:r>
              <a:rPr lang="zh-CN" altLang="en-US" dirty="0"/>
              <a:t>度量</a:t>
            </a:r>
          </a:p>
        </p:txBody>
      </p:sp>
      <p:sp>
        <p:nvSpPr>
          <p:cNvPr id="3" name="内容占位符 2"/>
          <p:cNvSpPr>
            <a:spLocks noGrp="1"/>
          </p:cNvSpPr>
          <p:nvPr>
            <p:ph idx="1"/>
          </p:nvPr>
        </p:nvSpPr>
        <p:spPr/>
        <p:txBody>
          <a:bodyPr/>
          <a:lstStyle/>
          <a:p>
            <a:r>
              <a:rPr lang="zh-CN" altLang="en-US" dirty="0"/>
              <a:t>三个度量（自变量</a:t>
            </a:r>
            <a:r>
              <a:rPr lang="zh-CN" altLang="en-US"/>
              <a:t>的</a:t>
            </a:r>
            <a:r>
              <a:rPr lang="zh-CN" altLang="en-US" smtClean="0"/>
              <a:t>个数，因变量</a:t>
            </a:r>
            <a:r>
              <a:rPr lang="zh-CN" altLang="en-US" dirty="0"/>
              <a:t>的类型以及回归线的形状）</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3846" y="2708920"/>
            <a:ext cx="6411220" cy="2534004"/>
          </a:xfrm>
          <a:prstGeom prst="rect">
            <a:avLst/>
          </a:prstGeom>
        </p:spPr>
      </p:pic>
    </p:spTree>
    <p:extLst>
      <p:ext uri="{BB962C8B-B14F-4D97-AF65-F5344CB8AC3E}">
        <p14:creationId xmlns:p14="http://schemas.microsoft.com/office/powerpoint/2010/main" val="141285692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zh-CN" altLang="en-US" smtClean="0"/>
              <a:t>一元线性回归</a:t>
            </a:r>
          </a:p>
        </p:txBody>
      </p:sp>
      <p:sp>
        <p:nvSpPr>
          <p:cNvPr id="3" name="内容占位符 2"/>
          <p:cNvSpPr>
            <a:spLocks noGrp="1"/>
          </p:cNvSpPr>
          <p:nvPr>
            <p:ph idx="1"/>
          </p:nvPr>
        </p:nvSpPr>
        <p:spPr>
          <a:xfrm>
            <a:off x="484188" y="1330325"/>
            <a:ext cx="8335962" cy="4978400"/>
          </a:xfrm>
        </p:spPr>
        <p:txBody>
          <a:bodyPr/>
          <a:lstStyle/>
          <a:p>
            <a:pPr>
              <a:defRPr/>
            </a:pPr>
            <a:endParaRPr lang="en-US" altLang="zh-CN" dirty="0" smtClean="0"/>
          </a:p>
          <a:p>
            <a:pPr>
              <a:defRPr/>
            </a:pPr>
            <a:r>
              <a:rPr lang="zh-CN" altLang="en-US" dirty="0" smtClean="0"/>
              <a:t>称为一元线性回归模型。</a:t>
            </a:r>
          </a:p>
          <a:p>
            <a:pPr>
              <a:defRPr/>
            </a:pPr>
            <a:endParaRPr lang="en-US" altLang="zh-CN" dirty="0" smtClean="0"/>
          </a:p>
          <a:p>
            <a:pPr>
              <a:defRPr/>
            </a:pPr>
            <a:r>
              <a:rPr lang="zh-CN" altLang="en-US" sz="2400" dirty="0" smtClean="0"/>
              <a:t>一元线性回归只涉及一</a:t>
            </a:r>
            <a:r>
              <a:rPr lang="zh-CN" altLang="en-US" sz="2400" smtClean="0"/>
              <a:t>个</a:t>
            </a:r>
            <a:r>
              <a:rPr lang="zh-CN" altLang="en-US" sz="2400" smtClean="0"/>
              <a:t>自变量，用于</a:t>
            </a:r>
            <a:r>
              <a:rPr lang="zh-CN" altLang="en-US" sz="2400" dirty="0" smtClean="0"/>
              <a:t>分析一个因变量与一个自变量之间的线性关系。</a:t>
            </a:r>
            <a:endParaRPr lang="en-US" altLang="zh-CN" sz="2400" dirty="0" smtClean="0"/>
          </a:p>
          <a:p>
            <a:pPr eaLnBrk="1" hangingPunct="1">
              <a:lnSpc>
                <a:spcPct val="90000"/>
              </a:lnSpc>
              <a:defRPr/>
            </a:pPr>
            <a:endParaRPr lang="en-US" altLang="zh-CN" sz="2400" noProof="1" smtClean="0">
              <a:solidFill>
                <a:schemeClr val="bg2">
                  <a:lumMod val="10000"/>
                </a:schemeClr>
              </a:solidFill>
              <a:latin typeface="楷体" pitchFamily="49" charset="-122"/>
              <a:cs typeface="Arial" panose="020B0604020202020204" pitchFamily="34" charset="0"/>
              <a:sym typeface="+mn-ea"/>
            </a:endParaRPr>
          </a:p>
          <a:p>
            <a:pPr eaLnBrk="1" hangingPunct="1">
              <a:lnSpc>
                <a:spcPct val="90000"/>
              </a:lnSpc>
              <a:defRPr/>
            </a:pPr>
            <a:r>
              <a:rPr lang="el-GR" altLang="zh-CN" sz="2400" noProof="1" smtClean="0">
                <a:solidFill>
                  <a:schemeClr val="bg2">
                    <a:lumMod val="10000"/>
                  </a:schemeClr>
                </a:solidFill>
                <a:latin typeface="楷体" pitchFamily="49" charset="-122"/>
                <a:cs typeface="Arial" panose="020B0604020202020204" pitchFamily="34" charset="0"/>
                <a:sym typeface="+mn-ea"/>
              </a:rPr>
              <a:t>α</a:t>
            </a:r>
            <a:r>
              <a:rPr lang="zh-CN" altLang="en-US" sz="2400" noProof="1" smtClean="0">
                <a:solidFill>
                  <a:schemeClr val="bg2">
                    <a:lumMod val="10000"/>
                  </a:schemeClr>
                </a:solidFill>
                <a:latin typeface="楷体" pitchFamily="49" charset="-122"/>
                <a:cs typeface="Arial" panose="020B0604020202020204" pitchFamily="34" charset="0"/>
                <a:sym typeface="+mn-ea"/>
              </a:rPr>
              <a:t>为回归</a:t>
            </a:r>
            <a:r>
              <a:rPr lang="zh-CN" altLang="en-US" sz="2400" noProof="1" smtClean="0">
                <a:solidFill>
                  <a:schemeClr val="bg2">
                    <a:lumMod val="10000"/>
                  </a:schemeClr>
                </a:solidFill>
                <a:latin typeface="楷体" pitchFamily="49" charset="-122"/>
                <a:cs typeface="Arial" panose="020B0604020202020204" pitchFamily="34" charset="0"/>
                <a:sym typeface="+mn-ea"/>
              </a:rPr>
              <a:t>常数，</a:t>
            </a:r>
            <a:r>
              <a:rPr lang="el-GR" altLang="zh-CN" sz="2400" noProof="1" smtClean="0">
                <a:solidFill>
                  <a:schemeClr val="bg2">
                    <a:lumMod val="10000"/>
                  </a:schemeClr>
                </a:solidFill>
                <a:latin typeface="楷体" pitchFamily="49" charset="-122"/>
                <a:cs typeface="Arial" panose="020B0604020202020204" pitchFamily="34" charset="0"/>
                <a:sym typeface="+mn-ea"/>
              </a:rPr>
              <a:t>β</a:t>
            </a:r>
            <a:r>
              <a:rPr lang="zh-CN" altLang="en-US" sz="2400" noProof="1" smtClean="0">
                <a:solidFill>
                  <a:schemeClr val="bg2">
                    <a:lumMod val="10000"/>
                  </a:schemeClr>
                </a:solidFill>
                <a:latin typeface="楷体" pitchFamily="49" charset="-122"/>
                <a:cs typeface="Arial" panose="020B0604020202020204" pitchFamily="34" charset="0"/>
                <a:sym typeface="+mn-ea"/>
              </a:rPr>
              <a:t>为</a:t>
            </a:r>
            <a:r>
              <a:rPr lang="zh-CN" altLang="en-US" sz="2400" noProof="1" smtClean="0">
                <a:solidFill>
                  <a:schemeClr val="bg2">
                    <a:lumMod val="10000"/>
                  </a:schemeClr>
                </a:solidFill>
                <a:latin typeface="楷体" pitchFamily="49" charset="-122"/>
                <a:cs typeface="Arial" panose="020B0604020202020204" pitchFamily="34" charset="0"/>
                <a:sym typeface="+mn-ea"/>
              </a:rPr>
              <a:t>回归系数，通常</a:t>
            </a:r>
            <a:r>
              <a:rPr lang="zh-CN" altLang="en-US" sz="2400" noProof="1" smtClean="0">
                <a:solidFill>
                  <a:schemeClr val="bg2">
                    <a:lumMod val="10000"/>
                  </a:schemeClr>
                </a:solidFill>
                <a:latin typeface="楷体" pitchFamily="49" charset="-122"/>
                <a:cs typeface="Arial" panose="020B0604020202020204" pitchFamily="34" charset="0"/>
                <a:sym typeface="+mn-ea"/>
              </a:rPr>
              <a:t>假定：</a:t>
            </a:r>
          </a:p>
          <a:p>
            <a:pPr marL="0" indent="0" eaLnBrk="1" hangingPunct="1">
              <a:lnSpc>
                <a:spcPct val="90000"/>
              </a:lnSpc>
              <a:buFont typeface="Wingdings" panose="05000000000000000000" pitchFamily="2" charset="2"/>
              <a:buNone/>
              <a:defRPr/>
            </a:pPr>
            <a:r>
              <a:rPr lang="en-US" altLang="zh-CN" sz="2400" noProof="1" smtClean="0">
                <a:solidFill>
                  <a:schemeClr val="bg2">
                    <a:lumMod val="10000"/>
                  </a:schemeClr>
                </a:solidFill>
                <a:latin typeface="楷体" pitchFamily="49" charset="-122"/>
                <a:sym typeface="Arial" panose="020B0604020202020204" pitchFamily="34" charset="0"/>
              </a:rPr>
              <a:t>ε~N(0, </a:t>
            </a:r>
            <a:r>
              <a:rPr lang="en-US" altLang="zh-CN" sz="2400" noProof="1" smtClean="0">
                <a:solidFill>
                  <a:schemeClr val="bg2">
                    <a:lumMod val="10000"/>
                  </a:schemeClr>
                </a:solidFill>
                <a:latin typeface="楷体" pitchFamily="49" charset="-122"/>
                <a:cs typeface="Arial" panose="020B0604020202020204" pitchFamily="34" charset="0"/>
                <a:sym typeface="Arial" panose="020B0604020202020204" pitchFamily="34" charset="0"/>
              </a:rPr>
              <a:t>σ</a:t>
            </a:r>
            <a:r>
              <a:rPr lang="en-US" altLang="zh-CN" sz="2400" baseline="30000" noProof="1" smtClean="0">
                <a:solidFill>
                  <a:schemeClr val="bg2">
                    <a:lumMod val="10000"/>
                  </a:schemeClr>
                </a:solidFill>
                <a:latin typeface="楷体" pitchFamily="49" charset="-122"/>
                <a:cs typeface="Arial" panose="020B0604020202020204" pitchFamily="34" charset="0"/>
                <a:sym typeface="Arial" panose="020B0604020202020204" pitchFamily="34" charset="0"/>
              </a:rPr>
              <a:t>2</a:t>
            </a:r>
            <a:r>
              <a:rPr lang="en-US" altLang="zh-CN" sz="2400" baseline="30000" noProof="1" smtClean="0">
                <a:solidFill>
                  <a:schemeClr val="bg2">
                    <a:lumMod val="10000"/>
                  </a:schemeClr>
                </a:solidFill>
                <a:latin typeface="楷体" pitchFamily="49" charset="-122"/>
                <a:sym typeface="Arial" panose="020B0604020202020204" pitchFamily="34" charset="0"/>
              </a:rPr>
              <a:t> </a:t>
            </a:r>
            <a:r>
              <a:rPr lang="en-US" altLang="zh-CN" sz="2400" noProof="1" smtClean="0">
                <a:solidFill>
                  <a:schemeClr val="bg2">
                    <a:lumMod val="10000"/>
                  </a:schemeClr>
                </a:solidFill>
                <a:latin typeface="楷体" pitchFamily="49" charset="-122"/>
                <a:sym typeface="Arial" panose="020B0604020202020204" pitchFamily="34" charset="0"/>
              </a:rPr>
              <a:t>)</a:t>
            </a:r>
            <a:r>
              <a:rPr lang="zh-CN" altLang="en-US" sz="2400" noProof="1" smtClean="0">
                <a:solidFill>
                  <a:schemeClr val="bg2">
                    <a:lumMod val="10000"/>
                  </a:schemeClr>
                </a:solidFill>
                <a:latin typeface="楷体" pitchFamily="49" charset="-122"/>
                <a:sym typeface="Arial" panose="020B0604020202020204" pitchFamily="34" charset="0"/>
              </a:rPr>
              <a:t>，为</a:t>
            </a:r>
            <a:r>
              <a:rPr lang="zh-CN" altLang="en-US" sz="2400" noProof="1">
                <a:solidFill>
                  <a:schemeClr val="bg2">
                    <a:lumMod val="10000"/>
                  </a:schemeClr>
                </a:solidFill>
                <a:latin typeface="楷体" pitchFamily="49" charset="-122"/>
                <a:sym typeface="Arial" panose="020B0604020202020204" pitchFamily="34" charset="0"/>
              </a:rPr>
              <a:t>相互</a:t>
            </a:r>
            <a:r>
              <a:rPr lang="zh-CN" altLang="en-US" sz="2400" noProof="1" smtClean="0">
                <a:solidFill>
                  <a:schemeClr val="bg2">
                    <a:lumMod val="10000"/>
                  </a:schemeClr>
                </a:solidFill>
                <a:latin typeface="楷体" pitchFamily="49" charset="-122"/>
                <a:sym typeface="Arial" panose="020B0604020202020204" pitchFamily="34" charset="0"/>
              </a:rPr>
              <a:t>独立的随机误差。</a:t>
            </a:r>
            <a:endParaRPr lang="en-US" altLang="zh-CN" sz="2400" noProof="1" smtClean="0">
              <a:solidFill>
                <a:schemeClr val="bg2">
                  <a:lumMod val="10000"/>
                </a:schemeClr>
              </a:solidFill>
              <a:latin typeface="楷体" pitchFamily="49" charset="-122"/>
              <a:sym typeface="Arial" panose="020B0604020202020204" pitchFamily="34" charset="0"/>
            </a:endParaRPr>
          </a:p>
          <a:p>
            <a:pPr eaLnBrk="1" hangingPunct="1">
              <a:lnSpc>
                <a:spcPct val="90000"/>
              </a:lnSpc>
              <a:defRPr/>
            </a:pPr>
            <a:endParaRPr lang="en-US" altLang="zh-CN" sz="2400" noProof="1" smtClean="0">
              <a:solidFill>
                <a:schemeClr val="bg2">
                  <a:lumMod val="10000"/>
                </a:schemeClr>
              </a:solidFill>
              <a:latin typeface="楷体" pitchFamily="49" charset="-122"/>
              <a:cs typeface="Arial" panose="020B0604020202020204" pitchFamily="34" charset="0"/>
              <a:sym typeface="+mn-ea"/>
            </a:endParaRPr>
          </a:p>
          <a:p>
            <a:pPr eaLnBrk="1" hangingPunct="1">
              <a:lnSpc>
                <a:spcPct val="90000"/>
              </a:lnSpc>
              <a:defRPr/>
            </a:pPr>
            <a:r>
              <a:rPr lang="zh-CN" altLang="en-US" sz="2400" noProof="1" smtClean="0">
                <a:solidFill>
                  <a:schemeClr val="bg2">
                    <a:lumMod val="10000"/>
                  </a:schemeClr>
                </a:solidFill>
                <a:latin typeface="楷体" pitchFamily="49" charset="-122"/>
                <a:cs typeface="Arial" panose="020B0604020202020204" pitchFamily="34" charset="0"/>
                <a:sym typeface="+mn-ea"/>
              </a:rPr>
              <a:t>如果(x</a:t>
            </a:r>
            <a:r>
              <a:rPr lang="zh-CN" altLang="en-US" sz="2400" noProof="1" smtClean="0">
                <a:solidFill>
                  <a:schemeClr val="bg2">
                    <a:lumMod val="10000"/>
                  </a:schemeClr>
                </a:solidFill>
                <a:latin typeface="楷体" pitchFamily="49" charset="-122"/>
                <a:cs typeface="Arial" panose="020B0604020202020204" pitchFamily="34" charset="0"/>
                <a:sym typeface="+mn-ea"/>
              </a:rPr>
              <a:t>1, </a:t>
            </a:r>
            <a:r>
              <a:rPr lang="zh-CN" altLang="en-US" sz="2400" noProof="1" smtClean="0">
                <a:solidFill>
                  <a:schemeClr val="bg2">
                    <a:lumMod val="10000"/>
                  </a:schemeClr>
                </a:solidFill>
                <a:latin typeface="楷体" pitchFamily="49" charset="-122"/>
                <a:cs typeface="Arial" panose="020B0604020202020204" pitchFamily="34" charset="0"/>
                <a:sym typeface="+mn-ea"/>
              </a:rPr>
              <a:t>y1</a:t>
            </a:r>
            <a:r>
              <a:rPr lang="zh-CN" altLang="en-US" sz="2400" noProof="1" smtClean="0">
                <a:solidFill>
                  <a:schemeClr val="bg2">
                    <a:lumMod val="10000"/>
                  </a:schemeClr>
                </a:solidFill>
                <a:latin typeface="楷体" pitchFamily="49" charset="-122"/>
                <a:cs typeface="Arial" panose="020B0604020202020204" pitchFamily="34" charset="0"/>
                <a:sym typeface="+mn-ea"/>
              </a:rPr>
              <a:t>), </a:t>
            </a:r>
            <a:r>
              <a:rPr lang="zh-CN" altLang="en-US" sz="2400" noProof="1" smtClean="0">
                <a:solidFill>
                  <a:schemeClr val="bg2">
                    <a:lumMod val="10000"/>
                  </a:schemeClr>
                </a:solidFill>
                <a:latin typeface="楷体" pitchFamily="49" charset="-122"/>
                <a:cs typeface="Arial" panose="020B0604020202020204" pitchFamily="34" charset="0"/>
                <a:sym typeface="+mn-ea"/>
              </a:rPr>
              <a:t>(x</a:t>
            </a:r>
            <a:r>
              <a:rPr lang="zh-CN" altLang="en-US" sz="2400" noProof="1" smtClean="0">
                <a:solidFill>
                  <a:schemeClr val="bg2">
                    <a:lumMod val="10000"/>
                  </a:schemeClr>
                </a:solidFill>
                <a:latin typeface="楷体" pitchFamily="49" charset="-122"/>
                <a:cs typeface="Arial" panose="020B0604020202020204" pitchFamily="34" charset="0"/>
                <a:sym typeface="+mn-ea"/>
              </a:rPr>
              <a:t>2, </a:t>
            </a:r>
            <a:r>
              <a:rPr lang="zh-CN" altLang="en-US" sz="2400" noProof="1" smtClean="0">
                <a:solidFill>
                  <a:schemeClr val="bg2">
                    <a:lumMod val="10000"/>
                  </a:schemeClr>
                </a:solidFill>
                <a:latin typeface="楷体" pitchFamily="49" charset="-122"/>
                <a:cs typeface="Arial" panose="020B0604020202020204" pitchFamily="34" charset="0"/>
                <a:sym typeface="+mn-ea"/>
              </a:rPr>
              <a:t>y2</a:t>
            </a:r>
            <a:r>
              <a:rPr lang="zh-CN" altLang="en-US" sz="2400" noProof="1" smtClean="0">
                <a:solidFill>
                  <a:schemeClr val="bg2">
                    <a:lumMod val="10000"/>
                  </a:schemeClr>
                </a:solidFill>
                <a:latin typeface="楷体" pitchFamily="49" charset="-122"/>
                <a:cs typeface="Arial" panose="020B0604020202020204" pitchFamily="34" charset="0"/>
                <a:sym typeface="+mn-ea"/>
              </a:rPr>
              <a:t>), . . . </a:t>
            </a:r>
            <a:r>
              <a:rPr lang="zh-CN" altLang="en-US" sz="2400" noProof="1" smtClean="0">
                <a:solidFill>
                  <a:schemeClr val="bg2">
                    <a:lumMod val="10000"/>
                  </a:schemeClr>
                </a:solidFill>
                <a:latin typeface="楷体" pitchFamily="49" charset="-122"/>
                <a:cs typeface="Arial" panose="020B0604020202020204" pitchFamily="34" charset="0"/>
                <a:sym typeface="+mn-ea"/>
              </a:rPr>
              <a:t>(</a:t>
            </a:r>
            <a:r>
              <a:rPr lang="zh-CN" altLang="en-US" sz="2400" noProof="1" smtClean="0">
                <a:solidFill>
                  <a:schemeClr val="bg2">
                    <a:lumMod val="10000"/>
                  </a:schemeClr>
                </a:solidFill>
                <a:latin typeface="楷体" pitchFamily="49" charset="-122"/>
                <a:cs typeface="Arial" panose="020B0604020202020204" pitchFamily="34" charset="0"/>
                <a:sym typeface="+mn-ea"/>
              </a:rPr>
              <a:t>xn, </a:t>
            </a:r>
            <a:r>
              <a:rPr lang="zh-CN" altLang="en-US" sz="2400" noProof="1" smtClean="0">
                <a:solidFill>
                  <a:schemeClr val="bg2">
                    <a:lumMod val="10000"/>
                  </a:schemeClr>
                </a:solidFill>
                <a:latin typeface="楷体" pitchFamily="49" charset="-122"/>
                <a:cs typeface="Arial" panose="020B0604020202020204" pitchFamily="34" charset="0"/>
                <a:sym typeface="+mn-ea"/>
              </a:rPr>
              <a:t>yn)是 (</a:t>
            </a:r>
            <a:r>
              <a:rPr lang="zh-CN" altLang="en-US" sz="2400" noProof="1" smtClean="0">
                <a:solidFill>
                  <a:schemeClr val="bg2">
                    <a:lumMod val="10000"/>
                  </a:schemeClr>
                </a:solidFill>
                <a:latin typeface="楷体" pitchFamily="49" charset="-122"/>
                <a:cs typeface="Arial" panose="020B0604020202020204" pitchFamily="34" charset="0"/>
                <a:sym typeface="+mn-ea"/>
              </a:rPr>
              <a:t>X, </a:t>
            </a:r>
            <a:r>
              <a:rPr lang="zh-CN" altLang="en-US" sz="2400" noProof="1" smtClean="0">
                <a:solidFill>
                  <a:schemeClr val="bg2">
                    <a:lumMod val="10000"/>
                  </a:schemeClr>
                </a:solidFill>
                <a:latin typeface="楷体" pitchFamily="49" charset="-122"/>
                <a:cs typeface="Arial" panose="020B0604020202020204" pitchFamily="34" charset="0"/>
                <a:sym typeface="+mn-ea"/>
              </a:rPr>
              <a:t>Y ) 的一组</a:t>
            </a:r>
            <a:r>
              <a:rPr lang="zh-CN" altLang="en-US" sz="2400" noProof="1" smtClean="0">
                <a:solidFill>
                  <a:srgbClr val="C00000"/>
                </a:solidFill>
                <a:latin typeface="楷体" pitchFamily="49" charset="-122"/>
                <a:cs typeface="Arial" panose="020B0604020202020204" pitchFamily="34" charset="0"/>
                <a:sym typeface="+mn-ea"/>
              </a:rPr>
              <a:t>观测值</a:t>
            </a:r>
            <a:r>
              <a:rPr lang="zh-CN" altLang="en-US" sz="2400" noProof="1" smtClean="0">
                <a:solidFill>
                  <a:schemeClr val="bg2">
                    <a:lumMod val="10000"/>
                  </a:schemeClr>
                </a:solidFill>
                <a:latin typeface="楷体" pitchFamily="49" charset="-122"/>
                <a:cs typeface="Arial" panose="020B0604020202020204" pitchFamily="34" charset="0"/>
                <a:sym typeface="+mn-ea"/>
              </a:rPr>
              <a:t>，一</a:t>
            </a:r>
            <a:r>
              <a:rPr lang="zh-CN" altLang="en-US" sz="2400" noProof="1" smtClean="0">
                <a:solidFill>
                  <a:schemeClr val="bg2">
                    <a:lumMod val="10000"/>
                  </a:schemeClr>
                </a:solidFill>
                <a:latin typeface="楷体" pitchFamily="49" charset="-122"/>
                <a:cs typeface="Arial" panose="020B0604020202020204" pitchFamily="34" charset="0"/>
                <a:sym typeface="+mn-ea"/>
              </a:rPr>
              <a:t>元线性模型可表示为               </a:t>
            </a:r>
            <a:r>
              <a:rPr lang="en-US" altLang="zh-CN" sz="2400" noProof="1" smtClean="0">
                <a:solidFill>
                  <a:schemeClr val="bg2">
                    <a:lumMod val="10000"/>
                  </a:schemeClr>
                </a:solidFill>
                <a:latin typeface="楷体" pitchFamily="49" charset="-122"/>
                <a:cs typeface="Arial" panose="020B0604020202020204" pitchFamily="34" charset="0"/>
                <a:sym typeface="+mn-ea"/>
              </a:rPr>
              <a:t>,  </a:t>
            </a:r>
            <a:r>
              <a:rPr lang="en-US" altLang="zh-CN" sz="2400" noProof="1" smtClean="0">
                <a:solidFill>
                  <a:schemeClr val="bg2">
                    <a:lumMod val="10000"/>
                  </a:schemeClr>
                </a:solidFill>
                <a:latin typeface="楷体" pitchFamily="49" charset="-122"/>
                <a:cs typeface="Arial" panose="020B0604020202020204" pitchFamily="34" charset="0"/>
                <a:sym typeface="+mn-ea"/>
              </a:rPr>
              <a:t>i=0~n;</a:t>
            </a:r>
          </a:p>
        </p:txBody>
      </p:sp>
      <p:graphicFrame>
        <p:nvGraphicFramePr>
          <p:cNvPr id="57348" name="Object 3"/>
          <p:cNvGraphicFramePr>
            <a:graphicFrameLocks/>
          </p:cNvGraphicFramePr>
          <p:nvPr/>
        </p:nvGraphicFramePr>
        <p:xfrm>
          <a:off x="2339975" y="1330325"/>
          <a:ext cx="4176713" cy="482600"/>
        </p:xfrm>
        <a:graphic>
          <a:graphicData uri="http://schemas.openxmlformats.org/presentationml/2006/ole">
            <mc:AlternateContent xmlns:mc="http://schemas.openxmlformats.org/markup-compatibility/2006">
              <mc:Choice xmlns:v="urn:schemas-microsoft-com:vml" Requires="v">
                <p:oleObj spid="_x0000_s108820" name="公式" r:id="rId4" imgW="1333500" imgH="241300" progId="Equation.3">
                  <p:embed/>
                </p:oleObj>
              </mc:Choice>
              <mc:Fallback>
                <p:oleObj name="公式" r:id="rId4" imgW="1333500" imgH="241300" progId="Equation.3">
                  <p:embed/>
                  <p:pic>
                    <p:nvPicPr>
                      <p:cNvPr id="57348" name="Object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39975" y="1330325"/>
                        <a:ext cx="4176713"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7349" name="Object 3"/>
          <p:cNvGraphicFramePr>
            <a:graphicFrameLocks/>
          </p:cNvGraphicFramePr>
          <p:nvPr/>
        </p:nvGraphicFramePr>
        <p:xfrm>
          <a:off x="6253163" y="5626100"/>
          <a:ext cx="2089150" cy="396875"/>
        </p:xfrm>
        <a:graphic>
          <a:graphicData uri="http://schemas.openxmlformats.org/presentationml/2006/ole">
            <mc:AlternateContent xmlns:mc="http://schemas.openxmlformats.org/markup-compatibility/2006">
              <mc:Choice xmlns:v="urn:schemas-microsoft-com:vml" Requires="v">
                <p:oleObj spid="_x0000_s108821" name="公式" r:id="rId6" imgW="1308100" imgH="228600" progId="Equation.3">
                  <p:embed/>
                </p:oleObj>
              </mc:Choice>
              <mc:Fallback>
                <p:oleObj name="公式" r:id="rId6" imgW="1308100" imgH="228600" progId="Equation.3">
                  <p:embed/>
                  <p:pic>
                    <p:nvPicPr>
                      <p:cNvPr id="57349" name="Object 3"/>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53163" y="5626100"/>
                        <a:ext cx="20891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69874258"/>
      </p:ext>
    </p:extLst>
  </p:cSld>
  <p:clrMapOvr>
    <a:masterClrMapping/>
  </p:clrMapOvr>
  <p:timing>
    <p:tnLst>
      <p:par>
        <p:cTn id="1" dur="indefinite" restart="never" nodeType="tmRoot"/>
      </p:par>
    </p:tnLst>
  </p:timing>
</p:sld>
</file>

<file path=ppt/theme/theme1.xml><?xml version="1.0" encoding="utf-8"?>
<a:theme xmlns:a="http://schemas.openxmlformats.org/drawingml/2006/main" name="nju">
  <a:themeElements>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fontScheme name="Axis">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bg1"/>
        </a:solidFill>
        <a:ln w="9525" cap="flat" cmpd="sng" algn="ctr">
          <a:solidFill>
            <a:srgbClr val="FF0000"/>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Axis 1">
        <a:dk1>
          <a:srgbClr val="080808"/>
        </a:dk1>
        <a:lt1>
          <a:srgbClr val="F8F8F8"/>
        </a:lt1>
        <a:dk2>
          <a:srgbClr val="330000"/>
        </a:dk2>
        <a:lt2>
          <a:srgbClr val="FFFFFF"/>
        </a:lt2>
        <a:accent1>
          <a:srgbClr val="FF9900"/>
        </a:accent1>
        <a:accent2>
          <a:srgbClr val="CC3300"/>
        </a:accent2>
        <a:accent3>
          <a:srgbClr val="ADAAAA"/>
        </a:accent3>
        <a:accent4>
          <a:srgbClr val="D4D4D4"/>
        </a:accent4>
        <a:accent5>
          <a:srgbClr val="FFCAAA"/>
        </a:accent5>
        <a:accent6>
          <a:srgbClr val="B92D00"/>
        </a:accent6>
        <a:hlink>
          <a:srgbClr val="CC6600"/>
        </a:hlink>
        <a:folHlink>
          <a:srgbClr val="B2B282"/>
        </a:folHlink>
      </a:clrScheme>
      <a:clrMap bg1="dk2" tx1="lt1" bg2="dk1" tx2="lt2" accent1="accent1" accent2="accent2" accent3="accent3" accent4="accent4" accent5="accent5" accent6="accent6" hlink="hlink" folHlink="folHlink"/>
    </a:extraClrScheme>
    <a:extraClrScheme>
      <a:clrScheme name="Axis 2">
        <a:dk1>
          <a:srgbClr val="333333"/>
        </a:dk1>
        <a:lt1>
          <a:srgbClr val="F8F8F8"/>
        </a:lt1>
        <a:dk2>
          <a:srgbClr val="800000"/>
        </a:dk2>
        <a:lt2>
          <a:srgbClr val="FFFFFF"/>
        </a:lt2>
        <a:accent1>
          <a:srgbClr val="CC9900"/>
        </a:accent1>
        <a:accent2>
          <a:srgbClr val="666666"/>
        </a:accent2>
        <a:accent3>
          <a:srgbClr val="C0AAAA"/>
        </a:accent3>
        <a:accent4>
          <a:srgbClr val="D4D4D4"/>
        </a:accent4>
        <a:accent5>
          <a:srgbClr val="E2CAAA"/>
        </a:accent5>
        <a:accent6>
          <a:srgbClr val="5C5C5C"/>
        </a:accent6>
        <a:hlink>
          <a:srgbClr val="CC6600"/>
        </a:hlink>
        <a:folHlink>
          <a:srgbClr val="95A587"/>
        </a:folHlink>
      </a:clrScheme>
      <a:clrMap bg1="dk2" tx1="lt1" bg2="dk1" tx2="lt2" accent1="accent1" accent2="accent2" accent3="accent3" accent4="accent4" accent5="accent5" accent6="accent6" hlink="hlink" folHlink="folHlink"/>
    </a:extraClrScheme>
    <a:extraClrScheme>
      <a:clrScheme name="Axis 3">
        <a:dk1>
          <a:srgbClr val="5F5F5F"/>
        </a:dk1>
        <a:lt1>
          <a:srgbClr val="A4BEE0"/>
        </a:lt1>
        <a:dk2>
          <a:srgbClr val="013253"/>
        </a:dk2>
        <a:lt2>
          <a:srgbClr val="FFFFFF"/>
        </a:lt2>
        <a:accent1>
          <a:srgbClr val="588480"/>
        </a:accent1>
        <a:accent2>
          <a:srgbClr val="6600FF"/>
        </a:accent2>
        <a:accent3>
          <a:srgbClr val="AAADB3"/>
        </a:accent3>
        <a:accent4>
          <a:srgbClr val="8BA2BF"/>
        </a:accent4>
        <a:accent5>
          <a:srgbClr val="B4C2C0"/>
        </a:accent5>
        <a:accent6>
          <a:srgbClr val="5C00E7"/>
        </a:accent6>
        <a:hlink>
          <a:srgbClr val="CCCC00"/>
        </a:hlink>
        <a:folHlink>
          <a:srgbClr val="5F5F5F"/>
        </a:folHlink>
      </a:clrScheme>
      <a:clrMap bg1="dk2" tx1="lt1" bg2="dk1" tx2="lt2" accent1="accent1" accent2="accent2" accent3="accent3" accent4="accent4" accent5="accent5" accent6="accent6" hlink="hlink" folHlink="folHlink"/>
    </a:extraClrScheme>
    <a:extraClrScheme>
      <a:clrScheme name="Axis 4">
        <a:dk1>
          <a:srgbClr val="003300"/>
        </a:dk1>
        <a:lt1>
          <a:srgbClr val="F8F8F8"/>
        </a:lt1>
        <a:dk2>
          <a:srgbClr val="3D4A1C"/>
        </a:dk2>
        <a:lt2>
          <a:srgbClr val="FFFFFF"/>
        </a:lt2>
        <a:accent1>
          <a:srgbClr val="99CC00"/>
        </a:accent1>
        <a:accent2>
          <a:srgbClr val="669900"/>
        </a:accent2>
        <a:accent3>
          <a:srgbClr val="AFB1AB"/>
        </a:accent3>
        <a:accent4>
          <a:srgbClr val="D4D4D4"/>
        </a:accent4>
        <a:accent5>
          <a:srgbClr val="CAE2AA"/>
        </a:accent5>
        <a:accent6>
          <a:srgbClr val="5C8A00"/>
        </a:accent6>
        <a:hlink>
          <a:srgbClr val="CC9900"/>
        </a:hlink>
        <a:folHlink>
          <a:srgbClr val="B2B282"/>
        </a:folHlink>
      </a:clrScheme>
      <a:clrMap bg1="dk2" tx1="lt1" bg2="dk1" tx2="lt2" accent1="accent1" accent2="accent2" accent3="accent3" accent4="accent4" accent5="accent5" accent6="accent6" hlink="hlink" folHlink="folHlink"/>
    </a:extraClrScheme>
    <a:extraClrScheme>
      <a:clrScheme name="Axis 5">
        <a:dk1>
          <a:srgbClr val="333333"/>
        </a:dk1>
        <a:lt1>
          <a:srgbClr val="F8F8F8"/>
        </a:lt1>
        <a:dk2>
          <a:srgbClr val="005D8C"/>
        </a:dk2>
        <a:lt2>
          <a:srgbClr val="FFFFFF"/>
        </a:lt2>
        <a:accent1>
          <a:srgbClr val="00CC99"/>
        </a:accent1>
        <a:accent2>
          <a:srgbClr val="0099CC"/>
        </a:accent2>
        <a:accent3>
          <a:srgbClr val="AAB6C5"/>
        </a:accent3>
        <a:accent4>
          <a:srgbClr val="D4D4D4"/>
        </a:accent4>
        <a:accent5>
          <a:srgbClr val="AAE2CA"/>
        </a:accent5>
        <a:accent6>
          <a:srgbClr val="008AB9"/>
        </a:accent6>
        <a:hlink>
          <a:srgbClr val="FFCC00"/>
        </a:hlink>
        <a:folHlink>
          <a:srgbClr val="D8D48C"/>
        </a:folHlink>
      </a:clrScheme>
      <a:clrMap bg1="dk2" tx1="lt1" bg2="dk1" tx2="lt2" accent1="accent1" accent2="accent2" accent3="accent3" accent4="accent4" accent5="accent5" accent6="accent6" hlink="hlink" folHlink="folHlink"/>
    </a:extraClrScheme>
    <a:extraClrScheme>
      <a:clrScheme name="Axis 6">
        <a:dk1>
          <a:srgbClr val="000000"/>
        </a:dk1>
        <a:lt1>
          <a:srgbClr val="ECAE00"/>
        </a:lt1>
        <a:dk2>
          <a:srgbClr val="FFFFFF"/>
        </a:dk2>
        <a:lt2>
          <a:srgbClr val="333333"/>
        </a:lt2>
        <a:accent1>
          <a:srgbClr val="CC6600"/>
        </a:accent1>
        <a:accent2>
          <a:srgbClr val="BA6D10"/>
        </a:accent2>
        <a:accent3>
          <a:srgbClr val="F4D3AA"/>
        </a:accent3>
        <a:accent4>
          <a:srgbClr val="000000"/>
        </a:accent4>
        <a:accent5>
          <a:srgbClr val="E2B8AA"/>
        </a:accent5>
        <a:accent6>
          <a:srgbClr val="A8620D"/>
        </a:accent6>
        <a:hlink>
          <a:srgbClr val="666633"/>
        </a:hlink>
        <a:folHlink>
          <a:srgbClr val="8D996D"/>
        </a:folHlink>
      </a:clrScheme>
      <a:clrMap bg1="lt1" tx1="dk1" bg2="lt2" tx2="dk2" accent1="accent1" accent2="accent2" accent3="accent3" accent4="accent4" accent5="accent5" accent6="accent6" hlink="hlink" folHlink="folHlink"/>
    </a:extraClrScheme>
    <a:extraClrScheme>
      <a:clrScheme name="Axis 7">
        <a:dk1>
          <a:srgbClr val="000000"/>
        </a:dk1>
        <a:lt1>
          <a:srgbClr val="FFFFFF"/>
        </a:lt1>
        <a:dk2>
          <a:srgbClr val="372221"/>
        </a:dk2>
        <a:lt2>
          <a:srgbClr val="808080"/>
        </a:lt2>
        <a:accent1>
          <a:srgbClr val="009999"/>
        </a:accent1>
        <a:accent2>
          <a:srgbClr val="9AAC98"/>
        </a:accent2>
        <a:accent3>
          <a:srgbClr val="FFFFFF"/>
        </a:accent3>
        <a:accent4>
          <a:srgbClr val="000000"/>
        </a:accent4>
        <a:accent5>
          <a:srgbClr val="AACACA"/>
        </a:accent5>
        <a:accent6>
          <a:srgbClr val="8B9B89"/>
        </a:accent6>
        <a:hlink>
          <a:srgbClr val="666699"/>
        </a:hlink>
        <a:folHlink>
          <a:srgbClr val="B2B2B2"/>
        </a:folHlink>
      </a:clrScheme>
      <a:clrMap bg1="lt1" tx1="dk1" bg2="lt2" tx2="dk2" accent1="accent1" accent2="accent2" accent3="accent3" accent4="accent4" accent5="accent5" accent6="accent6" hlink="hlink" folHlink="folHlink"/>
    </a:extraClrScheme>
    <a:extraClrScheme>
      <a:clrScheme name="Axis 8">
        <a:dk1>
          <a:srgbClr val="292929"/>
        </a:dk1>
        <a:lt1>
          <a:srgbClr val="FFFFFF"/>
        </a:lt1>
        <a:dk2>
          <a:srgbClr val="000000"/>
        </a:dk2>
        <a:lt2>
          <a:srgbClr val="808080"/>
        </a:lt2>
        <a:accent1>
          <a:srgbClr val="CC9900"/>
        </a:accent1>
        <a:accent2>
          <a:srgbClr val="CCCC99"/>
        </a:accent2>
        <a:accent3>
          <a:srgbClr val="FFFFFF"/>
        </a:accent3>
        <a:accent4>
          <a:srgbClr val="212121"/>
        </a:accent4>
        <a:accent5>
          <a:srgbClr val="E2CAAA"/>
        </a:accent5>
        <a:accent6>
          <a:srgbClr val="B9B98A"/>
        </a:accent6>
        <a:hlink>
          <a:srgbClr val="999933"/>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nju</Template>
  <TotalTime>2606</TotalTime>
  <Words>17743</Words>
  <Application>Microsoft Office PowerPoint</Application>
  <PresentationFormat>全屏显示(4:3)</PresentationFormat>
  <Paragraphs>1507</Paragraphs>
  <Slides>218</Slides>
  <Notes>31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6</vt:i4>
      </vt:variant>
      <vt:variant>
        <vt:lpstr>幻灯片标题</vt:lpstr>
      </vt:variant>
      <vt:variant>
        <vt:i4>218</vt:i4>
      </vt:variant>
    </vt:vector>
  </HeadingPairs>
  <TitlesOfParts>
    <vt:vector size="237" baseType="lpstr">
      <vt:lpstr>BatangChe</vt:lpstr>
      <vt:lpstr>黑体</vt:lpstr>
      <vt:lpstr>楷体</vt:lpstr>
      <vt:lpstr>隶书</vt:lpstr>
      <vt:lpstr>宋体</vt:lpstr>
      <vt:lpstr>Arial</vt:lpstr>
      <vt:lpstr>Arial Rounded MT Bold</vt:lpstr>
      <vt:lpstr>Calibri</vt:lpstr>
      <vt:lpstr>Symbol</vt:lpstr>
      <vt:lpstr>Times New Roman</vt:lpstr>
      <vt:lpstr>Verdana</vt:lpstr>
      <vt:lpstr>Wingdings</vt:lpstr>
      <vt:lpstr>nju</vt:lpstr>
      <vt:lpstr>Equation</vt:lpstr>
      <vt:lpstr>公式</vt:lpstr>
      <vt:lpstr>BMP 图像</vt:lpstr>
      <vt:lpstr>图表</vt:lpstr>
      <vt:lpstr>Equation.DSMT4</vt:lpstr>
      <vt:lpstr>Bitmap Image</vt:lpstr>
      <vt:lpstr>基于统计学方法的数据分析</vt:lpstr>
      <vt:lpstr>基于统计学方法的数据分析</vt:lpstr>
      <vt:lpstr>基于统计学的数据分析方法</vt:lpstr>
      <vt:lpstr>基于统计学的数据分析方法</vt:lpstr>
      <vt:lpstr>假设检验</vt:lpstr>
      <vt:lpstr>小概率事件实际不可能性原理</vt:lpstr>
      <vt:lpstr>小概率事件实际不可能性原理</vt:lpstr>
      <vt:lpstr>小概率事件实际不可能性原理</vt:lpstr>
      <vt:lpstr>显著性检验</vt:lpstr>
      <vt:lpstr>统计假设检验——显著性检验</vt:lpstr>
      <vt:lpstr>显著性检验的意义</vt:lpstr>
      <vt:lpstr>显著性检验的意义</vt:lpstr>
      <vt:lpstr>显著性检验的意义</vt:lpstr>
      <vt:lpstr>显著性检验的意义</vt:lpstr>
      <vt:lpstr>显著性检验的意义</vt:lpstr>
      <vt:lpstr>显著性检验的意义</vt:lpstr>
      <vt:lpstr>显著性检验的意义</vt:lpstr>
      <vt:lpstr>显著性检验的基本步骤</vt:lpstr>
      <vt:lpstr>显著性检验的基本步骤</vt:lpstr>
      <vt:lpstr>显著性检验的基本步骤</vt:lpstr>
      <vt:lpstr>显著性检验的基本步骤</vt:lpstr>
      <vt:lpstr>假设检验的基本思想</vt:lpstr>
      <vt:lpstr>正态分布（Normal distribution）</vt:lpstr>
      <vt:lpstr>正态分布（Normal distribution）</vt:lpstr>
      <vt:lpstr>两尾概率和一尾概率</vt:lpstr>
      <vt:lpstr>两尾概率和一尾概率</vt:lpstr>
      <vt:lpstr>中心极限定理</vt:lpstr>
      <vt:lpstr>总体均值的假设检验</vt:lpstr>
      <vt:lpstr>总体均值的假设检验</vt:lpstr>
      <vt:lpstr>总体均值的假设检验</vt:lpstr>
      <vt:lpstr>t 分布(t-distribution)</vt:lpstr>
      <vt:lpstr>显著性检验示例</vt:lpstr>
      <vt:lpstr>总体均值的假设检验</vt:lpstr>
      <vt:lpstr>显著性检验示例</vt:lpstr>
      <vt:lpstr>显著性检验示例</vt:lpstr>
      <vt:lpstr>显著水平与两种类型的错</vt:lpstr>
      <vt:lpstr>显著水平与两种类型的错</vt:lpstr>
      <vt:lpstr>显著水平与两种类型的错</vt:lpstr>
      <vt:lpstr>显著水平与两种类型的错</vt:lpstr>
      <vt:lpstr>假设检验</vt:lpstr>
      <vt:lpstr>单一样本T检验</vt:lpstr>
      <vt:lpstr>单一样本T检验</vt:lpstr>
      <vt:lpstr>单一样本T检验</vt:lpstr>
      <vt:lpstr>单一样本T检验</vt:lpstr>
      <vt:lpstr>两独立样本T检验</vt:lpstr>
      <vt:lpstr>两独立样本T检验</vt:lpstr>
      <vt:lpstr>两配对样本T检验</vt:lpstr>
      <vt:lpstr>两配对样本T检验</vt:lpstr>
      <vt:lpstr>两配对样本T检验</vt:lpstr>
      <vt:lpstr>两配对样本T检验</vt:lpstr>
      <vt:lpstr>非参数假设检验</vt:lpstr>
      <vt:lpstr>非参数假设检验</vt:lpstr>
      <vt:lpstr>两独立样本非参数检验</vt:lpstr>
      <vt:lpstr>两独立样本非参数检验</vt:lpstr>
      <vt:lpstr>两独立样本非参数检验</vt:lpstr>
      <vt:lpstr>两独立样本非参数检验</vt:lpstr>
      <vt:lpstr>两独立样本非参数检验</vt:lpstr>
      <vt:lpstr>配对样本非参数检验</vt:lpstr>
      <vt:lpstr>配对样本非参数检验</vt:lpstr>
      <vt:lpstr>配对样本非参数检验</vt:lpstr>
      <vt:lpstr>显著性检验总结</vt:lpstr>
      <vt:lpstr>显著性检验总结</vt:lpstr>
      <vt:lpstr>显著性检验总结</vt:lpstr>
      <vt:lpstr>单尾显著性检验的案例</vt:lpstr>
      <vt:lpstr>QQ图(Quantile-Quantile Plot)的原理</vt:lpstr>
      <vt:lpstr>QQ图</vt:lpstr>
      <vt:lpstr>相关分析</vt:lpstr>
      <vt:lpstr>变量间的相互关系</vt:lpstr>
      <vt:lpstr>函数关系</vt:lpstr>
      <vt:lpstr>相关关系</vt:lpstr>
      <vt:lpstr>相关关系的例子</vt:lpstr>
      <vt:lpstr>相关关系与函数关系的联系</vt:lpstr>
      <vt:lpstr>相关关系的类型</vt:lpstr>
      <vt:lpstr>相关关系的类型</vt:lpstr>
      <vt:lpstr>相关关系的类型</vt:lpstr>
      <vt:lpstr>相关关系的类型</vt:lpstr>
      <vt:lpstr>相关系数</vt:lpstr>
      <vt:lpstr>相关系数</vt:lpstr>
      <vt:lpstr>相关系数的计算方法</vt:lpstr>
      <vt:lpstr>相关系数的计算方法</vt:lpstr>
      <vt:lpstr>相关系数的显著性检验 </vt:lpstr>
      <vt:lpstr>相关分析</vt:lpstr>
      <vt:lpstr>相关分析</vt:lpstr>
      <vt:lpstr>相关分析</vt:lpstr>
      <vt:lpstr>相关分析</vt:lpstr>
      <vt:lpstr>相关分析</vt:lpstr>
      <vt:lpstr>相关分析</vt:lpstr>
      <vt:lpstr>偏相关分析</vt:lpstr>
      <vt:lpstr>偏相关分析</vt:lpstr>
      <vt:lpstr>偏相关分析</vt:lpstr>
      <vt:lpstr>绘制相关矩阵图</vt:lpstr>
      <vt:lpstr>绘制相关矩阵图</vt:lpstr>
      <vt:lpstr>回归分析</vt:lpstr>
      <vt:lpstr>回归分析</vt:lpstr>
      <vt:lpstr>回归分析</vt:lpstr>
      <vt:lpstr>回归分析</vt:lpstr>
      <vt:lpstr>回归分析</vt:lpstr>
      <vt:lpstr>回归分析的度量</vt:lpstr>
      <vt:lpstr>一元线性回归</vt:lpstr>
      <vt:lpstr>一元线性回归</vt:lpstr>
      <vt:lpstr>一元线性回归</vt:lpstr>
      <vt:lpstr> 参数α，β的最小二乘估计</vt:lpstr>
      <vt:lpstr> 参数α，β的最小二乘估计</vt:lpstr>
      <vt:lpstr> 参数α，β的最小二乘估计</vt:lpstr>
      <vt:lpstr> 参数α，β的最小二乘估计</vt:lpstr>
      <vt:lpstr> 参数α，β的最小二乘估计</vt:lpstr>
      <vt:lpstr> 参数α，β的最小二乘估计</vt:lpstr>
      <vt:lpstr>线性回归案例</vt:lpstr>
      <vt:lpstr>线性回归案例</vt:lpstr>
      <vt:lpstr>线性回归案例</vt:lpstr>
      <vt:lpstr>线性回归的偏离度估计 </vt:lpstr>
      <vt:lpstr>线性回归的偏离度估计 </vt:lpstr>
      <vt:lpstr>线性回归的偏离度估计 </vt:lpstr>
      <vt:lpstr>线性回归的偏离度估计 </vt:lpstr>
      <vt:lpstr>线性回归的偏离度估计 </vt:lpstr>
      <vt:lpstr>线性回归的偏离度估计 </vt:lpstr>
      <vt:lpstr>相关系数</vt:lpstr>
      <vt:lpstr>回归方程显著性检验</vt:lpstr>
      <vt:lpstr>回归方程显著性检验</vt:lpstr>
      <vt:lpstr>回归方程显著性检验</vt:lpstr>
      <vt:lpstr>R语言一元线性回归</vt:lpstr>
      <vt:lpstr>R语言一元线性回归</vt:lpstr>
      <vt:lpstr>R语言一元线性回归</vt:lpstr>
      <vt:lpstr>R语言一元线性回归</vt:lpstr>
      <vt:lpstr>R语言一元线性回归</vt:lpstr>
      <vt:lpstr>R语言一元线性回归</vt:lpstr>
      <vt:lpstr>R语言一元线性回归</vt:lpstr>
      <vt:lpstr>线性回归的应用（估计和预测）</vt:lpstr>
      <vt:lpstr>线性回归的应用（估计和预测）</vt:lpstr>
      <vt:lpstr>线性回归的应用（估计和预测）</vt:lpstr>
      <vt:lpstr>线性回归的应用（估计和预测）</vt:lpstr>
      <vt:lpstr>个体Y值的预测区间（区间估计）</vt:lpstr>
      <vt:lpstr>个体Y值的预测区间（区间估计）</vt:lpstr>
      <vt:lpstr>线性回归的应用（估计和预测）</vt:lpstr>
      <vt:lpstr>线性回归的应用（估计和预测）</vt:lpstr>
      <vt:lpstr>线性回归的应用（估计和预测）</vt:lpstr>
      <vt:lpstr>线性回归的应用（估计和预测）</vt:lpstr>
      <vt:lpstr>一元回归应用的注意事项</vt:lpstr>
      <vt:lpstr>一元回归应用的注意事项</vt:lpstr>
      <vt:lpstr>一元回归应用的注意事项</vt:lpstr>
      <vt:lpstr>一元回归应用的注意事项</vt:lpstr>
      <vt:lpstr>R语言中与线性回归相关的函数</vt:lpstr>
      <vt:lpstr>R语言中与线性回归相关的函数</vt:lpstr>
      <vt:lpstr>R语言中与线性回归相关的函数</vt:lpstr>
      <vt:lpstr>R语言中与线性回归相关的函数</vt:lpstr>
      <vt:lpstr>R语言中与线性回归相关的函数</vt:lpstr>
      <vt:lpstr>R语言中与线性回归相关的函数</vt:lpstr>
      <vt:lpstr>R语言中与线性回归相关的函数</vt:lpstr>
      <vt:lpstr>R语言中与线性回归相关的函数</vt:lpstr>
      <vt:lpstr>R语言中与线性回归相关的函数</vt:lpstr>
      <vt:lpstr>R语言中与线性回归相关的函数</vt:lpstr>
      <vt:lpstr>R语言中与线性回归相关的函数</vt:lpstr>
      <vt:lpstr>回归诊断</vt:lpstr>
      <vt:lpstr>回归诊断</vt:lpstr>
      <vt:lpstr>回归诊断</vt:lpstr>
      <vt:lpstr>回归诊断</vt:lpstr>
      <vt:lpstr>残差分析(回归诊断)</vt:lpstr>
      <vt:lpstr>残差分析(回归诊断)</vt:lpstr>
      <vt:lpstr>残差分析(回归诊断)</vt:lpstr>
      <vt:lpstr>残差分析(回归诊断)</vt:lpstr>
      <vt:lpstr>残差分析(回归诊断)</vt:lpstr>
      <vt:lpstr>回归诊断和调整案例</vt:lpstr>
      <vt:lpstr>回归诊断和调整案例</vt:lpstr>
      <vt:lpstr>回归诊断和调整案例</vt:lpstr>
      <vt:lpstr>多元线性回归</vt:lpstr>
      <vt:lpstr>多元线性回归</vt:lpstr>
      <vt:lpstr>多元线性回归</vt:lpstr>
      <vt:lpstr>多元线性回归</vt:lpstr>
      <vt:lpstr>多元线性回归</vt:lpstr>
      <vt:lpstr>多元线性回归</vt:lpstr>
      <vt:lpstr>多元线性回归</vt:lpstr>
      <vt:lpstr>多元线性回归</vt:lpstr>
      <vt:lpstr>多元线性回归</vt:lpstr>
      <vt:lpstr>多元线性回归</vt:lpstr>
      <vt:lpstr>多元线性回归</vt:lpstr>
      <vt:lpstr>多元线性回归</vt:lpstr>
      <vt:lpstr>多元线性回归</vt:lpstr>
      <vt:lpstr>多元线性回归</vt:lpstr>
      <vt:lpstr>多元线性回归</vt:lpstr>
      <vt:lpstr>多元线性回归</vt:lpstr>
      <vt:lpstr>多元线性回归</vt:lpstr>
      <vt:lpstr>多元线性回归</vt:lpstr>
      <vt:lpstr>多元线性回归</vt:lpstr>
      <vt:lpstr>多元线性回归</vt:lpstr>
      <vt:lpstr>多元线性回归</vt:lpstr>
      <vt:lpstr>多元线性回归</vt:lpstr>
      <vt:lpstr>有交互项的多元线性回归</vt:lpstr>
      <vt:lpstr>有交互项的多元线性回归</vt:lpstr>
      <vt:lpstr>曲线回归</vt:lpstr>
      <vt:lpstr>曲线回归</vt:lpstr>
      <vt:lpstr>曲线回归</vt:lpstr>
      <vt:lpstr>曲线回归</vt:lpstr>
      <vt:lpstr>曲线回归</vt:lpstr>
      <vt:lpstr>曲线回归</vt:lpstr>
      <vt:lpstr>曲线回归</vt:lpstr>
      <vt:lpstr>曲线回归</vt:lpstr>
      <vt:lpstr>曲线回归</vt:lpstr>
      <vt:lpstr>一个例子</vt:lpstr>
      <vt:lpstr>一个例子</vt:lpstr>
      <vt:lpstr>一个例子</vt:lpstr>
      <vt:lpstr>一个例子</vt:lpstr>
      <vt:lpstr>一个例子</vt:lpstr>
      <vt:lpstr>可线性化的一元非线性回归问题</vt:lpstr>
      <vt:lpstr>可线性化的一元非线性回归问题</vt:lpstr>
      <vt:lpstr>可线性化的一元非线性回归问题</vt:lpstr>
      <vt:lpstr>线性回归的应用</vt:lpstr>
      <vt:lpstr>线性回归的应用</vt:lpstr>
      <vt:lpstr>线性回归的应用</vt:lpstr>
      <vt:lpstr>线性回归的应用</vt:lpstr>
      <vt:lpstr>线性回归的应用</vt:lpstr>
      <vt:lpstr>线性回归的应用</vt:lpstr>
      <vt:lpstr>线性回归的应用</vt:lpstr>
      <vt:lpstr>线性回归的应用</vt:lpstr>
      <vt:lpstr>线性回归的应用</vt:lpstr>
      <vt:lpstr>线性回归的应用</vt:lpstr>
      <vt:lpstr>线性回归的应用</vt:lpstr>
      <vt:lpstr>线性回归的应用</vt:lpstr>
      <vt:lpstr>线性回归的应用</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大学计算机信息技术</dc:title>
  <dc:creator>Hp</dc:creator>
  <cp:lastModifiedBy>dell</cp:lastModifiedBy>
  <cp:revision>272</cp:revision>
  <dcterms:created xsi:type="dcterms:W3CDTF">2013-09-23T10:22:11Z</dcterms:created>
  <dcterms:modified xsi:type="dcterms:W3CDTF">2024-05-09T07:45:22Z</dcterms:modified>
</cp:coreProperties>
</file>